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9"/>
  </p:notesMasterIdLst>
  <p:sldIdLst>
    <p:sldId id="258" r:id="rId2"/>
    <p:sldId id="278" r:id="rId3"/>
    <p:sldId id="303" r:id="rId4"/>
    <p:sldId id="302" r:id="rId5"/>
    <p:sldId id="301" r:id="rId6"/>
    <p:sldId id="300"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8" r:id="rId23"/>
    <p:sldId id="299" r:id="rId24"/>
    <p:sldId id="297" r:id="rId25"/>
    <p:sldId id="296" r:id="rId26"/>
    <p:sldId id="294" r:id="rId27"/>
    <p:sldId id="295" r:id="rId2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42" autoAdjust="0"/>
  </p:normalViewPr>
  <p:slideViewPr>
    <p:cSldViewPr snapToGrid="0" snapToObjects="1">
      <p:cViewPr>
        <p:scale>
          <a:sx n="55" d="100"/>
          <a:sy n="55" d="100"/>
        </p:scale>
        <p:origin x="-1602" y="-23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357E573-F201-4269-B2D1-F1193252F6F8}" type="datetime1">
              <a:rPr lang="en-US"/>
              <a:pPr>
                <a:defRPr/>
              </a:pPr>
              <a:t>8/11/2010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D4C50DD-9C24-41BF-A2BC-1EEB4A2364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v-SE" smtClean="0">
              <a:ea typeface="ＭＳ Ｐゴシック" pitchFamily="-112"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21DBB4CE-08CD-4F7B-9B20-E50DAC9A110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2" charset="-128"/>
              </a:rPr>
              <a:t>How do we use signed volume distance fields as one step in creating the destruction mask.</a:t>
            </a:r>
          </a:p>
          <a:p>
            <a:endParaRPr lang="sv-SE" smtClean="0">
              <a:ea typeface="ＭＳ Ｐゴシック" pitchFamily="-112" charset="-128"/>
            </a:endParaRPr>
          </a:p>
          <a:p>
            <a:r>
              <a:rPr lang="sv-SE" smtClean="0">
                <a:ea typeface="ＭＳ Ｐゴシック" pitchFamily="-112" charset="-128"/>
              </a:rPr>
              <a:t>We start by marking out the areas where we want the mask to appear on the target geometry. We do this by placing spheres on the target locations.</a:t>
            </a:r>
          </a:p>
          <a:p>
            <a:endParaRPr lang="sv-SE" smtClean="0">
              <a:ea typeface="ＭＳ Ｐゴシック" pitchFamily="-112" charset="-128"/>
            </a:endParaRPr>
          </a:p>
          <a:p>
            <a:r>
              <a:rPr lang="sv-SE" smtClean="0">
                <a:ea typeface="ＭＳ Ｐゴシック" pitchFamily="-112" charset="-128"/>
              </a:rPr>
              <a:t>Next we take this group of spheres and compute a signed volume distance field. We store the distance field in a volume texture so that each texel contains the shortest distance to any sphere. </a:t>
            </a:r>
          </a:p>
          <a:p>
            <a:endParaRPr lang="sv-SE" smtClean="0">
              <a:ea typeface="ＭＳ Ｐゴシック" pitchFamily="-112" charset="-128"/>
            </a:endParaRPr>
          </a:p>
          <a:p>
            <a:r>
              <a:rPr lang="sv-SE" smtClean="0">
                <a:ea typeface="ＭＳ Ｐゴシック" pitchFamily="-112" charset="-128"/>
              </a:rPr>
              <a:t>Using spheres makes computing the distance field a fast operation. </a:t>
            </a:r>
          </a:p>
          <a:p>
            <a:r>
              <a:rPr lang="sv-SE" smtClean="0">
                <a:ea typeface="ＭＳ Ｐゴシック" pitchFamily="-112" charset="-128"/>
              </a:rPr>
              <a:t>We can also get away with a rather low resolution distance field of approximatly 2 meters per pixel.   </a:t>
            </a:r>
          </a:p>
          <a:p>
            <a:endParaRPr lang="sv-SE" smtClean="0">
              <a:ea typeface="ＭＳ Ｐゴシック" pitchFamily="-112" charset="-128"/>
            </a:endParaRPr>
          </a:p>
          <a:p>
            <a:r>
              <a:rPr lang="sv-SE" smtClean="0">
                <a:ea typeface="ＭＳ Ｐゴシック" pitchFamily="-112" charset="-128"/>
              </a:rPr>
              <a:t>The volume texture is local to the target geometry and placed to tightly encapsulate it.  So we have one volume textures for each destruction masked geometry in the scene.</a:t>
            </a:r>
          </a:p>
          <a:p>
            <a:endParaRPr lang="sv-SE" smtClean="0">
              <a:ea typeface="ＭＳ Ｐゴシック" pitchFamily="-112" charset="-128"/>
            </a:endParaRPr>
          </a:p>
          <a:p>
            <a:r>
              <a:rPr lang="sv-SE" smtClean="0">
                <a:ea typeface="ＭＳ Ｐゴシック" pitchFamily="-112" charset="-128"/>
              </a:rPr>
              <a:t>The spheres are authored by the artist by first auto generating a set of spheres so that each destructable part has one. The artist can then go on and move/scale the spheres as well as add new ones. For example, to cover a hole that is not close to square the artist might want to put several smaller spheres to get a better fit.</a:t>
            </a:r>
          </a:p>
          <a:p>
            <a:endParaRPr lang="sv-SE" smtClean="0">
              <a:ea typeface="ＭＳ Ｐゴシック" pitchFamily="-112" charset="-128"/>
            </a:endParaRPr>
          </a:p>
          <a:p>
            <a:endParaRPr lang="sv-SE" smtClean="0">
              <a:ea typeface="ＭＳ Ｐゴシック" pitchFamily="-112"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EF6EA466-CAB7-42F6-B27A-1B5C6BAEC50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The next step is to use the low resolution distance field to get a detailed destruction mask.</a:t>
            </a:r>
          </a:p>
          <a:p>
            <a:endParaRPr lang="sv-SE" smtClean="0">
              <a:ea typeface="ＭＳ Ｐゴシック" pitchFamily="-112" charset="-128"/>
            </a:endParaRPr>
          </a:p>
          <a:p>
            <a:r>
              <a:rPr lang="sv-SE" smtClean="0">
                <a:ea typeface="ＭＳ Ｐゴシック" pitchFamily="-112" charset="-128"/>
              </a:rPr>
              <a:t>1. Here we can see a destroyed part of a building wall and the distance field around it drawn with point sampling. </a:t>
            </a:r>
          </a:p>
          <a:p>
            <a:r>
              <a:rPr lang="sv-SE" smtClean="0">
                <a:ea typeface="ＭＳ Ｐゴシック" pitchFamily="-112" charset="-128"/>
              </a:rPr>
              <a:t>2. Turning on trilinear filtering gives a smooth gradient, the surface of the destruction mask is at gradient value 0.5.</a:t>
            </a:r>
          </a:p>
          <a:p>
            <a:r>
              <a:rPr lang="sv-SE" smtClean="0">
                <a:ea typeface="ＭＳ Ｐゴシック" pitchFamily="-112" charset="-128"/>
              </a:rPr>
              <a:t>3. By multiplying and adding an offset we can find the surface of the destruction mask. Additionally we project a detail texture onto the geomery and use it to offset the distance field. This breaks up the low frequency shape of the mask and creates a more interesting look.</a:t>
            </a:r>
          </a:p>
          <a:p>
            <a:r>
              <a:rPr lang="sv-SE" smtClean="0">
                <a:ea typeface="ＭＳ Ｐゴシック" pitchFamily="-112" charset="-128"/>
              </a:rPr>
              <a:t>4. Final result with texturing.</a:t>
            </a:r>
          </a:p>
        </p:txBody>
      </p:sp>
      <p:sp>
        <p:nvSpPr>
          <p:cNvPr id="52228" name="Slide Number Placeholder 3"/>
          <p:cNvSpPr>
            <a:spLocks noGrp="1"/>
          </p:cNvSpPr>
          <p:nvPr>
            <p:ph type="sldNum" sz="quarter" idx="5"/>
          </p:nvPr>
        </p:nvSpPr>
        <p:spPr bwMode="auto">
          <a:noFill/>
          <a:ln>
            <a:miter lim="800000"/>
            <a:headEnd/>
            <a:tailEnd/>
          </a:ln>
        </p:spPr>
        <p:txBody>
          <a:bodyPr/>
          <a:lstStyle/>
          <a:p>
            <a:fld id="{A883C4BB-1F55-44A9-A629-4258EFC5B653}"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One thing to consider when working with small textures on Xbox 360 is that texture dimensions need to be a multiple of the tile size. For 3D textures the tile size is 32x32x4.</a:t>
            </a:r>
          </a:p>
          <a:p>
            <a:r>
              <a:rPr lang="sv-SE" smtClean="0">
                <a:ea typeface="ＭＳ Ｐゴシック" pitchFamily="-112" charset="-128"/>
              </a:rPr>
              <a:t>Our distance field textures are typically 8x8x8 in dimension which will be a considerable waste of memory if we allocate them one by one and have a lot of them.</a:t>
            </a:r>
          </a:p>
          <a:p>
            <a:r>
              <a:rPr lang="sv-SE" smtClean="0">
                <a:ea typeface="ＭＳ Ｐゴシック" pitchFamily="-112" charset="-128"/>
              </a:rPr>
              <a:t>Our solution to this is to use texture atlases.</a:t>
            </a:r>
          </a:p>
          <a:p>
            <a:r>
              <a:rPr lang="sv-SE" smtClean="0">
                <a:ea typeface="ＭＳ Ｐゴシック" pitchFamily="-112" charset="-128"/>
              </a:rPr>
              <a:t>To simplify packing textures into the atlas we keep one atlas per texture dimension.</a:t>
            </a:r>
          </a:p>
          <a:p>
            <a:r>
              <a:rPr lang="sv-SE" smtClean="0">
                <a:ea typeface="ＭＳ Ｐゴシック" pitchFamily="-112" charset="-128"/>
              </a:rPr>
              <a:t>As always when working with texture atlases we need to add padding between the textures in the atlas to prevent leakage across texture borders. Since we don’t need to generate mipmaps for these textures (they are so low resolution that we LOD them before min filtering would be needed) padding only needs to be one pixel wide.</a:t>
            </a:r>
          </a:p>
        </p:txBody>
      </p:sp>
      <p:sp>
        <p:nvSpPr>
          <p:cNvPr id="53252" name="Slide Number Placeholder 3"/>
          <p:cNvSpPr>
            <a:spLocks noGrp="1"/>
          </p:cNvSpPr>
          <p:nvPr>
            <p:ph type="sldNum" sz="quarter" idx="5"/>
          </p:nvPr>
        </p:nvSpPr>
        <p:spPr bwMode="auto">
          <a:noFill/>
          <a:ln>
            <a:miter lim="800000"/>
            <a:headEnd/>
            <a:tailEnd/>
          </a:ln>
        </p:spPr>
        <p:txBody>
          <a:bodyPr/>
          <a:lstStyle/>
          <a:p>
            <a:fld id="{FEF034F2-5CA5-4FD9-9140-1CE4AE10D496}"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When we draw geometry with destruction masking we first sample the distance field, if we then see that the pixel is outside the mask volume we can use dynamic branching to early out from the rest of the mask computations. This saves us a lot of computation time for pixels not affected by the mask.</a:t>
            </a:r>
          </a:p>
          <a:p>
            <a:endParaRPr lang="sv-SE" smtClean="0">
              <a:ea typeface="ＭＳ Ｐゴシック" pitchFamily="-112" charset="-128"/>
            </a:endParaRPr>
          </a:p>
          <a:p>
            <a:r>
              <a:rPr lang="sv-SE" smtClean="0">
                <a:ea typeface="ＭＳ Ｐゴシック" pitchFamily="-112" charset="-128"/>
              </a:rPr>
              <a:t>However, when we tried this on PS3 we saw that dynamic branching was not very efficient. The RSX has a fixed cost of 6 cycles when introducing a branch in the shader, and for the branch to be taken a group of up to 1600 pixels all need to take the same path.</a:t>
            </a:r>
          </a:p>
          <a:p>
            <a:endParaRPr lang="sv-SE" smtClean="0">
              <a:ea typeface="ＭＳ Ｐゴシック" pitchFamily="-112" charset="-128"/>
            </a:endParaRPr>
          </a:p>
          <a:p>
            <a:r>
              <a:rPr lang="sv-SE" smtClean="0">
                <a:ea typeface="ＭＳ Ｐゴシック" pitchFamily="-112" charset="-128"/>
              </a:rPr>
              <a:t>This led us to to try out a different approach, drawing the mask as a deferred decal. </a:t>
            </a:r>
          </a:p>
          <a:p>
            <a:endParaRPr lang="sv-SE" smtClean="0">
              <a:ea typeface="ＭＳ Ｐゴシック" pitchFamily="-112"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7A1B4676-1718-4B80-B581-6FCC5F5D4079}"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Deffered decals works simular to how we apply light sources in a deferred renderer.</a:t>
            </a:r>
          </a:p>
          <a:p>
            <a:endParaRPr lang="sv-SE" smtClean="0">
              <a:ea typeface="ＭＳ Ｐゴシック" pitchFamily="-112" charset="-128"/>
            </a:endParaRPr>
          </a:p>
          <a:p>
            <a:r>
              <a:rPr lang="sv-SE" smtClean="0">
                <a:ea typeface="ＭＳ Ｐゴシック" pitchFamily="-112" charset="-128"/>
              </a:rPr>
              <a:t>1. Begin by drawing the main geometry of the scene to fill in the g-buffer.</a:t>
            </a:r>
          </a:p>
          <a:p>
            <a:r>
              <a:rPr lang="sv-SE" smtClean="0">
                <a:ea typeface="ＭＳ Ｐゴシック" pitchFamily="-112" charset="-128"/>
              </a:rPr>
              <a:t>2. Next draw a convex volume covering the decal area.</a:t>
            </a:r>
          </a:p>
          <a:p>
            <a:r>
              <a:rPr lang="sv-SE" smtClean="0">
                <a:ea typeface="ＭＳ Ｐゴシック" pitchFamily="-112" charset="-128"/>
              </a:rPr>
              <a:t>3. When drawing the volume fetch depth from the depth buffer and convert to local position within volume.</a:t>
            </a:r>
          </a:p>
          <a:p>
            <a:r>
              <a:rPr lang="sv-SE" smtClean="0">
                <a:ea typeface="ＭＳ Ｐゴシック" pitchFamily="-112" charset="-128"/>
              </a:rPr>
              <a:t>4. Knowing the position within the volume we can look up the decal opacity by for example sample it from a volume texture.</a:t>
            </a:r>
          </a:p>
          <a:p>
            <a:r>
              <a:rPr lang="sv-SE" smtClean="0">
                <a:ea typeface="ＭＳ Ｐゴシック" pitchFamily="-112" charset="-128"/>
              </a:rPr>
              <a:t>5. Finally we alpha blend the result to the g-buffer. </a:t>
            </a:r>
          </a:p>
          <a:p>
            <a:r>
              <a:rPr lang="sv-SE" smtClean="0">
                <a:ea typeface="ＭＳ Ｐゴシック" pitchFamily="-112" charset="-128"/>
              </a:rPr>
              <a:t> </a:t>
            </a:r>
          </a:p>
          <a:p>
            <a:r>
              <a:rPr lang="sv-SE" smtClean="0">
                <a:ea typeface="ＭＳ Ｐゴシック" pitchFamily="-112" charset="-128"/>
              </a:rPr>
              <a:t>One advantage of this method is that the convex volume we draw covers only the decal area, and pixels outside of it are uneffected. So if we can make a good fit for the convex volume for the decal area we can save performance. Many optimization techniques has been developed for applying light sources in a deferred renderer (stenciling, tile classification) and we could potentially use those here as well.</a:t>
            </a:r>
          </a:p>
          <a:p>
            <a:endParaRPr lang="sv-SE" smtClean="0">
              <a:ea typeface="ＭＳ Ｐゴシック" pitchFamily="-112"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5EBE7F2-9AC3-485C-95C4-BF53609857A8}"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The destruction mask replaces the underlying diffuse albedo and normals by projecting detail textures onto the masked geometry. </a:t>
            </a:r>
          </a:p>
          <a:p>
            <a:r>
              <a:rPr lang="sv-SE" smtClean="0">
                <a:ea typeface="ＭＳ Ｐゴシック" pitchFamily="-112" charset="-128"/>
              </a:rPr>
              <a:t>In order to achive that we need tangent vectors for the projected surface - both for converting world space positions into texture coordinates, and to convert tangent space normals from the detail normal maps to world space normals.  </a:t>
            </a:r>
          </a:p>
          <a:p>
            <a:endParaRPr lang="sv-SE" smtClean="0">
              <a:ea typeface="ＭＳ Ｐゴシック" pitchFamily="-112" charset="-128"/>
            </a:endParaRPr>
          </a:p>
          <a:p>
            <a:r>
              <a:rPr lang="sv-SE" smtClean="0">
                <a:ea typeface="ＭＳ Ｐゴシック" pitchFamily="-112" charset="-128"/>
              </a:rPr>
              <a:t>It is appealing to construct tangent vectors from g-buffer normals, but those normals are typically based on normal maps, while we want the normals from the actual geometry.</a:t>
            </a:r>
          </a:p>
          <a:p>
            <a:endParaRPr lang="sv-SE" smtClean="0">
              <a:ea typeface="ＭＳ Ｐゴシック" pitchFamily="-112" charset="-128"/>
            </a:endParaRPr>
          </a:p>
          <a:p>
            <a:r>
              <a:rPr lang="sv-SE" smtClean="0">
                <a:ea typeface="ＭＳ Ｐゴシック" pitchFamily="-112" charset="-128"/>
              </a:rPr>
              <a:t>We took a look at the geometry our artists are creating and saw that there are only a few tangent vectors required for a typical object. With that in mind, we created a look up table with the required tangent vectors and stored them in a texture. Then, when drawing the scene geometry we write out an index to the g-buffer. We sample this index when drawing the deferred volume and use it as an offset into the lookup table texture.</a:t>
            </a:r>
          </a:p>
          <a:p>
            <a:r>
              <a:rPr lang="sv-SE" smtClean="0">
                <a:ea typeface="ＭＳ Ｐゴシック" pitchFamily="-112" charset="-128"/>
              </a:rPr>
              <a:t> </a:t>
            </a:r>
          </a:p>
        </p:txBody>
      </p:sp>
      <p:sp>
        <p:nvSpPr>
          <p:cNvPr id="56324" name="Slide Number Placeholder 3"/>
          <p:cNvSpPr>
            <a:spLocks noGrp="1"/>
          </p:cNvSpPr>
          <p:nvPr>
            <p:ph type="sldNum" sz="quarter" idx="5"/>
          </p:nvPr>
        </p:nvSpPr>
        <p:spPr bwMode="auto">
          <a:noFill/>
          <a:ln>
            <a:miter lim="800000"/>
            <a:headEnd/>
            <a:tailEnd/>
          </a:ln>
        </p:spPr>
        <p:txBody>
          <a:bodyPr/>
          <a:lstStyle/>
          <a:p>
            <a:fld id="{67432E31-8074-460A-9E66-57574C5C8A1D}"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What about alpha blending to the g-buffer?</a:t>
            </a:r>
          </a:p>
          <a:p>
            <a:r>
              <a:rPr lang="sv-SE" smtClean="0">
                <a:ea typeface="ＭＳ Ｐゴシック" pitchFamily="-112" charset="-128"/>
              </a:rPr>
              <a:t>One thing we found was that the fixed function blend in current GPU hardware was limiting when alpha blending to the g-buffer.</a:t>
            </a:r>
          </a:p>
          <a:p>
            <a:r>
              <a:rPr lang="sv-SE" smtClean="0">
                <a:ea typeface="ＭＳ Ｐゴシック" pitchFamily="-112" charset="-128"/>
              </a:rPr>
              <a:t>The problem comes from that we use the g-buffer alpha channel to store data, but from the shader we can’t output one alpha to use in the blending equation and a seperate one to store in the render target.</a:t>
            </a:r>
          </a:p>
          <a:p>
            <a:r>
              <a:rPr lang="sv-SE" smtClean="0">
                <a:ea typeface="ＭＳ Ｐゴシック" pitchFamily="-112" charset="-128"/>
              </a:rPr>
              <a:t>This limits us in what we can output to the alpha channel when drawing the decals.</a:t>
            </a:r>
          </a:p>
          <a:p>
            <a:r>
              <a:rPr lang="sv-SE" smtClean="0">
                <a:ea typeface="ＭＳ Ｐゴシック" pitchFamily="-112" charset="-128"/>
              </a:rPr>
              <a:t>It also limits us in g-buffer layout. We need to arrange g-buffer data in an order that supports blending of the components we are interested in.</a:t>
            </a:r>
          </a:p>
          <a:p>
            <a:endParaRPr lang="sv-SE" smtClean="0">
              <a:ea typeface="ＭＳ Ｐゴシック" pitchFamily="-112" charset="-128"/>
            </a:endParaRPr>
          </a:p>
          <a:p>
            <a:r>
              <a:rPr lang="sv-SE" smtClean="0">
                <a:ea typeface="ＭＳ Ｐゴシック" pitchFamily="-112" charset="-128"/>
              </a:rPr>
              <a:t>We see a good use case here for programmable blending.</a:t>
            </a:r>
          </a:p>
          <a:p>
            <a:endParaRPr lang="sv-SE" smtClean="0">
              <a:ea typeface="ＭＳ Ｐゴシック" pitchFamily="-112"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AA2D7BB9-B4CB-4C18-AE76-8CA189A34387}"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Another thing to consider is getting correct mipmap selection for our textures.</a:t>
            </a:r>
          </a:p>
          <a:p>
            <a:r>
              <a:rPr lang="sv-SE" smtClean="0">
                <a:ea typeface="ＭＳ Ｐゴシック" pitchFamily="-112" charset="-128"/>
              </a:rPr>
              <a:t>When we have discontinuities in the texture coordinates within a quad, the mipmap selection for that quad is going to be wrong.</a:t>
            </a:r>
          </a:p>
          <a:p>
            <a:r>
              <a:rPr lang="sv-SE" smtClean="0">
                <a:ea typeface="ＭＳ Ｐゴシック" pitchFamily="-112" charset="-128"/>
              </a:rPr>
              <a:t>In the zoomed in picture to the right we can see an example of this. Here the texture coordinates for the upper part of the quad samples from the brickwall texture and the bottom part from the floor texture. These texture coordinates are at different locations within one texture atlas and the GPU is going to select the lowest mipmap for this group of pixels.</a:t>
            </a:r>
          </a:p>
          <a:p>
            <a:endParaRPr lang="sv-SE" smtClean="0">
              <a:ea typeface="ＭＳ Ｐゴシック" pitchFamily="-112" charset="-128"/>
            </a:endParaRPr>
          </a:p>
          <a:p>
            <a:r>
              <a:rPr lang="sv-SE" smtClean="0">
                <a:ea typeface="ＭＳ Ｐゴシック" pitchFamily="-112" charset="-128"/>
              </a:rPr>
              <a:t>The way we solved this problem was to manually calculate the correct mip level for each individual pixel and explicitly sample with tex2Dlod.</a:t>
            </a:r>
          </a:p>
          <a:p>
            <a:endParaRPr lang="sv-SE" smtClean="0">
              <a:ea typeface="ＭＳ Ｐゴシック" pitchFamily="-112" charset="-128"/>
            </a:endParaRPr>
          </a:p>
          <a:p>
            <a:r>
              <a:rPr lang="sv-SE" smtClean="0">
                <a:ea typeface="ＭＳ Ｐゴシック" pitchFamily="-112" charset="-128"/>
              </a:rPr>
              <a:t>It is possible to optimize the computation by creating a 2D lookup table texture with the inputs v.n and distToNearPlane.</a:t>
            </a:r>
          </a:p>
        </p:txBody>
      </p:sp>
      <p:sp>
        <p:nvSpPr>
          <p:cNvPr id="58372" name="Slide Number Placeholder 3"/>
          <p:cNvSpPr>
            <a:spLocks noGrp="1"/>
          </p:cNvSpPr>
          <p:nvPr>
            <p:ph type="sldNum" sz="quarter" idx="5"/>
          </p:nvPr>
        </p:nvSpPr>
        <p:spPr bwMode="auto">
          <a:noFill/>
          <a:ln>
            <a:miter lim="800000"/>
            <a:headEnd/>
            <a:tailEnd/>
          </a:ln>
        </p:spPr>
        <p:txBody>
          <a:bodyPr/>
          <a:lstStyle/>
          <a:p>
            <a:fld id="{BA458F40-4EC0-492B-BFC0-90F9CEBE5CC9}"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v-SE" smtClean="0">
              <a:ea typeface="ＭＳ Ｐゴシック" pitchFamily="-112" charset="-128"/>
            </a:endParaRPr>
          </a:p>
          <a:p>
            <a:r>
              <a:rPr lang="sv-SE" smtClean="0">
                <a:ea typeface="ＭＳ Ｐゴシック" pitchFamily="-112" charset="-128"/>
              </a:rPr>
              <a:t>Another PS3 specific method we have explored to optimize drawing the destruction mask is distance field triangle culling.</a:t>
            </a:r>
          </a:p>
          <a:p>
            <a:endParaRPr lang="sv-SE" smtClean="0">
              <a:ea typeface="ＭＳ Ｐゴシック" pitchFamily="-112" charset="-128"/>
            </a:endParaRPr>
          </a:p>
          <a:p>
            <a:r>
              <a:rPr lang="sv-SE" smtClean="0">
                <a:ea typeface="ＭＳ Ｐゴシック" pitchFamily="-112" charset="-128"/>
              </a:rPr>
              <a:t>Instead of branching in the fragment shader, which we saw is not very efficient on the PS3, we have moved the branch from the GPU to the SPUs and do the branch per triangle.</a:t>
            </a:r>
          </a:p>
          <a:p>
            <a:endParaRPr lang="sv-SE" smtClean="0">
              <a:ea typeface="ＭＳ Ｐゴシック" pitchFamily="-112" charset="-128"/>
            </a:endParaRPr>
          </a:p>
          <a:p>
            <a:r>
              <a:rPr lang="sv-SE" smtClean="0">
                <a:ea typeface="ＭＳ Ｐゴシック" pitchFamily="-112" charset="-128"/>
              </a:rPr>
              <a:t>The way it works is that for each triangle in the mesh we test it against the distance field to see if it inside or outside the mask volume. We output the triangles into two seperate index buffers and issue two draw calls. The draw call for triangles inside the distance field volume is drawn with a shader that computes the mask while outside triangles are drawn as normal.</a:t>
            </a:r>
          </a:p>
          <a:p>
            <a:endParaRPr lang="sv-SE" smtClean="0">
              <a:ea typeface="ＭＳ Ｐゴシック" pitchFamily="-112" charset="-128"/>
            </a:endParaRPr>
          </a:p>
          <a:p>
            <a:r>
              <a:rPr lang="sv-SE" smtClean="0">
                <a:ea typeface="ＭＳ Ｐゴシック" pitchFamily="-112" charset="-128"/>
              </a:rPr>
              <a:t>To help us do this in an efficient way on the SPUs, we take advantage of the playstation edge geometry library and run it a step of that geometry pipeline.  </a:t>
            </a:r>
          </a:p>
          <a:p>
            <a:endParaRPr lang="sv-SE" smtClean="0">
              <a:ea typeface="ＭＳ Ｐゴシック" pitchFamily="-112" charset="-128"/>
            </a:endParaRPr>
          </a:p>
          <a:p>
            <a:r>
              <a:rPr lang="sv-SE" smtClean="0">
                <a:ea typeface="ＭＳ Ｐゴシック" pitchFamily="-112" charset="-128"/>
              </a:rPr>
              <a:t>We only need to do the actual culling against the distance field when the distance field changes, inbetween we can cache the result.</a:t>
            </a:r>
          </a:p>
        </p:txBody>
      </p:sp>
      <p:sp>
        <p:nvSpPr>
          <p:cNvPr id="59396" name="Slide Number Placeholder 3"/>
          <p:cNvSpPr>
            <a:spLocks noGrp="1"/>
          </p:cNvSpPr>
          <p:nvPr>
            <p:ph type="sldNum" sz="quarter" idx="5"/>
          </p:nvPr>
        </p:nvSpPr>
        <p:spPr bwMode="auto">
          <a:noFill/>
          <a:ln>
            <a:miter lim="800000"/>
            <a:headEnd/>
            <a:tailEnd/>
          </a:ln>
        </p:spPr>
        <p:txBody>
          <a:bodyPr/>
          <a:lstStyle/>
          <a:p>
            <a:fld id="{C47100D5-FE31-40A2-8E94-00A477E4EF9F}"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This table shows the GPU cost for drawing the destruction volume in a typical scenario running on PS3. Numbers differ from different scenarios, but they indicate that the method of culling triangles is the best method for GPU performance on PS3.</a:t>
            </a:r>
          </a:p>
          <a:p>
            <a:endParaRPr lang="sv-SE" smtClean="0">
              <a:ea typeface="ＭＳ Ｐゴシック" pitchFamily="-112" charset="-128"/>
            </a:endParaRPr>
          </a:p>
          <a:p>
            <a:r>
              <a:rPr lang="sv-SE" smtClean="0">
                <a:ea typeface="ＭＳ Ｐゴシック" pitchFamily="-112" charset="-128"/>
              </a:rPr>
              <a:t>Deferred volumes didn’t give as good performance as we had hoped for. However, we still have optimization methods for this technique left to explore.</a:t>
            </a:r>
          </a:p>
          <a:p>
            <a:endParaRPr lang="sv-SE" smtClean="0">
              <a:ea typeface="ＭＳ Ｐゴシック" pitchFamily="-112"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229C4B6D-A342-4029-BA40-7F89710F5CD2}"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v-SE" smtClean="0">
              <a:ea typeface="ＭＳ Ｐゴシック" pitchFamily="-112"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8766FF72-05ED-411E-9353-140854BC83B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We have seen how volume distance fields can be used to define the shape of the destruction mask.</a:t>
            </a:r>
          </a:p>
          <a:p>
            <a:endParaRPr lang="sv-SE" smtClean="0">
              <a:ea typeface="ＭＳ Ｐゴシック" pitchFamily="-112" charset="-128"/>
            </a:endParaRPr>
          </a:p>
          <a:p>
            <a:r>
              <a:rPr lang="sv-SE" smtClean="0">
                <a:ea typeface="ＭＳ Ｐゴシック" pitchFamily="-112" charset="-128"/>
              </a:rPr>
              <a:t>We have explored two different methods for drawing the mask in an efficient way.</a:t>
            </a:r>
          </a:p>
          <a:p>
            <a:endParaRPr lang="sv-SE" smtClean="0">
              <a:ea typeface="ＭＳ Ｐゴシック" pitchFamily="-112" charset="-128"/>
            </a:endParaRPr>
          </a:p>
          <a:p>
            <a:r>
              <a:rPr lang="sv-SE" smtClean="0">
                <a:ea typeface="ＭＳ Ｐゴシック" pitchFamily="-112" charset="-128"/>
              </a:rPr>
              <a:t>Although the method of triangle culling initially has shown us the best GPU performance it’s not clear that it’s the best solution for other reasons. Because it is a PS3 specific solution it requires us to maintain a seperate code path and the whole solution is more difficult to integrate into the game engine in an elegant way.</a:t>
            </a:r>
          </a:p>
          <a:p>
            <a:endParaRPr lang="sv-SE" smtClean="0">
              <a:ea typeface="ＭＳ Ｐゴシック" pitchFamily="-112" charset="-128"/>
            </a:endParaRPr>
          </a:p>
          <a:p>
            <a:r>
              <a:rPr lang="sv-SE" smtClean="0">
                <a:ea typeface="ＭＳ Ｐゴシック" pitchFamily="-112" charset="-128"/>
              </a:rPr>
              <a:t>Before settling with one solution we need to do more testing and explore further optimization techniques for deferred decals.</a:t>
            </a:r>
          </a:p>
          <a:p>
            <a:endParaRPr lang="sv-SE" smtClean="0">
              <a:ea typeface="ＭＳ Ｐゴシック" pitchFamily="-112" charset="-128"/>
            </a:endParaRPr>
          </a:p>
          <a:p>
            <a:r>
              <a:rPr lang="sv-SE" smtClean="0">
                <a:ea typeface="ＭＳ Ｐゴシック" pitchFamily="-112" charset="-128"/>
              </a:rPr>
              <a:t>Deferred decals is an interesting technique which potentially  has other use cases than destruction masking. For example, traditional decal solutions are often complex platform dependent implementations and suffer from rendering artifacts such as z-fighting. Deferred decals could be a possible replacement.</a:t>
            </a:r>
          </a:p>
        </p:txBody>
      </p:sp>
      <p:sp>
        <p:nvSpPr>
          <p:cNvPr id="61444" name="Slide Number Placeholder 3"/>
          <p:cNvSpPr>
            <a:spLocks noGrp="1"/>
          </p:cNvSpPr>
          <p:nvPr>
            <p:ph type="sldNum" sz="quarter" idx="5"/>
          </p:nvPr>
        </p:nvSpPr>
        <p:spPr bwMode="auto">
          <a:noFill/>
          <a:ln>
            <a:miter lim="800000"/>
            <a:headEnd/>
            <a:tailEnd/>
          </a:ln>
        </p:spPr>
        <p:txBody>
          <a:bodyPr/>
          <a:lstStyle/>
          <a:p>
            <a:fld id="{422CDCEB-9168-4616-82C9-A80272F12F63}"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v-SE" smtClean="0">
              <a:ea typeface="ＭＳ Ｐゴシック" pitchFamily="-112"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14DA5863-127C-4D8E-BA15-1429A305E87A}"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2" charset="-128"/>
              </a:rPr>
              <a:t>Here we can see the interior of the house. In the ceiling we use a second detail normal map that we blend in around the edges to make them pop out more. </a:t>
            </a:r>
          </a:p>
          <a:p>
            <a:endParaRPr lang="sv-SE" smtClean="0">
              <a:ea typeface="ＭＳ Ｐゴシック" pitchFamily="-112"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CCD4F337-05E0-4BD9-BB81-6E869C65CF08}"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2" charset="-128"/>
              </a:rPr>
              <a:t>This next screenshot shows a zoomed out view with more destruction applied to the house.</a:t>
            </a:r>
          </a:p>
          <a:p>
            <a:endParaRPr lang="en-US" smtClean="0">
              <a:ea typeface="ＭＳ Ｐゴシック" pitchFamily="-112" charset="-128"/>
            </a:endParaRPr>
          </a:p>
          <a:p>
            <a:r>
              <a:rPr lang="en-US" smtClean="0">
                <a:ea typeface="ＭＳ Ｐゴシック" pitchFamily="-112" charset="-128"/>
              </a:rPr>
              <a:t>This is more or less our worse case scenario, where most of the house is covered by the destruction mask. </a:t>
            </a:r>
          </a:p>
          <a:p>
            <a:endParaRPr lang="sv-SE" smtClean="0">
              <a:ea typeface="ＭＳ Ｐゴシック" pitchFamily="-112"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34E1AB5E-D876-48FE-939B-449F97E14284}"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2" charset="-128"/>
              </a:rPr>
              <a:t>One more screenshot of the interior of the house.</a:t>
            </a:r>
          </a:p>
          <a:p>
            <a:endParaRPr lang="sv-SE" smtClean="0">
              <a:ea typeface="ＭＳ Ｐゴシック" pitchFamily="-112"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0D0D4908-BF03-4989-93C1-8BD2ECC3D547}"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112" charset="-128"/>
              </a:rPr>
              <a:t>And here is an outside view.</a:t>
            </a:r>
          </a:p>
          <a:p>
            <a:endParaRPr lang="en-US" smtClean="0">
              <a:ea typeface="ＭＳ Ｐゴシック" pitchFamily="-112" charset="-128"/>
            </a:endParaRPr>
          </a:p>
          <a:p>
            <a:r>
              <a:rPr lang="en-US" smtClean="0">
                <a:ea typeface="ＭＳ Ｐゴシック" pitchFamily="-112" charset="-128"/>
              </a:rPr>
              <a:t>We can see that we get a lot of detail in the mask from the projected detail textures.</a:t>
            </a:r>
          </a:p>
          <a:p>
            <a:endParaRPr lang="sv-SE" smtClean="0">
              <a:ea typeface="ＭＳ Ｐゴシック" pitchFamily="-112"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DEAFAD7E-17F2-41F6-931C-3021317538C0}"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v-SE" smtClean="0">
              <a:ea typeface="ＭＳ Ｐゴシック" pitchFamily="-112" charset="-128"/>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2517207B-BA35-4F21-82B9-9926C3D218C7}"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v-SE" smtClean="0">
              <a:ea typeface="ＭＳ Ｐゴシック" pitchFamily="-112"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B2B2D113-1919-4BC7-89D5-8A0AFBA1EB49}" type="slidenum">
              <a:rPr lang="en-US" smtClean="0"/>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What is destruction masking?</a:t>
            </a:r>
          </a:p>
          <a:p>
            <a:endParaRPr lang="sv-SE" smtClean="0">
              <a:ea typeface="ＭＳ Ｐゴシック" pitchFamily="-112" charset="-128"/>
            </a:endParaRPr>
          </a:p>
          <a:p>
            <a:r>
              <a:rPr lang="sv-SE" smtClean="0">
                <a:ea typeface="ＭＳ Ｐゴシック" pitchFamily="-112" charset="-128"/>
              </a:rPr>
              <a:t>In the frostbite game engine one important feature is destructable environments. We have developed several systems that, when put together, lets us do belivable destructable environments. One of these systems is destruction masking.</a:t>
            </a:r>
          </a:p>
          <a:p>
            <a:endParaRPr lang="sv-SE" smtClean="0">
              <a:ea typeface="ＭＳ Ｐゴシック" pitchFamily="-112" charset="-128"/>
            </a:endParaRPr>
          </a:p>
          <a:p>
            <a:r>
              <a:rPr lang="sv-SE" smtClean="0">
                <a:ea typeface="ＭＳ Ｐゴシック" pitchFamily="-112" charset="-128"/>
              </a:rPr>
              <a:t>Here is an example to illustrate this.</a:t>
            </a:r>
          </a:p>
          <a:p>
            <a:endParaRPr lang="sv-SE" smtClean="0">
              <a:ea typeface="ＭＳ Ｐゴシック" pitchFamily="-112"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9CC0A9DE-8CF0-4421-95D7-877F011A48A2}"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452438"/>
            <a:r>
              <a:rPr lang="sv-SE" smtClean="0">
                <a:ea typeface="ＭＳ Ｐゴシック" pitchFamily="-112" charset="-128"/>
              </a:rPr>
              <a:t>When destroying a part of this house, we begin by removing a piece of the geometry.</a:t>
            </a:r>
          </a:p>
          <a:p>
            <a:pPr defTabSz="452438"/>
            <a:endParaRPr lang="sv-SE" smtClean="0">
              <a:ea typeface="ＭＳ Ｐゴシック" pitchFamily="-112" charset="-128"/>
            </a:endParaRPr>
          </a:p>
          <a:p>
            <a:pPr defTabSz="452438"/>
            <a:endParaRPr lang="sv-SE" smtClean="0">
              <a:ea typeface="ＭＳ Ｐゴシック" pitchFamily="-112"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CDBB4341-3DBE-4ECC-84EE-95EE58B0457A}"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We then add detail meshes around the destroyed section.</a:t>
            </a:r>
          </a:p>
          <a:p>
            <a:endParaRPr lang="sv-SE" smtClean="0">
              <a:ea typeface="ＭＳ Ｐゴシック" pitchFamily="-112" charset="-128"/>
            </a:endParaRPr>
          </a:p>
          <a:p>
            <a:endParaRPr lang="sv-SE" smtClean="0">
              <a:ea typeface="ＭＳ Ｐゴシック" pitchFamily="-112"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01384A51-106D-4A04-8398-9FA6192303CB}"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And the final step is to add the destruction mask.</a:t>
            </a:r>
          </a:p>
          <a:p>
            <a:endParaRPr lang="sv-SE" smtClean="0">
              <a:ea typeface="ＭＳ Ｐゴシック" pitchFamily="-112" charset="-128"/>
            </a:endParaRPr>
          </a:p>
          <a:p>
            <a:r>
              <a:rPr lang="sv-SE" smtClean="0">
                <a:ea typeface="ＭＳ Ｐゴシック" pitchFamily="-112" charset="-128"/>
              </a:rPr>
              <a:t>We can go on and let the player destroy other parts of the house and the detail meshes and mask will be added for those parts as well. We also add particle effects and mesh debris for a more dramatic look.</a:t>
            </a:r>
          </a:p>
          <a:p>
            <a:endParaRPr lang="sv-SE" smtClean="0">
              <a:ea typeface="ＭＳ Ｐゴシック" pitchFamily="-112"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E12AB1DF-EB3A-445D-B78F-86E0685B4A3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1. How we did destruction masking in the first frostbite engine.</a:t>
            </a:r>
          </a:p>
          <a:p>
            <a:r>
              <a:rPr lang="sv-SE" smtClean="0">
                <a:ea typeface="ＭＳ Ｐゴシック" pitchFamily="-112" charset="-128"/>
              </a:rPr>
              <a:t>2. How we use volume distance fields.</a:t>
            </a:r>
          </a:p>
          <a:p>
            <a:r>
              <a:rPr lang="sv-SE" smtClean="0">
                <a:ea typeface="ＭＳ Ｐゴシック" pitchFamily="-112" charset="-128"/>
              </a:rPr>
              <a:t>3. Two techniques for drawing the destruction mask efficiently.</a:t>
            </a:r>
          </a:p>
          <a:p>
            <a:r>
              <a:rPr lang="sv-SE" smtClean="0">
                <a:ea typeface="ＭＳ Ｐゴシック" pitchFamily="-112" charset="-128"/>
              </a:rPr>
              <a:t>4. Result screenshots and performance numbers.</a:t>
            </a:r>
          </a:p>
          <a:p>
            <a:endParaRPr lang="sv-SE" smtClean="0">
              <a:ea typeface="ＭＳ Ｐゴシック" pitchFamily="-112"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C0BA41A0-4404-4641-A834-5CC5F3C0E08A}"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The frostbite 1 engine has been around for a few years now and we have shiped three titels on it. The first was Battlefield Bad Company, followed by Battlefield 1943 and the latest was Battlefield Bad Company 2.</a:t>
            </a:r>
          </a:p>
          <a:p>
            <a:endParaRPr lang="sv-SE" smtClean="0">
              <a:ea typeface="ＭＳ Ｐゴシック" pitchFamily="-112" charset="-128"/>
            </a:endParaRPr>
          </a:p>
          <a:p>
            <a:r>
              <a:rPr lang="sv-SE" smtClean="0">
                <a:ea typeface="ＭＳ Ｐゴシック" pitchFamily="-112" charset="-128"/>
              </a:rPr>
              <a:t>All these titles used a system for destruction masking. This system had good visual quality and decent performance. The main issue we wanted to address was the time consuming workflow which involved creating UV maps for each destructable part. Although giving the artist full control of the mask, we felt that speeding up the workflow, to allow our artists to create more content, was more important.</a:t>
            </a:r>
          </a:p>
          <a:p>
            <a:endParaRPr lang="sv-SE" smtClean="0">
              <a:ea typeface="ＭＳ Ｐゴシック" pitchFamily="-112"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13239E5D-B3D5-41F5-BB1E-7C1140ED25AF}"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sv-SE" smtClean="0">
                <a:ea typeface="ＭＳ Ｐゴシック" pitchFamily="-112" charset="-128"/>
              </a:rPr>
              <a:t>In frostbite 2 our main focus has been speeding up workflows and iteration times. </a:t>
            </a:r>
          </a:p>
          <a:p>
            <a:endParaRPr lang="sv-SE" smtClean="0">
              <a:ea typeface="ＭＳ Ｐゴシック" pitchFamily="-112" charset="-128"/>
            </a:endParaRPr>
          </a:p>
          <a:p>
            <a:r>
              <a:rPr lang="sv-SE" smtClean="0">
                <a:ea typeface="ＭＳ Ｐゴシック" pitchFamily="-112" charset="-128"/>
              </a:rPr>
              <a:t>We have also switch to using deferred rendering, which opens up for some rendering techniques we couldn’t do before.</a:t>
            </a:r>
          </a:p>
          <a:p>
            <a:endParaRPr lang="sv-SE" smtClean="0">
              <a:ea typeface="ＭＳ Ｐゴシック" pitchFamily="-112" charset="-128"/>
            </a:endParaRPr>
          </a:p>
          <a:p>
            <a:r>
              <a:rPr lang="sv-SE" smtClean="0">
                <a:ea typeface="ＭＳ Ｐゴシック" pitchFamily="-112" charset="-128"/>
              </a:rPr>
              <a:t>The target platforms for frostbite 2 are PS3, xbox 360 and directx 10 and 11</a:t>
            </a:r>
          </a:p>
          <a:p>
            <a:endParaRPr lang="sv-SE" smtClean="0">
              <a:ea typeface="ＭＳ Ｐゴシック" pitchFamily="-112"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E05B8776-2D11-46A4-A7C3-6596C79B72AB}"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2C489D-B9B6-47BF-86D7-91D56E8E7889}" type="datetime1">
              <a:rPr lang="en-US"/>
              <a:pPr>
                <a:defRPr/>
              </a:pPr>
              <a:t>8/11/2010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52890C3B-4B8C-4711-85A6-FA9002D113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6DF259-CCEC-4743-8DBB-C02014E42388}" type="datetime1">
              <a:rPr lang="en-US"/>
              <a:pPr>
                <a:defRPr/>
              </a:pPr>
              <a:t>8/11/2010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9EC38DAE-DEDB-4902-BF44-70F89AF2ED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24E584-D318-4EB9-A9F9-5F0115C39BB2}" type="datetime1">
              <a:rPr lang="en-US"/>
              <a:pPr>
                <a:defRPr/>
              </a:pPr>
              <a:t>8/11/2010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E9333747-4661-4970-88A5-BF0FDC4914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4A4083-D85D-46DF-8452-CD64C4386E25}" type="datetime1">
              <a:rPr lang="en-US"/>
              <a:pPr>
                <a:defRPr/>
              </a:pPr>
              <a:t>8/11/2010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FEAE0-274E-4050-88B7-7CBBB875F9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524690-5B58-427B-ABBE-C33C86FC7FD1}" type="datetime1">
              <a:rPr lang="en-US"/>
              <a:pPr>
                <a:defRPr/>
              </a:pPr>
              <a:t>8/11/2010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0F1B66B5-BEC7-4B81-BDE7-995F0E83E6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254F1D-BAD2-44BF-8938-70179E67DDBF}" type="datetime1">
              <a:rPr lang="en-US"/>
              <a:pPr>
                <a:defRPr/>
              </a:pPr>
              <a:t>8/11/2010</a:t>
            </a:fld>
            <a:endParaRPr lang="en-US"/>
          </a:p>
        </p:txBody>
      </p:sp>
      <p:sp>
        <p:nvSpPr>
          <p:cNvPr id="6"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E25266BB-1FCE-483C-8B29-15B92FAD9C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97B819-9A98-4BE3-90C4-E019F96B05DE}" type="datetime1">
              <a:rPr lang="en-US"/>
              <a:pPr>
                <a:defRPr/>
              </a:pPr>
              <a:t>8/11/2010</a:t>
            </a:fld>
            <a:endParaRPr lang="en-US"/>
          </a:p>
        </p:txBody>
      </p:sp>
      <p:sp>
        <p:nvSpPr>
          <p:cNvPr id="8"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9" name="Slide Number Placeholder 5"/>
          <p:cNvSpPr>
            <a:spLocks noGrp="1"/>
          </p:cNvSpPr>
          <p:nvPr>
            <p:ph type="sldNum" sz="quarter" idx="12"/>
          </p:nvPr>
        </p:nvSpPr>
        <p:spPr/>
        <p:txBody>
          <a:bodyPr/>
          <a:lstStyle>
            <a:lvl1pPr>
              <a:defRPr/>
            </a:lvl1pPr>
          </a:lstStyle>
          <a:p>
            <a:pPr>
              <a:defRPr/>
            </a:pPr>
            <a:fld id="{F9CE6C63-D175-4E36-A76A-C095D9F477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4696B6-9F61-4563-B5BF-3A4E841C8B27}" type="datetime1">
              <a:rPr lang="en-US"/>
              <a:pPr>
                <a:defRPr/>
              </a:pPr>
              <a:t>8/11/2010</a:t>
            </a:fld>
            <a:endParaRPr lang="en-US"/>
          </a:p>
        </p:txBody>
      </p:sp>
      <p:sp>
        <p:nvSpPr>
          <p:cNvPr id="4"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5" name="Slide Number Placeholder 5"/>
          <p:cNvSpPr>
            <a:spLocks noGrp="1"/>
          </p:cNvSpPr>
          <p:nvPr>
            <p:ph type="sldNum" sz="quarter" idx="12"/>
          </p:nvPr>
        </p:nvSpPr>
        <p:spPr/>
        <p:txBody>
          <a:bodyPr/>
          <a:lstStyle>
            <a:lvl1pPr>
              <a:defRPr/>
            </a:lvl1pPr>
          </a:lstStyle>
          <a:p>
            <a:pPr>
              <a:defRPr/>
            </a:pPr>
            <a:fld id="{3C9531FA-1DB5-44F5-B277-F04EBAF760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BF71DD-A4BC-4B4D-9B12-893534977111}" type="datetime1">
              <a:rPr lang="en-US"/>
              <a:pPr>
                <a:defRPr/>
              </a:pPr>
              <a:t>8/11/2010</a:t>
            </a:fld>
            <a:endParaRPr lang="en-US"/>
          </a:p>
        </p:txBody>
      </p:sp>
      <p:sp>
        <p:nvSpPr>
          <p:cNvPr id="3"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4" name="Slide Number Placeholder 5"/>
          <p:cNvSpPr>
            <a:spLocks noGrp="1"/>
          </p:cNvSpPr>
          <p:nvPr>
            <p:ph type="sldNum" sz="quarter" idx="12"/>
          </p:nvPr>
        </p:nvSpPr>
        <p:spPr/>
        <p:txBody>
          <a:bodyPr/>
          <a:lstStyle>
            <a:lvl1pPr>
              <a:defRPr/>
            </a:lvl1pPr>
          </a:lstStyle>
          <a:p>
            <a:pPr>
              <a:defRPr/>
            </a:pPr>
            <a:fld id="{4759F30E-FC5F-4A24-AD5D-6DAE09C630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2F6D6C-32D5-4D2B-A855-81417BB16EAD}" type="datetime1">
              <a:rPr lang="en-US"/>
              <a:pPr>
                <a:defRPr/>
              </a:pPr>
              <a:t>8/11/2010</a:t>
            </a:fld>
            <a:endParaRPr lang="en-US"/>
          </a:p>
        </p:txBody>
      </p:sp>
      <p:sp>
        <p:nvSpPr>
          <p:cNvPr id="6"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DEE84B22-77E6-443C-BFD5-A479D24266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082C1B-33A1-4370-88DD-3D7F5F0AC17E}" type="datetime1">
              <a:rPr lang="en-US"/>
              <a:pPr>
                <a:defRPr/>
              </a:pPr>
              <a:t>8/11/2010</a:t>
            </a:fld>
            <a:endParaRPr lang="en-US"/>
          </a:p>
        </p:txBody>
      </p:sp>
      <p:sp>
        <p:nvSpPr>
          <p:cNvPr id="6"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55A6C175-3930-4081-9556-A85CB6F2A7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defRPr>
            </a:lvl1pPr>
          </a:lstStyle>
          <a:p>
            <a:pPr>
              <a:defRPr/>
            </a:pPr>
            <a:fld id="{CF543146-D110-4627-9F42-836F1D46473B}" type="datetime1">
              <a:rPr lang="en-US"/>
              <a:pPr>
                <a:defRPr/>
              </a:pPr>
              <a:t>8/11/2010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050" b="1">
                <a:solidFill>
                  <a:schemeClr val="tx1">
                    <a:tint val="75000"/>
                  </a:schemeClr>
                </a:solidFill>
                <a:latin typeface="+mn-lt"/>
                <a:ea typeface="+mn-ea"/>
                <a:cs typeface="+mn-cs"/>
              </a:defRPr>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defRPr>
            </a:lvl1pPr>
          </a:lstStyle>
          <a:p>
            <a:pPr>
              <a:defRPr/>
            </a:pPr>
            <a:fld id="{3D7751CD-DF57-469C-9268-3D39974D5BB5}" type="slidenum">
              <a:rPr lang="en-US"/>
              <a:pPr>
                <a:defRPr/>
              </a:pPr>
              <a:t>‹#›</a:t>
            </a:fld>
            <a:endParaRPr lang="en-US"/>
          </a:p>
        </p:txBody>
      </p:sp>
      <p:pic>
        <p:nvPicPr>
          <p:cNvPr id="2055" name="Picture 3" descr="s10logoWeb450.jpg"/>
          <p:cNvPicPr>
            <a:picLocks noChangeAspect="1"/>
          </p:cNvPicPr>
          <p:nvPr userDrawn="1"/>
        </p:nvPicPr>
        <p:blipFill>
          <a:blip r:embed="rId13"/>
          <a:srcRect/>
          <a:stretch>
            <a:fillRect/>
          </a:stretch>
        </p:blipFill>
        <p:spPr bwMode="auto">
          <a:xfrm>
            <a:off x="6724650" y="0"/>
            <a:ext cx="2400300" cy="2400300"/>
          </a:xfrm>
          <a:prstGeom prst="rect">
            <a:avLst/>
          </a:prstGeom>
          <a:noFill/>
          <a:ln w="9525">
            <a:noFill/>
            <a:miter lim="800000"/>
            <a:headEnd/>
            <a:tailEnd/>
          </a:ln>
        </p:spPr>
      </p:pic>
      <p:pic>
        <p:nvPicPr>
          <p:cNvPr id="2056" name="Picture 12" descr="Untitled-1 copy"/>
          <p:cNvPicPr>
            <a:picLocks noChangeAspect="1" noChangeArrowheads="1"/>
          </p:cNvPicPr>
          <p:nvPr userDrawn="1"/>
        </p:nvPicPr>
        <p:blipFill>
          <a:blip r:embed="rId14">
            <a:lum bright="-100000" contrast="-100000"/>
          </a:blip>
          <a:srcRect/>
          <a:stretch>
            <a:fillRect/>
          </a:stretch>
        </p:blipFill>
        <p:spPr bwMode="auto">
          <a:xfrm>
            <a:off x="7648575" y="4767263"/>
            <a:ext cx="1038225" cy="274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457200" rtl="0" eaLnBrk="0" fontAlgn="base" hangingPunct="0">
        <a:spcBef>
          <a:spcPct val="0"/>
        </a:spcBef>
        <a:spcAft>
          <a:spcPct val="0"/>
        </a:spcAft>
        <a:defRPr sz="3200" b="1" kern="1200">
          <a:solidFill>
            <a:schemeClr val="tx1"/>
          </a:solidFill>
          <a:latin typeface="Arial" pitchFamily="34" charset="0"/>
          <a:ea typeface="Arial" pitchFamily="34" charset="0"/>
          <a:cs typeface="Arial" pitchFamily="34" charset="0"/>
        </a:defRPr>
      </a:lvl1pPr>
      <a:lvl2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charset="-128"/>
          <a:cs typeface="Arial"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128"/>
          <a:cs typeface="Arial" pitchFamily="34" charset="0"/>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3" descr="10Logo_A.jpg"/>
          <p:cNvPicPr>
            <a:picLocks noChangeAspect="1"/>
          </p:cNvPicPr>
          <p:nvPr/>
        </p:nvPicPr>
        <p:blipFill>
          <a:blip r:embed="rId3"/>
          <a:srcRect l="5783" r="5328"/>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sv-SE" smtClean="0">
                <a:latin typeface="Arial" charset="0"/>
                <a:cs typeface="Arial" charset="0"/>
              </a:rPr>
              <a:t>Signed Volume Distance Field</a:t>
            </a:r>
          </a:p>
        </p:txBody>
      </p:sp>
      <p:sp>
        <p:nvSpPr>
          <p:cNvPr id="33795" name="Content Placeholder 4"/>
          <p:cNvSpPr>
            <a:spLocks noGrp="1"/>
          </p:cNvSpPr>
          <p:nvPr>
            <p:ph idx="1"/>
          </p:nvPr>
        </p:nvSpPr>
        <p:spPr>
          <a:xfrm>
            <a:off x="457200" y="1200150"/>
            <a:ext cx="6742113" cy="3394075"/>
          </a:xfrm>
        </p:spPr>
        <p:txBody>
          <a:bodyPr/>
          <a:lstStyle/>
          <a:p>
            <a:r>
              <a:rPr lang="sv-SE" smtClean="0">
                <a:latin typeface="Arial" charset="0"/>
                <a:ea typeface="ＭＳ Ｐゴシック" pitchFamily="-112" charset="-128"/>
                <a:cs typeface="Arial" charset="0"/>
              </a:rPr>
              <a:t>Spheres are placed on the geometry</a:t>
            </a:r>
          </a:p>
          <a:p>
            <a:pPr lvl="1"/>
            <a:r>
              <a:rPr lang="sv-SE" smtClean="0">
                <a:latin typeface="Arial" charset="0"/>
                <a:ea typeface="ＭＳ Ｐゴシック" pitchFamily="-112" charset="-128"/>
                <a:cs typeface="Arial" charset="0"/>
              </a:rPr>
              <a:t>Marks out location for the destruction mask</a:t>
            </a:r>
          </a:p>
          <a:p>
            <a:r>
              <a:rPr lang="sv-SE" smtClean="0">
                <a:latin typeface="Arial" charset="0"/>
                <a:ea typeface="ＭＳ Ｐゴシック" pitchFamily="-112" charset="-128"/>
                <a:cs typeface="Arial" charset="0"/>
              </a:rPr>
              <a:t>Distance field computed from the </a:t>
            </a:r>
            <a:br>
              <a:rPr lang="sv-SE" smtClean="0">
                <a:latin typeface="Arial" charset="0"/>
                <a:ea typeface="ＭＳ Ｐゴシック" pitchFamily="-112" charset="-128"/>
                <a:cs typeface="Arial" charset="0"/>
              </a:rPr>
            </a:br>
            <a:r>
              <a:rPr lang="sv-SE" smtClean="0">
                <a:latin typeface="Arial" charset="0"/>
                <a:ea typeface="ＭＳ Ｐゴシック" pitchFamily="-112" charset="-128"/>
                <a:cs typeface="Arial" charset="0"/>
              </a:rPr>
              <a:t>group of spheres</a:t>
            </a:r>
          </a:p>
          <a:p>
            <a:pPr lvl="1"/>
            <a:r>
              <a:rPr lang="sv-SE" smtClean="0">
                <a:latin typeface="Arial" charset="0"/>
                <a:ea typeface="ＭＳ Ｐゴシック" pitchFamily="-112" charset="-128"/>
                <a:cs typeface="Arial" charset="0"/>
              </a:rPr>
              <a:t>Stored in a volume texture</a:t>
            </a:r>
          </a:p>
          <a:p>
            <a:pPr lvl="1"/>
            <a:r>
              <a:rPr lang="sv-SE" smtClean="0">
                <a:latin typeface="Arial" charset="0"/>
                <a:ea typeface="ＭＳ Ｐゴシック" pitchFamily="-112" charset="-128"/>
                <a:cs typeface="Arial" charset="0"/>
              </a:rPr>
              <a:t>Low resolution: ~2 meters/pixel</a:t>
            </a:r>
          </a:p>
          <a:p>
            <a:r>
              <a:rPr lang="sv-SE" smtClean="0">
                <a:latin typeface="Arial" charset="0"/>
                <a:ea typeface="ＭＳ Ｐゴシック" pitchFamily="-112" charset="-128"/>
                <a:cs typeface="Arial" charset="0"/>
              </a:rPr>
              <a:t>One texture per masked geometry</a:t>
            </a:r>
          </a:p>
          <a:p>
            <a:pPr lvl="1"/>
            <a:endParaRPr lang="sv-SE" smtClean="0">
              <a:latin typeface="Arial" charset="0"/>
              <a:ea typeface="ＭＳ Ｐゴシック" pitchFamily="-112" charset="-128"/>
              <a:cs typeface="Arial" charset="0"/>
            </a:endParaRPr>
          </a:p>
        </p:txBody>
      </p:sp>
      <p:pic>
        <p:nvPicPr>
          <p:cNvPr id="23556" name="Picture 2"/>
          <p:cNvPicPr>
            <a:picLocks noChangeAspect="1" noChangeArrowheads="1"/>
          </p:cNvPicPr>
          <p:nvPr/>
        </p:nvPicPr>
        <p:blipFill>
          <a:blip r:embed="rId3"/>
          <a:srcRect/>
          <a:stretch>
            <a:fillRect/>
          </a:stretch>
        </p:blipFill>
        <p:spPr bwMode="auto">
          <a:xfrm>
            <a:off x="6516688" y="2281238"/>
            <a:ext cx="2136775" cy="2220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fade">
                                      <p:cBhvr>
                                        <p:cTn id="10" dur="500"/>
                                        <p:tgtEl>
                                          <p:spTgt spid="337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fade">
                                      <p:cBhvr>
                                        <p:cTn id="15" dur="500"/>
                                        <p:tgtEl>
                                          <p:spTgt spid="33795">
                                            <p:txEl>
                                              <p:pRg st="2" end="2"/>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Effect transition="in" filter="fade">
                                      <p:cBhvr>
                                        <p:cTn id="19" dur="500"/>
                                        <p:tgtEl>
                                          <p:spTgt spid="33795">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Effect transition="in" filter="fade">
                                      <p:cBhvr>
                                        <p:cTn id="23" dur="500"/>
                                        <p:tgtEl>
                                          <p:spTgt spid="3379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795">
                                            <p:txEl>
                                              <p:pRg st="5" end="5"/>
                                            </p:txEl>
                                          </p:spTgt>
                                        </p:tgtEl>
                                        <p:attrNameLst>
                                          <p:attrName>style.visibility</p:attrName>
                                        </p:attrNameLst>
                                      </p:cBhvr>
                                      <p:to>
                                        <p:strVal val="visible"/>
                                      </p:to>
                                    </p:set>
                                    <p:animEffect transition="in" filter="fade">
                                      <p:cBhvr>
                                        <p:cTn id="28"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sv-SE" smtClean="0">
                <a:latin typeface="Arial" charset="0"/>
                <a:cs typeface="Arial" charset="0"/>
              </a:rPr>
              <a:t>Getting Higher Detail</a:t>
            </a:r>
          </a:p>
        </p:txBody>
      </p:sp>
      <p:pic>
        <p:nvPicPr>
          <p:cNvPr id="12" name="Picture 6" descr="C:\Users\rkihl\Documents\Venice\Temp\ScreenshotWin32-0079.png"/>
          <p:cNvPicPr>
            <a:picLocks noChangeAspect="1" noChangeArrowheads="1"/>
          </p:cNvPicPr>
          <p:nvPr/>
        </p:nvPicPr>
        <p:blipFill>
          <a:blip r:embed="rId3"/>
          <a:srcRect l="11070" r="11070"/>
          <a:stretch>
            <a:fillRect/>
          </a:stretch>
        </p:blipFill>
        <p:spPr bwMode="auto">
          <a:xfrm>
            <a:off x="461963" y="1084263"/>
            <a:ext cx="2286000" cy="1652587"/>
          </a:xfrm>
          <a:prstGeom prst="rect">
            <a:avLst/>
          </a:prstGeom>
          <a:noFill/>
          <a:ln w="9525">
            <a:noFill/>
            <a:miter lim="800000"/>
            <a:headEnd/>
            <a:tailEnd/>
          </a:ln>
          <a:effectLst>
            <a:outerShdw blurRad="63500" sx="102000" sy="102000" algn="ctr" rotWithShape="0">
              <a:srgbClr val="000000">
                <a:alpha val="39999"/>
              </a:srgbClr>
            </a:outerShdw>
          </a:effectLst>
        </p:spPr>
      </p:pic>
      <p:sp>
        <p:nvSpPr>
          <p:cNvPr id="14" name="TextBox 13"/>
          <p:cNvSpPr txBox="1">
            <a:spLocks noChangeArrowheads="1"/>
          </p:cNvSpPr>
          <p:nvPr/>
        </p:nvSpPr>
        <p:spPr bwMode="auto">
          <a:xfrm>
            <a:off x="827088" y="4040188"/>
            <a:ext cx="5197475" cy="78581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spAutoFit/>
          </a:bodyPr>
          <a:lstStyle/>
          <a:p>
            <a:pPr>
              <a:defRPr/>
            </a:pPr>
            <a:r>
              <a:rPr lang="en-US" sz="900" dirty="0">
                <a:solidFill>
                  <a:srgbClr val="000000"/>
                </a:solidFill>
                <a:latin typeface="Courier New" charset="0"/>
                <a:ea typeface="ＭＳ Ｐゴシック" pitchFamily="34" charset="-128"/>
                <a:cs typeface="Courier New" charset="0"/>
              </a:rPr>
              <a:t>float </a:t>
            </a:r>
            <a:r>
              <a:rPr lang="en-US" sz="900" dirty="0" err="1">
                <a:solidFill>
                  <a:srgbClr val="000000"/>
                </a:solidFill>
                <a:latin typeface="Courier New" charset="0"/>
                <a:ea typeface="ＭＳ Ｐゴシック" pitchFamily="34" charset="-128"/>
                <a:cs typeface="Courier New" charset="0"/>
              </a:rPr>
              <a:t>opacityFromDistanceField</a:t>
            </a:r>
            <a:r>
              <a:rPr lang="en-US" sz="900">
                <a:solidFill>
                  <a:srgbClr val="000000"/>
                </a:solidFill>
                <a:latin typeface="Courier New" charset="0"/>
                <a:ea typeface="ＭＳ Ｐゴシック" pitchFamily="34" charset="-128"/>
                <a:cs typeface="Courier New" charset="0"/>
              </a:rPr>
              <a:t>(float distanceField, float detail)</a:t>
            </a:r>
          </a:p>
          <a:p>
            <a:pPr>
              <a:defRPr/>
            </a:pPr>
            <a:r>
              <a:rPr lang="sv-SE" sz="900">
                <a:solidFill>
                  <a:srgbClr val="000000"/>
                </a:solidFill>
                <a:latin typeface="Courier New" charset="0"/>
                <a:ea typeface="ＭＳ Ｐゴシック" pitchFamily="34" charset="-128"/>
                <a:cs typeface="Courier New" charset="0"/>
              </a:rPr>
              <a:t>{</a:t>
            </a:r>
          </a:p>
          <a:p>
            <a:pPr>
              <a:defRPr/>
            </a:pPr>
            <a:r>
              <a:rPr lang="sv-SE" sz="900">
                <a:solidFill>
                  <a:srgbClr val="000000"/>
                </a:solidFill>
                <a:latin typeface="Courier New" charset="0"/>
                <a:ea typeface="ＭＳ Ｐゴシック" pitchFamily="34" charset="-128"/>
                <a:cs typeface="Courier New" charset="0"/>
              </a:rPr>
              <a:t>	</a:t>
            </a:r>
            <a:r>
              <a:rPr lang="en-US" sz="900">
                <a:solidFill>
                  <a:srgbClr val="000000"/>
                </a:solidFill>
                <a:latin typeface="Courier New" charset="0"/>
                <a:ea typeface="ＭＳ Ｐゴシック" pitchFamily="34" charset="-128"/>
                <a:cs typeface="Courier New" charset="0"/>
              </a:rPr>
              <a:t>distanceField</a:t>
            </a:r>
            <a:r>
              <a:rPr lang="sv-SE" sz="900">
                <a:solidFill>
                  <a:srgbClr val="000000"/>
                </a:solidFill>
                <a:latin typeface="Courier New" charset="0"/>
                <a:ea typeface="ＭＳ Ｐゴシック" pitchFamily="34" charset="-128"/>
                <a:cs typeface="Courier New" charset="0"/>
              </a:rPr>
              <a:t> += detail * g_detailInfluence;</a:t>
            </a:r>
          </a:p>
          <a:p>
            <a:pPr>
              <a:defRPr/>
            </a:pPr>
            <a:r>
              <a:rPr lang="sv-SE" sz="900">
                <a:solidFill>
                  <a:srgbClr val="000000"/>
                </a:solidFill>
                <a:latin typeface="Courier New" charset="0"/>
                <a:ea typeface="ＭＳ Ｐゴシック" pitchFamily="34" charset="-128"/>
                <a:cs typeface="Courier New" charset="0"/>
              </a:rPr>
              <a:t>	return saturate(</a:t>
            </a:r>
            <a:r>
              <a:rPr lang="en-US" sz="900">
                <a:solidFill>
                  <a:srgbClr val="000000"/>
                </a:solidFill>
                <a:latin typeface="Courier New" charset="0"/>
                <a:ea typeface="ＭＳ Ｐゴシック" pitchFamily="34" charset="-128"/>
                <a:cs typeface="Courier New" charset="0"/>
              </a:rPr>
              <a:t>distanceField</a:t>
            </a:r>
            <a:r>
              <a:rPr lang="sv-SE" sz="900">
                <a:solidFill>
                  <a:srgbClr val="000000"/>
                </a:solidFill>
                <a:latin typeface="Courier New" charset="0"/>
                <a:ea typeface="ＭＳ Ｐゴシック" pitchFamily="34" charset="-128"/>
                <a:cs typeface="Courier New" charset="0"/>
              </a:rPr>
              <a:t> * g_distMultiplier + g_distOffset);</a:t>
            </a:r>
          </a:p>
          <a:p>
            <a:pPr>
              <a:defRPr/>
            </a:pPr>
            <a:r>
              <a:rPr lang="sv-SE" sz="900">
                <a:solidFill>
                  <a:srgbClr val="000000"/>
                </a:solidFill>
                <a:latin typeface="Courier New" charset="0"/>
                <a:ea typeface="ＭＳ Ｐゴシック" pitchFamily="34" charset="-128"/>
                <a:cs typeface="Courier New" charset="0"/>
              </a:rPr>
              <a:t>}</a:t>
            </a:r>
          </a:p>
        </p:txBody>
      </p:sp>
      <p:pic>
        <p:nvPicPr>
          <p:cNvPr id="15" name="Picture 2" descr="C:\Users\rkihl\Documents\Venice\Temp\ScreenshotWin32-0076.png"/>
          <p:cNvPicPr>
            <a:picLocks noChangeAspect="1" noChangeArrowheads="1"/>
          </p:cNvPicPr>
          <p:nvPr/>
        </p:nvPicPr>
        <p:blipFill>
          <a:blip r:embed="rId4"/>
          <a:srcRect l="11070" r="11070"/>
          <a:stretch>
            <a:fillRect/>
          </a:stretch>
        </p:blipFill>
        <p:spPr bwMode="auto">
          <a:xfrm>
            <a:off x="2460625" y="1658938"/>
            <a:ext cx="2278063" cy="1644650"/>
          </a:xfrm>
          <a:prstGeom prst="rect">
            <a:avLst/>
          </a:prstGeom>
          <a:noFill/>
          <a:ln w="9525">
            <a:noFill/>
            <a:miter lim="800000"/>
            <a:headEnd/>
            <a:tailEnd/>
          </a:ln>
          <a:effectLst>
            <a:outerShdw blurRad="63500" sx="102000" sy="102000" algn="ctr" rotWithShape="0">
              <a:srgbClr val="000000">
                <a:alpha val="39999"/>
              </a:srgbClr>
            </a:outerShdw>
          </a:effectLst>
        </p:spPr>
      </p:pic>
      <p:pic>
        <p:nvPicPr>
          <p:cNvPr id="19" name="Picture 4" descr="C:\Users\rkihl\Documents\Venice\Temp\ScreenshotWin32-0075.png"/>
          <p:cNvPicPr>
            <a:picLocks noChangeAspect="1" noChangeArrowheads="1"/>
          </p:cNvPicPr>
          <p:nvPr/>
        </p:nvPicPr>
        <p:blipFill>
          <a:blip r:embed="rId5"/>
          <a:srcRect l="11070" r="11070"/>
          <a:stretch>
            <a:fillRect/>
          </a:stretch>
        </p:blipFill>
        <p:spPr bwMode="auto">
          <a:xfrm>
            <a:off x="4446588" y="2222500"/>
            <a:ext cx="2278062" cy="1646238"/>
          </a:xfrm>
          <a:prstGeom prst="rect">
            <a:avLst/>
          </a:prstGeom>
          <a:noFill/>
          <a:ln w="9525">
            <a:noFill/>
            <a:miter lim="800000"/>
            <a:headEnd/>
            <a:tailEnd/>
          </a:ln>
          <a:effectLst>
            <a:outerShdw blurRad="63500" sx="102000" sy="102000" algn="ctr" rotWithShape="0">
              <a:srgbClr val="000000">
                <a:alpha val="39999"/>
              </a:srgbClr>
            </a:outerShdw>
          </a:effectLst>
        </p:spPr>
      </p:pic>
      <p:pic>
        <p:nvPicPr>
          <p:cNvPr id="20" name="Picture 5" descr="C:\Users\rkihl\Documents\Venice\Temp\ScreenshotWin32-0078.png"/>
          <p:cNvPicPr>
            <a:picLocks noChangeAspect="1" noChangeArrowheads="1"/>
          </p:cNvPicPr>
          <p:nvPr/>
        </p:nvPicPr>
        <p:blipFill>
          <a:blip r:embed="rId6"/>
          <a:srcRect l="11070" r="11070"/>
          <a:stretch>
            <a:fillRect/>
          </a:stretch>
        </p:blipFill>
        <p:spPr bwMode="auto">
          <a:xfrm>
            <a:off x="6430963" y="2781300"/>
            <a:ext cx="2287587" cy="1652588"/>
          </a:xfrm>
          <a:prstGeom prst="rect">
            <a:avLst/>
          </a:prstGeom>
          <a:noFill/>
          <a:ln w="9525">
            <a:noFill/>
            <a:miter lim="800000"/>
            <a:headEnd/>
            <a:tailEnd/>
          </a:ln>
          <a:effectLst>
            <a:outerShdw blurRad="63500" sx="102000" sy="102000" algn="ctr" rotWithShape="0">
              <a:srgbClr val="000000">
                <a:alpha val="39999"/>
              </a:srgbClr>
            </a:outerShdw>
          </a:effectLst>
        </p:spPr>
      </p:pic>
      <p:sp>
        <p:nvSpPr>
          <p:cNvPr id="21" name="TextBox 20"/>
          <p:cNvSpPr txBox="1">
            <a:spLocks noChangeArrowheads="1"/>
          </p:cNvSpPr>
          <p:nvPr/>
        </p:nvSpPr>
        <p:spPr bwMode="auto">
          <a:xfrm>
            <a:off x="457200" y="2781300"/>
            <a:ext cx="2003425" cy="369888"/>
          </a:xfrm>
          <a:prstGeom prst="rect">
            <a:avLst/>
          </a:prstGeom>
          <a:noFill/>
          <a:ln w="9525">
            <a:noFill/>
            <a:miter lim="800000"/>
            <a:headEnd/>
            <a:tailEnd/>
          </a:ln>
        </p:spPr>
        <p:txBody>
          <a:bodyPr>
            <a:spAutoFit/>
          </a:bodyPr>
          <a:lstStyle/>
          <a:p>
            <a:r>
              <a:rPr lang="sv-SE"/>
              <a:t>Point sampled</a:t>
            </a:r>
          </a:p>
        </p:txBody>
      </p:sp>
      <p:sp>
        <p:nvSpPr>
          <p:cNvPr id="22" name="TextBox 21"/>
          <p:cNvSpPr txBox="1">
            <a:spLocks noChangeArrowheads="1"/>
          </p:cNvSpPr>
          <p:nvPr/>
        </p:nvSpPr>
        <p:spPr bwMode="auto">
          <a:xfrm>
            <a:off x="2460625" y="3322638"/>
            <a:ext cx="1765300" cy="368300"/>
          </a:xfrm>
          <a:prstGeom prst="rect">
            <a:avLst/>
          </a:prstGeom>
          <a:noFill/>
          <a:ln w="9525">
            <a:noFill/>
            <a:miter lim="800000"/>
            <a:headEnd/>
            <a:tailEnd/>
          </a:ln>
        </p:spPr>
        <p:txBody>
          <a:bodyPr wrap="none">
            <a:spAutoFit/>
          </a:bodyPr>
          <a:lstStyle/>
          <a:p>
            <a:r>
              <a:rPr lang="sv-SE"/>
              <a:t>Trilinear filtered</a:t>
            </a:r>
          </a:p>
        </p:txBody>
      </p:sp>
      <p:sp>
        <p:nvSpPr>
          <p:cNvPr id="23" name="TextBox 22"/>
          <p:cNvSpPr txBox="1">
            <a:spLocks noChangeArrowheads="1"/>
          </p:cNvSpPr>
          <p:nvPr/>
        </p:nvSpPr>
        <p:spPr bwMode="auto">
          <a:xfrm>
            <a:off x="4805363" y="1801813"/>
            <a:ext cx="2025650" cy="369887"/>
          </a:xfrm>
          <a:prstGeom prst="rect">
            <a:avLst/>
          </a:prstGeom>
          <a:noFill/>
          <a:ln w="9525">
            <a:noFill/>
            <a:miter lim="800000"/>
            <a:headEnd/>
            <a:tailEnd/>
          </a:ln>
        </p:spPr>
        <p:txBody>
          <a:bodyPr wrap="none">
            <a:spAutoFit/>
          </a:bodyPr>
          <a:lstStyle/>
          <a:p>
            <a:r>
              <a:rPr lang="sv-SE"/>
              <a:t>Scaled up + detail</a:t>
            </a:r>
          </a:p>
        </p:txBody>
      </p:sp>
      <p:sp>
        <p:nvSpPr>
          <p:cNvPr id="24" name="TextBox 23"/>
          <p:cNvSpPr txBox="1">
            <a:spLocks noChangeArrowheads="1"/>
          </p:cNvSpPr>
          <p:nvPr/>
        </p:nvSpPr>
        <p:spPr bwMode="auto">
          <a:xfrm>
            <a:off x="7373938" y="2411413"/>
            <a:ext cx="1312862" cy="369887"/>
          </a:xfrm>
          <a:prstGeom prst="rect">
            <a:avLst/>
          </a:prstGeom>
          <a:noFill/>
          <a:ln w="9525">
            <a:noFill/>
            <a:miter lim="800000"/>
            <a:headEnd/>
            <a:tailEnd/>
          </a:ln>
        </p:spPr>
        <p:txBody>
          <a:bodyPr wrap="none">
            <a:spAutoFit/>
          </a:bodyPr>
          <a:lstStyle/>
          <a:p>
            <a:r>
              <a:rPr lang="sv-SE"/>
              <a:t>Final result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sv-SE" smtClean="0">
                <a:latin typeface="Arial" charset="0"/>
                <a:cs typeface="Arial" charset="0"/>
              </a:rPr>
              <a:t>Volume Texture Considerations</a:t>
            </a:r>
          </a:p>
        </p:txBody>
      </p:sp>
      <p:sp>
        <p:nvSpPr>
          <p:cNvPr id="25603" name="Content Placeholder 2"/>
          <p:cNvSpPr>
            <a:spLocks noGrp="1"/>
          </p:cNvSpPr>
          <p:nvPr>
            <p:ph idx="1"/>
          </p:nvPr>
        </p:nvSpPr>
        <p:spPr>
          <a:xfrm>
            <a:off x="457200" y="1200150"/>
            <a:ext cx="8366125" cy="3394075"/>
          </a:xfrm>
        </p:spPr>
        <p:txBody>
          <a:bodyPr/>
          <a:lstStyle/>
          <a:p>
            <a:r>
              <a:rPr lang="sv-SE" smtClean="0">
                <a:latin typeface="Arial" charset="0"/>
                <a:ea typeface="ＭＳ Ｐゴシック" pitchFamily="-112" charset="-128"/>
                <a:cs typeface="Arial" charset="0"/>
              </a:rPr>
              <a:t>Xbox 360 volume texture requirement:</a:t>
            </a:r>
          </a:p>
          <a:p>
            <a:pPr lvl="1"/>
            <a:r>
              <a:rPr lang="sv-SE" smtClean="0">
                <a:latin typeface="Arial" charset="0"/>
                <a:ea typeface="ＭＳ Ｐゴシック" pitchFamily="-112" charset="-128"/>
                <a:cs typeface="Arial" charset="0"/>
              </a:rPr>
              <a:t>Dimension multiple of 32×32×4</a:t>
            </a:r>
          </a:p>
          <a:p>
            <a:r>
              <a:rPr lang="sv-SE" smtClean="0">
                <a:latin typeface="Arial" charset="0"/>
                <a:ea typeface="ＭＳ Ｐゴシック" pitchFamily="-112" charset="-128"/>
                <a:cs typeface="Arial" charset="0"/>
              </a:rPr>
              <a:t>Many small textures will waste memory</a:t>
            </a:r>
          </a:p>
          <a:p>
            <a:r>
              <a:rPr lang="sv-SE" smtClean="0">
                <a:latin typeface="Arial" charset="0"/>
                <a:ea typeface="ＭＳ Ｐゴシック" pitchFamily="-112" charset="-128"/>
                <a:cs typeface="Arial" charset="0"/>
              </a:rPr>
              <a:t>Use texture atlases</a:t>
            </a:r>
          </a:p>
          <a:p>
            <a:pPr lvl="1"/>
            <a:r>
              <a:rPr lang="sv-SE" smtClean="0">
                <a:latin typeface="Arial" charset="0"/>
                <a:ea typeface="ＭＳ Ｐゴシック" pitchFamily="-112" charset="-128"/>
                <a:cs typeface="Arial" charset="0"/>
              </a:rPr>
              <a:t>One atlas per dimension simplifies packing</a:t>
            </a:r>
          </a:p>
          <a:p>
            <a:pPr lvl="1"/>
            <a:r>
              <a:rPr lang="sv-SE" smtClean="0">
                <a:latin typeface="Arial" charset="0"/>
                <a:ea typeface="ＭＳ Ｐゴシック" pitchFamily="-112" charset="-128"/>
                <a:cs typeface="Arial" charset="0"/>
              </a:rPr>
              <a:t>Need padding to prevent border leakage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fade">
                                      <p:cBhvr>
                                        <p:cTn id="15" dur="500"/>
                                        <p:tgtEl>
                                          <p:spTgt spid="256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fade">
                                      <p:cBhvr>
                                        <p:cTn id="20" dur="500"/>
                                        <p:tgtEl>
                                          <p:spTgt spid="2560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fade">
                                      <p:cBhvr>
                                        <p:cTn id="23" dur="500"/>
                                        <p:tgtEl>
                                          <p:spTgt spid="2560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Effect transition="in" filter="fade">
                                      <p:cBhvr>
                                        <p:cTn id="26"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sv-SE" smtClean="0">
                <a:latin typeface="Arial" charset="0"/>
                <a:cs typeface="Arial" charset="0"/>
              </a:rPr>
              <a:t>Drawing the Destruction Mask</a:t>
            </a:r>
          </a:p>
        </p:txBody>
      </p:sp>
      <p:sp>
        <p:nvSpPr>
          <p:cNvPr id="26627" name="Content Placeholder 2"/>
          <p:cNvSpPr>
            <a:spLocks noGrp="1"/>
          </p:cNvSpPr>
          <p:nvPr>
            <p:ph idx="1"/>
          </p:nvPr>
        </p:nvSpPr>
        <p:spPr/>
        <p:txBody>
          <a:bodyPr/>
          <a:lstStyle/>
          <a:p>
            <a:r>
              <a:rPr lang="sv-SE" smtClean="0">
                <a:latin typeface="Arial" charset="0"/>
                <a:ea typeface="ＭＳ Ｐゴシック" pitchFamily="-112" charset="-128"/>
                <a:cs typeface="Arial" charset="0"/>
              </a:rPr>
              <a:t>Draw together with geometry</a:t>
            </a:r>
          </a:p>
          <a:p>
            <a:pPr lvl="1"/>
            <a:r>
              <a:rPr lang="sv-SE" smtClean="0">
                <a:latin typeface="Arial" charset="0"/>
                <a:ea typeface="ＭＳ Ｐゴシック" pitchFamily="-112" charset="-128"/>
                <a:cs typeface="Arial" charset="0"/>
              </a:rPr>
              <a:t>Optimize with </a:t>
            </a:r>
            <a:r>
              <a:rPr lang="sv-SE" smtClean="0">
                <a:latin typeface="Courier New" charset="0"/>
                <a:ea typeface="ＭＳ Ｐゴシック" pitchFamily="-112" charset="-128"/>
                <a:cs typeface="Courier New" charset="0"/>
              </a:rPr>
              <a:t>[branch]</a:t>
            </a:r>
            <a:r>
              <a:rPr lang="sv-SE" smtClean="0">
                <a:latin typeface="Arial" charset="0"/>
                <a:ea typeface="ＭＳ Ｐゴシック" pitchFamily="-112" charset="-128"/>
                <a:cs typeface="Arial" charset="0"/>
              </a:rPr>
              <a:t> in pixel shader</a:t>
            </a:r>
          </a:p>
          <a:p>
            <a:r>
              <a:rPr lang="sv-SE" smtClean="0">
                <a:latin typeface="Arial" charset="0"/>
                <a:ea typeface="ＭＳ Ｐゴシック" pitchFamily="-112" charset="-128"/>
                <a:cs typeface="Arial" charset="0"/>
              </a:rPr>
              <a:t>Dynamic branching on RSX not efficient</a:t>
            </a:r>
          </a:p>
          <a:p>
            <a:pPr lvl="1"/>
            <a:r>
              <a:rPr lang="sv-SE" smtClean="0">
                <a:latin typeface="Arial" charset="0"/>
                <a:ea typeface="ＭＳ Ｐゴシック" pitchFamily="-112" charset="-128"/>
                <a:cs typeface="Arial" charset="0"/>
              </a:rPr>
              <a:t>6 cycles hit for branching</a:t>
            </a:r>
          </a:p>
          <a:p>
            <a:pPr lvl="1"/>
            <a:r>
              <a:rPr lang="sv-SE" smtClean="0">
                <a:latin typeface="Arial" charset="0"/>
                <a:ea typeface="ＭＳ Ｐゴシック" pitchFamily="-112" charset="-128"/>
                <a:cs typeface="Arial" charset="0"/>
              </a:rPr>
              <a:t>Coarse segment size (800-1600 pixels)</a:t>
            </a:r>
          </a:p>
          <a:p>
            <a:r>
              <a:rPr lang="sv-SE" smtClean="0">
                <a:latin typeface="Arial" charset="0"/>
                <a:ea typeface="ＭＳ Ｐゴシック" pitchFamily="-112" charset="-128"/>
                <a:cs typeface="Arial" charset="0"/>
              </a:rPr>
              <a:t>Draw mask as Deferred Decal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fade">
                                      <p:cBhvr>
                                        <p:cTn id="32"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sv-SE" smtClean="0">
                <a:latin typeface="Arial" charset="0"/>
                <a:cs typeface="Arial" charset="0"/>
              </a:rPr>
              <a:t>Deferred Decals</a:t>
            </a:r>
          </a:p>
        </p:txBody>
      </p:sp>
      <p:sp>
        <p:nvSpPr>
          <p:cNvPr id="27651" name="Content Placeholder 2"/>
          <p:cNvSpPr>
            <a:spLocks noGrp="1"/>
          </p:cNvSpPr>
          <p:nvPr>
            <p:ph idx="1"/>
          </p:nvPr>
        </p:nvSpPr>
        <p:spPr>
          <a:xfrm>
            <a:off x="457200" y="1200150"/>
            <a:ext cx="5068888" cy="3394075"/>
          </a:xfrm>
        </p:spPr>
        <p:txBody>
          <a:bodyPr/>
          <a:lstStyle/>
          <a:p>
            <a:pPr marL="514350" indent="-457200">
              <a:buFont typeface="Calibri" pitchFamily="-108" charset="0"/>
              <a:buAutoNum type="arabicPeriod"/>
            </a:pPr>
            <a:r>
              <a:rPr lang="sv-SE" sz="2400" smtClean="0">
                <a:latin typeface="Arial" charset="0"/>
                <a:ea typeface="ＭＳ Ｐゴシック" pitchFamily="-112" charset="-128"/>
                <a:cs typeface="Arial" charset="0"/>
              </a:rPr>
              <a:t>Draw scene geometry</a:t>
            </a:r>
          </a:p>
          <a:p>
            <a:pPr marL="514350" indent="-457200">
              <a:buFont typeface="Calibri" pitchFamily="-108" charset="0"/>
              <a:buAutoNum type="arabicPeriod"/>
            </a:pPr>
            <a:r>
              <a:rPr lang="sv-SE" sz="2400" smtClean="0">
                <a:latin typeface="Arial" charset="0"/>
                <a:ea typeface="ＭＳ Ｐゴシック" pitchFamily="-112" charset="-128"/>
                <a:cs typeface="Arial" charset="0"/>
              </a:rPr>
              <a:t>Draw convex volume around the decal area</a:t>
            </a:r>
          </a:p>
          <a:p>
            <a:pPr marL="514350" indent="-457200">
              <a:buFont typeface="Calibri" pitchFamily="-108" charset="0"/>
              <a:buAutoNum type="arabicPeriod"/>
            </a:pPr>
            <a:r>
              <a:rPr lang="sv-SE" sz="2400" smtClean="0">
                <a:latin typeface="Arial" charset="0"/>
                <a:ea typeface="ＭＳ Ｐゴシック" pitchFamily="-112" charset="-128"/>
                <a:cs typeface="Arial" charset="0"/>
              </a:rPr>
              <a:t>Fetch depth buffer and convert to local position within volume</a:t>
            </a:r>
          </a:p>
          <a:p>
            <a:pPr marL="514350" indent="-457200">
              <a:buFont typeface="Calibri" pitchFamily="-108" charset="0"/>
              <a:buAutoNum type="arabicPeriod"/>
            </a:pPr>
            <a:r>
              <a:rPr lang="sv-SE" sz="2400" smtClean="0">
                <a:latin typeface="Arial" charset="0"/>
                <a:ea typeface="ＭＳ Ｐゴシック" pitchFamily="-112" charset="-128"/>
                <a:cs typeface="Arial" charset="0"/>
              </a:rPr>
              <a:t>Use position to look up opacity from e.g. a volume texture</a:t>
            </a:r>
          </a:p>
          <a:p>
            <a:pPr marL="514350" indent="-457200">
              <a:buFont typeface="Calibri" pitchFamily="-108" charset="0"/>
              <a:buAutoNum type="arabicPeriod"/>
            </a:pPr>
            <a:r>
              <a:rPr lang="sv-SE" sz="2400" smtClean="0">
                <a:latin typeface="Arial" charset="0"/>
                <a:ea typeface="ＭＳ Ｐゴシック" pitchFamily="-112" charset="-128"/>
                <a:cs typeface="Arial" charset="0"/>
              </a:rPr>
              <a:t>Blend on top of geometry</a:t>
            </a:r>
          </a:p>
        </p:txBody>
      </p:sp>
      <p:sp>
        <p:nvSpPr>
          <p:cNvPr id="27652" name="TextBox 5"/>
          <p:cNvSpPr txBox="1">
            <a:spLocks noChangeArrowheads="1"/>
          </p:cNvSpPr>
          <p:nvPr/>
        </p:nvSpPr>
        <p:spPr bwMode="auto">
          <a:xfrm>
            <a:off x="5526088" y="4297363"/>
            <a:ext cx="3160712" cy="307975"/>
          </a:xfrm>
          <a:prstGeom prst="rect">
            <a:avLst/>
          </a:prstGeom>
          <a:noFill/>
          <a:ln w="9525">
            <a:noFill/>
            <a:miter lim="800000"/>
            <a:headEnd/>
            <a:tailEnd/>
          </a:ln>
        </p:spPr>
        <p:txBody>
          <a:bodyPr>
            <a:spAutoFit/>
          </a:bodyPr>
          <a:lstStyle/>
          <a:p>
            <a:pPr algn="ctr"/>
            <a:r>
              <a:rPr lang="sv-SE" sz="1400"/>
              <a:t>[1] </a:t>
            </a:r>
            <a:r>
              <a:rPr lang="sv-SE" sz="1400" i="1"/>
              <a:t>Volume decals</a:t>
            </a:r>
            <a:r>
              <a:rPr lang="sv-SE" sz="1400"/>
              <a:t>, by Emil Persson</a:t>
            </a:r>
          </a:p>
        </p:txBody>
      </p:sp>
      <p:pic>
        <p:nvPicPr>
          <p:cNvPr id="6" name="Picture 4" descr="http://www.humus.name/3D/VolumeDecals_large.jpg"/>
          <p:cNvPicPr>
            <a:picLocks noChangeAspect="1" noChangeArrowheads="1"/>
          </p:cNvPicPr>
          <p:nvPr/>
        </p:nvPicPr>
        <p:blipFill>
          <a:blip r:embed="rId3"/>
          <a:srcRect/>
          <a:stretch>
            <a:fillRect/>
          </a:stretch>
        </p:blipFill>
        <p:spPr bwMode="auto">
          <a:xfrm>
            <a:off x="5526088" y="1927225"/>
            <a:ext cx="3160712" cy="2370138"/>
          </a:xfrm>
          <a:prstGeom prst="rect">
            <a:avLst/>
          </a:prstGeom>
          <a:noFill/>
          <a:ln w="9525">
            <a:noFill/>
            <a:miter lim="800000"/>
            <a:headEnd/>
            <a:tailEnd/>
          </a:ln>
          <a:effectLst>
            <a:outerShdw blurRad="63500" sx="102000" sy="102000" algn="ctr" rotWithShape="0">
              <a:srgbClr val="000000">
                <a:alpha val="39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sv-SE" smtClean="0">
                <a:latin typeface="Arial" charset="0"/>
                <a:cs typeface="Arial" charset="0"/>
              </a:rPr>
              <a:t>Projecting Detail Textures</a:t>
            </a:r>
          </a:p>
        </p:txBody>
      </p:sp>
      <p:sp>
        <p:nvSpPr>
          <p:cNvPr id="28675" name="Content Placeholder 2"/>
          <p:cNvSpPr>
            <a:spLocks noGrp="1"/>
          </p:cNvSpPr>
          <p:nvPr>
            <p:ph idx="1"/>
          </p:nvPr>
        </p:nvSpPr>
        <p:spPr/>
        <p:txBody>
          <a:bodyPr/>
          <a:lstStyle/>
          <a:p>
            <a:r>
              <a:rPr lang="sv-SE" smtClean="0">
                <a:latin typeface="Arial" charset="0"/>
                <a:ea typeface="ＭＳ Ｐゴシック" pitchFamily="-112" charset="-128"/>
                <a:cs typeface="Arial" charset="0"/>
              </a:rPr>
              <a:t>For projected detail/normal texture, tangent vectors are needed</a:t>
            </a:r>
          </a:p>
          <a:p>
            <a:r>
              <a:rPr lang="sv-SE" smtClean="0">
                <a:latin typeface="Arial" charset="0"/>
                <a:ea typeface="ＭＳ Ｐゴシック" pitchFamily="-112" charset="-128"/>
                <a:cs typeface="Arial" charset="0"/>
              </a:rPr>
              <a:t>G-buffer normals are not suitable</a:t>
            </a:r>
          </a:p>
          <a:p>
            <a:pPr lvl="1"/>
            <a:r>
              <a:rPr lang="sv-SE" smtClean="0">
                <a:latin typeface="Arial" charset="0"/>
                <a:ea typeface="ＭＳ Ｐゴシック" pitchFamily="-112" charset="-128"/>
                <a:cs typeface="Arial" charset="0"/>
              </a:rPr>
              <a:t>Contains data from normal maps</a:t>
            </a:r>
          </a:p>
          <a:p>
            <a:r>
              <a:rPr lang="sv-SE" smtClean="0">
                <a:latin typeface="Arial" charset="0"/>
                <a:ea typeface="ＭＳ Ｐゴシック" pitchFamily="-112" charset="-128"/>
                <a:cs typeface="Arial" charset="0"/>
              </a:rPr>
              <a:t>Limited amount of tangent vectors needed</a:t>
            </a:r>
          </a:p>
          <a:p>
            <a:pPr lvl="1"/>
            <a:r>
              <a:rPr lang="sv-SE" smtClean="0">
                <a:latin typeface="Arial" charset="0"/>
                <a:ea typeface="ＭＳ Ｐゴシック" pitchFamily="-112" charset="-128"/>
                <a:cs typeface="Arial" charset="0"/>
              </a:rPr>
              <a:t>Write out index to g-buffer with main geometry</a:t>
            </a:r>
          </a:p>
          <a:p>
            <a:pPr lvl="1"/>
            <a:r>
              <a:rPr lang="sv-SE" smtClean="0">
                <a:latin typeface="Arial" charset="0"/>
                <a:ea typeface="ＭＳ Ｐゴシック" pitchFamily="-112" charset="-128"/>
                <a:cs typeface="Arial" charset="0"/>
              </a:rPr>
              <a:t>Use index to sample texture containing tangent vectors lookup table</a:t>
            </a:r>
          </a:p>
        </p:txBody>
      </p:sp>
      <p:pic>
        <p:nvPicPr>
          <p:cNvPr id="28676" name="Picture 5"/>
          <p:cNvPicPr>
            <a:picLocks noChangeAspect="1" noChangeArrowheads="1"/>
          </p:cNvPicPr>
          <p:nvPr/>
        </p:nvPicPr>
        <p:blipFill>
          <a:blip r:embed="rId3"/>
          <a:srcRect/>
          <a:stretch>
            <a:fillRect/>
          </a:stretch>
        </p:blipFill>
        <p:spPr bwMode="auto">
          <a:xfrm>
            <a:off x="6889750" y="1846263"/>
            <a:ext cx="1054100" cy="1055687"/>
          </a:xfrm>
          <a:prstGeom prst="rect">
            <a:avLst/>
          </a:prstGeom>
          <a:noFill/>
          <a:ln w="9525">
            <a:noFill/>
            <a:miter lim="800000"/>
            <a:headEnd/>
            <a:tailEnd/>
          </a:ln>
        </p:spPr>
      </p:pic>
      <p:pic>
        <p:nvPicPr>
          <p:cNvPr id="28677" name="Picture 7"/>
          <p:cNvPicPr>
            <a:picLocks noChangeAspect="1" noChangeArrowheads="1"/>
          </p:cNvPicPr>
          <p:nvPr/>
        </p:nvPicPr>
        <p:blipFill>
          <a:blip r:embed="rId4"/>
          <a:srcRect/>
          <a:stretch>
            <a:fillRect/>
          </a:stretch>
        </p:blipFill>
        <p:spPr bwMode="auto">
          <a:xfrm>
            <a:off x="7223125" y="1989138"/>
            <a:ext cx="1073150" cy="1073150"/>
          </a:xfrm>
          <a:prstGeom prst="rect">
            <a:avLst/>
          </a:prstGeom>
          <a:noFill/>
          <a:ln w="9525">
            <a:noFill/>
            <a:miter lim="800000"/>
            <a:headEnd/>
            <a:tailEnd/>
          </a:ln>
        </p:spPr>
      </p:pic>
      <p:pic>
        <p:nvPicPr>
          <p:cNvPr id="28678" name="Picture 2"/>
          <p:cNvPicPr>
            <a:picLocks noChangeAspect="1" noChangeArrowheads="1"/>
          </p:cNvPicPr>
          <p:nvPr/>
        </p:nvPicPr>
        <p:blipFill>
          <a:blip r:embed="rId5"/>
          <a:srcRect/>
          <a:stretch>
            <a:fillRect/>
          </a:stretch>
        </p:blipFill>
        <p:spPr bwMode="auto">
          <a:xfrm>
            <a:off x="7659688" y="2128838"/>
            <a:ext cx="1073150" cy="107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fade">
                                      <p:cBhvr>
                                        <p:cTn id="15" dur="500"/>
                                        <p:tgtEl>
                                          <p:spTgt spid="2867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675">
                                            <p:txEl>
                                              <p:pRg st="3" end="3"/>
                                            </p:txEl>
                                          </p:spTgt>
                                        </p:tgtEl>
                                        <p:attrNameLst>
                                          <p:attrName>style.visibility</p:attrName>
                                        </p:attrNameLst>
                                      </p:cBhvr>
                                      <p:to>
                                        <p:strVal val="visible"/>
                                      </p:to>
                                    </p:set>
                                    <p:animEffect transition="in" filter="fade">
                                      <p:cBhvr>
                                        <p:cTn id="20" dur="500"/>
                                        <p:tgtEl>
                                          <p:spTgt spid="2867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animEffect transition="in" filter="fade">
                                      <p:cBhvr>
                                        <p:cTn id="25" dur="500"/>
                                        <p:tgtEl>
                                          <p:spTgt spid="2867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675">
                                            <p:txEl>
                                              <p:pRg st="5" end="5"/>
                                            </p:txEl>
                                          </p:spTgt>
                                        </p:tgtEl>
                                        <p:attrNameLst>
                                          <p:attrName>style.visibility</p:attrName>
                                        </p:attrNameLst>
                                      </p:cBhvr>
                                      <p:to>
                                        <p:strVal val="visible"/>
                                      </p:to>
                                    </p:set>
                                    <p:animEffect transition="in" filter="fade">
                                      <p:cBhvr>
                                        <p:cTn id="30"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sv-SE" smtClean="0">
                <a:latin typeface="Arial" charset="0"/>
                <a:cs typeface="Arial" charset="0"/>
              </a:rPr>
              <a:t>Alpha Blending and g-buffer</a:t>
            </a:r>
          </a:p>
        </p:txBody>
      </p:sp>
      <p:sp>
        <p:nvSpPr>
          <p:cNvPr id="29699" name="Content Placeholder 2"/>
          <p:cNvSpPr>
            <a:spLocks noGrp="1"/>
          </p:cNvSpPr>
          <p:nvPr>
            <p:ph idx="1"/>
          </p:nvPr>
        </p:nvSpPr>
        <p:spPr/>
        <p:txBody>
          <a:bodyPr/>
          <a:lstStyle/>
          <a:p>
            <a:r>
              <a:rPr lang="sv-SE" smtClean="0">
                <a:latin typeface="Arial" charset="0"/>
                <a:ea typeface="ＭＳ Ｐゴシック" pitchFamily="-112" charset="-128"/>
                <a:cs typeface="Arial" charset="0"/>
              </a:rPr>
              <a:t>Fixed function blend causes problem when alpha blending to g-buffer</a:t>
            </a:r>
          </a:p>
          <a:p>
            <a:pPr lvl="1"/>
            <a:r>
              <a:rPr lang="sv-SE" sz="2000" smtClean="0">
                <a:latin typeface="Arial" charset="0"/>
                <a:ea typeface="ＭＳ Ｐゴシック" pitchFamily="-112" charset="-128"/>
                <a:cs typeface="Arial" charset="0"/>
              </a:rPr>
              <a:t>Output alpha used both for blending and destination alpha</a:t>
            </a:r>
          </a:p>
          <a:p>
            <a:r>
              <a:rPr lang="sv-SE" smtClean="0">
                <a:latin typeface="Arial" charset="0"/>
                <a:ea typeface="ＭＳ Ｐゴシック" pitchFamily="-112" charset="-128"/>
                <a:cs typeface="Arial" charset="0"/>
              </a:rPr>
              <a:t>Limits us in output alpha for the decals</a:t>
            </a:r>
          </a:p>
          <a:p>
            <a:r>
              <a:rPr lang="sv-SE" smtClean="0">
                <a:latin typeface="Arial" charset="0"/>
                <a:ea typeface="ＭＳ Ｐゴシック" pitchFamily="-112" charset="-128"/>
                <a:cs typeface="Arial" charset="0"/>
              </a:rPr>
              <a:t>Limits us in g-buffer layout</a:t>
            </a:r>
          </a:p>
          <a:p>
            <a:r>
              <a:rPr lang="sv-SE" smtClean="0">
                <a:latin typeface="Arial" charset="0"/>
                <a:ea typeface="ＭＳ Ｐゴシック" pitchFamily="-112" charset="-128"/>
                <a:cs typeface="Arial" charset="0"/>
              </a:rPr>
              <a:t>Good use case for programmable blending!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500"/>
                                        <p:tgtEl>
                                          <p:spTgt spid="296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699">
                                            <p:txEl>
                                              <p:pRg st="3" end="3"/>
                                            </p:txEl>
                                          </p:spTgt>
                                        </p:tgtEl>
                                        <p:attrNameLst>
                                          <p:attrName>style.visibility</p:attrName>
                                        </p:attrNameLst>
                                      </p:cBhvr>
                                      <p:to>
                                        <p:strVal val="visible"/>
                                      </p:to>
                                    </p:set>
                                    <p:animEffect transition="in" filter="fade">
                                      <p:cBhvr>
                                        <p:cTn id="20" dur="500"/>
                                        <p:tgtEl>
                                          <p:spTgt spid="2969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Effect transition="in" filter="fade">
                                      <p:cBhvr>
                                        <p:cTn id="25"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sv-SE" smtClean="0">
                <a:latin typeface="Arial" charset="0"/>
                <a:cs typeface="Arial" charset="0"/>
              </a:rPr>
              <a:t>Getting Correct Mipmap Selection</a:t>
            </a:r>
          </a:p>
        </p:txBody>
      </p:sp>
      <p:sp>
        <p:nvSpPr>
          <p:cNvPr id="1029" name="Content Placeholder 2"/>
          <p:cNvSpPr>
            <a:spLocks noGrp="1"/>
          </p:cNvSpPr>
          <p:nvPr>
            <p:ph idx="1"/>
          </p:nvPr>
        </p:nvSpPr>
        <p:spPr>
          <a:xfrm>
            <a:off x="457200" y="1200150"/>
            <a:ext cx="5581650" cy="3394075"/>
          </a:xfrm>
        </p:spPr>
        <p:txBody>
          <a:bodyPr/>
          <a:lstStyle/>
          <a:p>
            <a:r>
              <a:rPr lang="sv-SE" sz="2400" smtClean="0">
                <a:latin typeface="Arial" charset="0"/>
                <a:ea typeface="ＭＳ Ｐゴシック" pitchFamily="-112" charset="-128"/>
                <a:cs typeface="Arial" charset="0"/>
              </a:rPr>
              <a:t>Artifacts around borders due to quad mipmap selection</a:t>
            </a:r>
          </a:p>
          <a:p>
            <a:r>
              <a:rPr lang="sv-SE" sz="2400" smtClean="0">
                <a:latin typeface="Arial" charset="0"/>
                <a:ea typeface="ＭＳ Ｐゴシック" pitchFamily="-112" charset="-128"/>
                <a:cs typeface="Arial" charset="0"/>
              </a:rPr>
              <a:t>Calculate mip level in shader, sample with tex2Dlod</a:t>
            </a:r>
          </a:p>
          <a:p>
            <a:pPr lvl="1"/>
            <a:endParaRPr lang="sv-SE" sz="1800" smtClean="0">
              <a:latin typeface="Arial" charset="0"/>
              <a:ea typeface="ＭＳ Ｐゴシック" pitchFamily="-112" charset="-128"/>
              <a:cs typeface="Arial" charset="0"/>
            </a:endParaRPr>
          </a:p>
          <a:p>
            <a:pPr lvl="1"/>
            <a:endParaRPr lang="sv-SE" sz="1800" smtClean="0">
              <a:latin typeface="Arial" charset="0"/>
              <a:ea typeface="ＭＳ Ｐゴシック" pitchFamily="-112" charset="-128"/>
              <a:cs typeface="Arial" charset="0"/>
            </a:endParaRPr>
          </a:p>
          <a:p>
            <a:pPr lvl="1"/>
            <a:endParaRPr lang="sv-SE" sz="1800" smtClean="0">
              <a:latin typeface="Arial" charset="0"/>
              <a:ea typeface="ＭＳ Ｐゴシック" pitchFamily="-112" charset="-128"/>
              <a:cs typeface="Arial" charset="0"/>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sv-SE"/>
          </a:p>
        </p:txBody>
      </p:sp>
      <p:sp>
        <p:nvSpPr>
          <p:cNvPr id="1030" name="Rectangle 7"/>
          <p:cNvSpPr>
            <a:spLocks noChangeArrowheads="1"/>
          </p:cNvSpPr>
          <p:nvPr/>
        </p:nvSpPr>
        <p:spPr bwMode="auto">
          <a:xfrm>
            <a:off x="0" y="1152525"/>
            <a:ext cx="9144000" cy="0"/>
          </a:xfrm>
          <a:prstGeom prst="rect">
            <a:avLst/>
          </a:prstGeom>
          <a:noFill/>
          <a:ln w="9525">
            <a:noFill/>
            <a:miter lim="800000"/>
            <a:headEnd/>
            <a:tailEnd/>
          </a:ln>
        </p:spPr>
        <p:txBody>
          <a:bodyPr wrap="none" anchor="ctr">
            <a:spAutoFit/>
          </a:bodyPr>
          <a:lstStyle/>
          <a:p>
            <a:pPr eaLnBrk="0" hangingPunct="0"/>
            <a:endParaRPr lang="sv-SE"/>
          </a:p>
        </p:txBody>
      </p:sp>
      <p:graphicFrame>
        <p:nvGraphicFramePr>
          <p:cNvPr id="1026" name="Object 8"/>
          <p:cNvGraphicFramePr>
            <a:graphicFrameLocks noChangeAspect="1"/>
          </p:cNvGraphicFramePr>
          <p:nvPr/>
        </p:nvGraphicFramePr>
        <p:xfrm>
          <a:off x="433388" y="2979738"/>
          <a:ext cx="5710237" cy="644525"/>
        </p:xfrm>
        <a:graphic>
          <a:graphicData uri="http://schemas.openxmlformats.org/presentationml/2006/ole">
            <p:oleObj spid="_x0000_s1026" name="Equation" r:id="rId4" imgW="3492360" imgH="393480" progId="Equation.3">
              <p:embed/>
            </p:oleObj>
          </a:graphicData>
        </a:graphic>
      </p:graphicFrame>
      <p:pic>
        <p:nvPicPr>
          <p:cNvPr id="1031" name="Picture 2" descr="T:\Robert Kihl\MipmapError.png"/>
          <p:cNvPicPr>
            <a:picLocks noChangeAspect="1" noChangeArrowheads="1"/>
          </p:cNvPicPr>
          <p:nvPr/>
        </p:nvPicPr>
        <p:blipFill>
          <a:blip r:embed="rId5"/>
          <a:srcRect/>
          <a:stretch>
            <a:fillRect/>
          </a:stretch>
        </p:blipFill>
        <p:spPr bwMode="auto">
          <a:xfrm>
            <a:off x="5713413" y="2357438"/>
            <a:ext cx="3351212" cy="219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fade">
                                      <p:cBhvr>
                                        <p:cTn id="7" dur="500"/>
                                        <p:tgtEl>
                                          <p:spTgt spid="10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9">
                                            <p:txEl>
                                              <p:pRg st="1" end="1"/>
                                            </p:txEl>
                                          </p:spTgt>
                                        </p:tgtEl>
                                        <p:attrNameLst>
                                          <p:attrName>style.visibility</p:attrName>
                                        </p:attrNameLst>
                                      </p:cBhvr>
                                      <p:to>
                                        <p:strVal val="visible"/>
                                      </p:to>
                                    </p:set>
                                    <p:animEffect transition="in" filter="fade">
                                      <p:cBhvr>
                                        <p:cTn id="12" dur="500"/>
                                        <p:tgtEl>
                                          <p:spTgt spid="102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marL="342900" indent="-342900"/>
            <a:r>
              <a:rPr lang="sv-SE" smtClean="0">
                <a:latin typeface="Arial" charset="0"/>
                <a:ea typeface="ＭＳ Ｐゴシック" pitchFamily="-112" charset="-128"/>
                <a:cs typeface="Arial" charset="0"/>
              </a:rPr>
              <a:t>Distance Field Triangle Culling</a:t>
            </a:r>
          </a:p>
        </p:txBody>
      </p:sp>
      <p:sp>
        <p:nvSpPr>
          <p:cNvPr id="30723" name="Content Placeholder 2"/>
          <p:cNvSpPr>
            <a:spLocks noGrp="1"/>
          </p:cNvSpPr>
          <p:nvPr>
            <p:ph idx="1"/>
          </p:nvPr>
        </p:nvSpPr>
        <p:spPr>
          <a:xfrm>
            <a:off x="457200" y="1200150"/>
            <a:ext cx="5848350" cy="3394075"/>
          </a:xfrm>
        </p:spPr>
        <p:txBody>
          <a:bodyPr/>
          <a:lstStyle/>
          <a:p>
            <a:r>
              <a:rPr lang="sv-SE" smtClean="0">
                <a:latin typeface="Arial" charset="0"/>
                <a:ea typeface="ＭＳ Ｐゴシック" pitchFamily="-112" charset="-128"/>
                <a:cs typeface="Arial" charset="0"/>
              </a:rPr>
              <a:t>Branch per triangle</a:t>
            </a:r>
          </a:p>
          <a:p>
            <a:pPr lvl="1"/>
            <a:r>
              <a:rPr lang="sv-SE" sz="2000" smtClean="0">
                <a:latin typeface="Arial" charset="0"/>
                <a:ea typeface="ＭＳ Ｐゴシック" pitchFamily="-112" charset="-128"/>
                <a:cs typeface="Arial" charset="0"/>
              </a:rPr>
              <a:t>Test each triangle against distance field</a:t>
            </a:r>
          </a:p>
          <a:p>
            <a:pPr lvl="1"/>
            <a:r>
              <a:rPr lang="sv-SE" sz="2000" smtClean="0">
                <a:latin typeface="Arial" charset="0"/>
                <a:ea typeface="ＭＳ Ｐゴシック" pitchFamily="-112" charset="-128"/>
                <a:cs typeface="Arial" charset="0"/>
              </a:rPr>
              <a:t>Output two index buffers</a:t>
            </a:r>
          </a:p>
          <a:p>
            <a:pPr lvl="1"/>
            <a:r>
              <a:rPr lang="sv-SE" sz="2000" smtClean="0">
                <a:latin typeface="Arial" charset="0"/>
                <a:ea typeface="ＭＳ Ｐゴシック" pitchFamily="-112" charset="-128"/>
                <a:cs typeface="Arial" charset="0"/>
              </a:rPr>
              <a:t>Issue two draw calls</a:t>
            </a:r>
          </a:p>
          <a:p>
            <a:r>
              <a:rPr lang="sv-SE" smtClean="0">
                <a:latin typeface="Arial" charset="0"/>
                <a:ea typeface="ＭＳ Ｐゴシック" pitchFamily="-112" charset="-128"/>
                <a:cs typeface="Arial" charset="0"/>
              </a:rPr>
              <a:t>Uses PLAYSTATION®Edge Geometry Library</a:t>
            </a:r>
          </a:p>
          <a:p>
            <a:r>
              <a:rPr lang="sv-SE" smtClean="0">
                <a:latin typeface="Arial" charset="0"/>
                <a:ea typeface="ＭＳ Ｐゴシック" pitchFamily="-112" charset="-128"/>
                <a:cs typeface="Arial" charset="0"/>
              </a:rPr>
              <a:t>Cache result of culling</a:t>
            </a:r>
          </a:p>
          <a:p>
            <a:pPr lvl="1"/>
            <a:r>
              <a:rPr lang="sv-SE" sz="2000" smtClean="0">
                <a:latin typeface="Arial" charset="0"/>
                <a:ea typeface="ＭＳ Ｐゴシック" pitchFamily="-112" charset="-128"/>
                <a:cs typeface="Arial" charset="0"/>
              </a:rPr>
              <a:t>Update when distance field changes</a:t>
            </a:r>
          </a:p>
        </p:txBody>
      </p:sp>
      <p:sp>
        <p:nvSpPr>
          <p:cNvPr id="30724" name="TextBox 5"/>
          <p:cNvSpPr txBox="1">
            <a:spLocks noChangeArrowheads="1"/>
          </p:cNvSpPr>
          <p:nvPr/>
        </p:nvSpPr>
        <p:spPr bwMode="auto">
          <a:xfrm>
            <a:off x="6040438" y="3767138"/>
            <a:ext cx="2717800" cy="601662"/>
          </a:xfrm>
          <a:prstGeom prst="rect">
            <a:avLst/>
          </a:prstGeom>
          <a:noFill/>
          <a:ln w="9525">
            <a:noFill/>
            <a:miter lim="800000"/>
            <a:headEnd/>
            <a:tailEnd/>
          </a:ln>
        </p:spPr>
        <p:txBody>
          <a:bodyPr>
            <a:spAutoFit/>
          </a:bodyPr>
          <a:lstStyle/>
          <a:p>
            <a:pPr algn="ctr"/>
            <a:r>
              <a:rPr lang="sv-SE" sz="1600"/>
              <a:t>Red triangles drawn with </a:t>
            </a:r>
          </a:p>
          <a:p>
            <a:pPr algn="ctr"/>
            <a:r>
              <a:rPr lang="sv-SE" sz="1600"/>
              <a:t>mask+house shader</a:t>
            </a:r>
          </a:p>
        </p:txBody>
      </p:sp>
      <p:pic>
        <p:nvPicPr>
          <p:cNvPr id="30725" name="Picture 2" descr="D:\clients\venice-venice\Data\ScreenshotPs3-0001.png"/>
          <p:cNvPicPr>
            <a:picLocks noChangeAspect="1" noChangeArrowheads="1"/>
          </p:cNvPicPr>
          <p:nvPr/>
        </p:nvPicPr>
        <p:blipFill>
          <a:blip r:embed="rId3"/>
          <a:srcRect l="13284" r="11070"/>
          <a:stretch>
            <a:fillRect/>
          </a:stretch>
        </p:blipFill>
        <p:spPr bwMode="auto">
          <a:xfrm>
            <a:off x="6040438" y="1746250"/>
            <a:ext cx="2717800" cy="202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fade">
                                      <p:cBhvr>
                                        <p:cTn id="10" dur="500"/>
                                        <p:tgtEl>
                                          <p:spTgt spid="307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Effect transition="in" filter="fade">
                                      <p:cBhvr>
                                        <p:cTn id="13" dur="500"/>
                                        <p:tgtEl>
                                          <p:spTgt spid="3072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23">
                                            <p:txEl>
                                              <p:pRg st="3" end="3"/>
                                            </p:txEl>
                                          </p:spTgt>
                                        </p:tgtEl>
                                        <p:attrNameLst>
                                          <p:attrName>style.visibility</p:attrName>
                                        </p:attrNameLst>
                                      </p:cBhvr>
                                      <p:to>
                                        <p:strVal val="visible"/>
                                      </p:to>
                                    </p:set>
                                    <p:animEffect transition="in" filter="fade">
                                      <p:cBhvr>
                                        <p:cTn id="16" dur="500"/>
                                        <p:tgtEl>
                                          <p:spTgt spid="3072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Effect transition="in" filter="fade">
                                      <p:cBhvr>
                                        <p:cTn id="21" dur="500"/>
                                        <p:tgtEl>
                                          <p:spTgt spid="3072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23">
                                            <p:txEl>
                                              <p:pRg st="5" end="5"/>
                                            </p:txEl>
                                          </p:spTgt>
                                        </p:tgtEl>
                                        <p:attrNameLst>
                                          <p:attrName>style.visibility</p:attrName>
                                        </p:attrNameLst>
                                      </p:cBhvr>
                                      <p:to>
                                        <p:strVal val="visible"/>
                                      </p:to>
                                    </p:set>
                                    <p:animEffect transition="in" filter="fade">
                                      <p:cBhvr>
                                        <p:cTn id="26" dur="500"/>
                                        <p:tgtEl>
                                          <p:spTgt spid="3072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Effect transition="in" filter="fade">
                                      <p:cBhvr>
                                        <p:cTn id="29"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sv-SE" smtClean="0">
                <a:latin typeface="Arial" charset="0"/>
                <a:cs typeface="Arial" charset="0"/>
              </a:rPr>
              <a:t>GPU Performance</a:t>
            </a:r>
          </a:p>
        </p:txBody>
      </p:sp>
      <p:graphicFrame>
        <p:nvGraphicFramePr>
          <p:cNvPr id="4" name="Table 3"/>
          <p:cNvGraphicFramePr>
            <a:graphicFrameLocks noGrp="1"/>
          </p:cNvGraphicFramePr>
          <p:nvPr/>
        </p:nvGraphicFramePr>
        <p:xfrm>
          <a:off x="457200" y="1322388"/>
          <a:ext cx="5873750" cy="2127250"/>
        </p:xfrm>
        <a:graphic>
          <a:graphicData uri="http://schemas.openxmlformats.org/drawingml/2006/table">
            <a:tbl>
              <a:tblPr/>
              <a:tblGrid>
                <a:gridCol w="5232400"/>
                <a:gridCol w="641350"/>
              </a:tblGrid>
              <a:tr h="4254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smtClean="0">
                          <a:ln>
                            <a:noFill/>
                          </a:ln>
                          <a:solidFill>
                            <a:srgbClr val="FFFFFF"/>
                          </a:solidFill>
                          <a:effectLst/>
                          <a:latin typeface="Calibri" charset="0"/>
                          <a:ea typeface="ＭＳ Ｐゴシック" charset="-128"/>
                        </a:rPr>
                        <a:t>Technique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sv-SE" sz="1800" b="1" i="0" u="none" strike="noStrike" cap="none" normalizeH="0" baseline="0" smtClean="0">
                          <a:ln>
                            <a:noFill/>
                          </a:ln>
                          <a:solidFill>
                            <a:srgbClr val="FFFFFF"/>
                          </a:solidFill>
                          <a:effectLst/>
                          <a:latin typeface="Calibri" charset="0"/>
                          <a:ea typeface="ＭＳ Ｐゴシック" charset="-128"/>
                        </a:rPr>
                        <a:t>ms</a:t>
                      </a:r>
                      <a:r>
                        <a:rPr kumimoji="0" lang="sv-SE" sz="1800" b="1" i="0" u="none" strike="noStrike" cap="none" normalizeH="0" baseline="30000" smtClean="0">
                          <a:ln>
                            <a:noFill/>
                          </a:ln>
                          <a:solidFill>
                            <a:srgbClr val="FFFFFF"/>
                          </a:solidFill>
                          <a:effectLst/>
                          <a:latin typeface="Calibri" charset="0"/>
                          <a:ea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54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Calibri" charset="0"/>
                          <a:ea typeface="ＭＳ Ｐゴシック" charset="-128"/>
                        </a:rPr>
                        <a:t>Forward rendered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Calibri" charset="0"/>
                          <a:ea typeface="ＭＳ Ｐゴシック" charset="-128"/>
                        </a:rPr>
                        <a:t>0.77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54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Calibri" charset="0"/>
                          <a:ea typeface="ＭＳ Ｐゴシック" charset="-128"/>
                        </a:rPr>
                        <a:t>Forward rendered, with [branch]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Calibri" charset="0"/>
                          <a:ea typeface="ＭＳ Ｐゴシック" charset="-128"/>
                        </a:rPr>
                        <a:t>0.45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54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Calibri" charset="0"/>
                          <a:ea typeface="ＭＳ Ｐゴシック" charset="-128"/>
                        </a:rPr>
                        <a:t>Deferred volume</a:t>
                      </a:r>
                      <a:r>
                        <a:rPr kumimoji="0" lang="sv-SE" sz="1800" b="0" i="0" u="none" strike="noStrike" cap="none" normalizeH="0" baseline="30000" smtClean="0">
                          <a:ln>
                            <a:noFill/>
                          </a:ln>
                          <a:solidFill>
                            <a:srgbClr val="000000"/>
                          </a:solidFill>
                          <a:effectLst/>
                          <a:latin typeface="Calibri" charset="0"/>
                          <a:ea typeface="ＭＳ Ｐゴシック" charset="-128"/>
                        </a:rPr>
                        <a:t>2</a:t>
                      </a:r>
                      <a:endParaRPr kumimoji="0" lang="sv-SE" sz="1800" b="0" i="0" u="none" strike="noStrike" cap="none" normalizeH="0" baseline="0" smtClean="0">
                        <a:ln>
                          <a:noFill/>
                        </a:ln>
                        <a:solidFill>
                          <a:srgbClr val="000000"/>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Calibri" charset="0"/>
                          <a:ea typeface="ＭＳ Ｐゴシック" charset="-128"/>
                        </a:rPr>
                        <a:t>0.31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54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Calibri" charset="0"/>
                          <a:ea typeface="ＭＳ Ｐゴシック" charset="-128"/>
                        </a:rPr>
                        <a:t>Forward rendered, triangle culling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smtClean="0">
                          <a:ln>
                            <a:noFill/>
                          </a:ln>
                          <a:solidFill>
                            <a:srgbClr val="000000"/>
                          </a:solidFill>
                          <a:effectLst/>
                          <a:latin typeface="Calibri" charset="0"/>
                          <a:ea typeface="ＭＳ Ｐゴシック" charset="-128"/>
                        </a:rPr>
                        <a:t>0.20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1767" name="TextBox 4"/>
          <p:cNvSpPr txBox="1">
            <a:spLocks noChangeArrowheads="1"/>
          </p:cNvSpPr>
          <p:nvPr/>
        </p:nvSpPr>
        <p:spPr bwMode="auto">
          <a:xfrm>
            <a:off x="457200" y="3449638"/>
            <a:ext cx="5008563" cy="523875"/>
          </a:xfrm>
          <a:prstGeom prst="rect">
            <a:avLst/>
          </a:prstGeom>
          <a:noFill/>
          <a:ln w="9525">
            <a:noFill/>
            <a:miter lim="800000"/>
            <a:headEnd/>
            <a:tailEnd/>
          </a:ln>
        </p:spPr>
        <p:txBody>
          <a:bodyPr wrap="none">
            <a:spAutoFit/>
          </a:bodyPr>
          <a:lstStyle/>
          <a:p>
            <a:pPr marL="342900" indent="-342900">
              <a:buFont typeface="Calibri" pitchFamily="-108" charset="0"/>
              <a:buAutoNum type="arabicParenR"/>
            </a:pPr>
            <a:r>
              <a:rPr lang="sv-SE" sz="1400"/>
              <a:t>Performance metrics from typical game scenario on PS3</a:t>
            </a:r>
          </a:p>
          <a:p>
            <a:pPr marL="342900" indent="-342900">
              <a:buFont typeface="Calibri" pitchFamily="-108" charset="0"/>
              <a:buAutoNum type="arabicParenR"/>
            </a:pPr>
            <a:r>
              <a:rPr lang="sv-SE" sz="1400"/>
              <a:t>Deferred volume drawn as box around masked area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598613"/>
            <a:ext cx="7772400" cy="1101725"/>
          </a:xfrm>
        </p:spPr>
        <p:txBody>
          <a:bodyPr/>
          <a:lstStyle/>
          <a:p>
            <a:r>
              <a:rPr lang="sv-SE" smtClean="0">
                <a:latin typeface="Arial" charset="0"/>
                <a:cs typeface="Arial" charset="0"/>
              </a:rPr>
              <a:t>Destruction Masking in Frostbite 2 using Volume Distance Fields	</a:t>
            </a:r>
            <a:endParaRPr lang="en-US" smtClean="0">
              <a:latin typeface="Arial" charset="0"/>
              <a:cs typeface="Arial" charset="0"/>
            </a:endParaRPr>
          </a:p>
        </p:txBody>
      </p:sp>
      <p:sp>
        <p:nvSpPr>
          <p:cNvPr id="3" name="Subtitle 2"/>
          <p:cNvSpPr>
            <a:spLocks noGrp="1"/>
          </p:cNvSpPr>
          <p:nvPr>
            <p:ph type="subTitle" idx="1"/>
          </p:nvPr>
        </p:nvSpPr>
        <p:spPr/>
        <p:txBody>
          <a:bodyPr/>
          <a:lstStyle/>
          <a:p>
            <a:pPr>
              <a:defRPr/>
            </a:pPr>
            <a:r>
              <a:rPr lang="en-US" dirty="0" smtClean="0"/>
              <a:t>Robert Kihl</a:t>
            </a:r>
          </a:p>
          <a:p>
            <a:pPr>
              <a:defRPr/>
            </a:pPr>
            <a:r>
              <a:rPr lang="en-US" dirty="0" smtClean="0"/>
              <a:t>DICE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sv-SE" smtClean="0">
                <a:latin typeface="Arial" charset="0"/>
                <a:cs typeface="Arial" charset="0"/>
              </a:rPr>
              <a:t>Summary</a:t>
            </a:r>
          </a:p>
        </p:txBody>
      </p:sp>
      <p:sp>
        <p:nvSpPr>
          <p:cNvPr id="32771" name="Content Placeholder 2"/>
          <p:cNvSpPr>
            <a:spLocks noGrp="1"/>
          </p:cNvSpPr>
          <p:nvPr>
            <p:ph idx="1"/>
          </p:nvPr>
        </p:nvSpPr>
        <p:spPr/>
        <p:txBody>
          <a:bodyPr/>
          <a:lstStyle/>
          <a:p>
            <a:r>
              <a:rPr lang="sv-SE" smtClean="0">
                <a:latin typeface="Arial" charset="0"/>
                <a:ea typeface="ＭＳ Ｐゴシック" pitchFamily="-112" charset="-128"/>
                <a:cs typeface="Arial" charset="0"/>
              </a:rPr>
              <a:t>Volume distance field</a:t>
            </a:r>
          </a:p>
          <a:p>
            <a:pPr lvl="1"/>
            <a:r>
              <a:rPr lang="sv-SE" smtClean="0">
                <a:latin typeface="Arial" charset="0"/>
                <a:ea typeface="ＭＳ Ｐゴシック" pitchFamily="-112" charset="-128"/>
                <a:cs typeface="Arial" charset="0"/>
              </a:rPr>
              <a:t>Defines destruction mask shape</a:t>
            </a:r>
          </a:p>
          <a:p>
            <a:r>
              <a:rPr lang="sv-SE" smtClean="0">
                <a:latin typeface="Arial" charset="0"/>
                <a:ea typeface="ＭＳ Ｐゴシック" pitchFamily="-112" charset="-128"/>
                <a:cs typeface="Arial" charset="0"/>
              </a:rPr>
              <a:t>Triangle culling gives best GPU performance</a:t>
            </a:r>
          </a:p>
          <a:p>
            <a:pPr lvl="1"/>
            <a:r>
              <a:rPr lang="sv-SE" smtClean="0">
                <a:latin typeface="Arial" charset="0"/>
                <a:ea typeface="ＭＳ Ｐゴシック" pitchFamily="-112" charset="-128"/>
                <a:cs typeface="Arial" charset="0"/>
              </a:rPr>
              <a:t>But PS3 specific</a:t>
            </a:r>
          </a:p>
          <a:p>
            <a:r>
              <a:rPr lang="sv-SE" smtClean="0">
                <a:latin typeface="Arial" charset="0"/>
                <a:ea typeface="ＭＳ Ｐゴシック" pitchFamily="-112" charset="-128"/>
                <a:cs typeface="Arial" charset="0"/>
              </a:rPr>
              <a:t>Deferred decals is an interesting technique</a:t>
            </a:r>
          </a:p>
          <a:p>
            <a:pPr lvl="1"/>
            <a:r>
              <a:rPr lang="sv-SE" smtClean="0">
                <a:latin typeface="Arial" charset="0"/>
                <a:ea typeface="ＭＳ Ｐゴシック" pitchFamily="-112" charset="-128"/>
                <a:cs typeface="Arial" charset="0"/>
              </a:rPr>
              <a:t>Could replace traditional decal solutions</a:t>
            </a:r>
          </a:p>
          <a:p>
            <a:endParaRPr lang="sv-SE" smtClean="0">
              <a:latin typeface="Arial" charset="0"/>
              <a:ea typeface="ＭＳ Ｐゴシック" pitchFamily="-112"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500"/>
                                        <p:tgtEl>
                                          <p:spTgt spid="32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500"/>
                                        <p:tgtEl>
                                          <p:spTgt spid="327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fade">
                                      <p:cBhvr>
                                        <p:cTn id="32" dur="5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174875"/>
            <a:ext cx="8229600" cy="857250"/>
          </a:xfrm>
        </p:spPr>
        <p:txBody>
          <a:bodyPr/>
          <a:lstStyle/>
          <a:p>
            <a:pPr algn="ctr"/>
            <a:r>
              <a:rPr lang="sv-SE" smtClean="0">
                <a:latin typeface="Arial" charset="0"/>
                <a:cs typeface="Arial" charset="0"/>
              </a:rPr>
              <a:t>Results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sv-SE" smtClean="0">
              <a:latin typeface="Arial" charset="0"/>
              <a:cs typeface="Arial" charset="0"/>
            </a:endParaRPr>
          </a:p>
        </p:txBody>
      </p:sp>
      <p:sp>
        <p:nvSpPr>
          <p:cNvPr id="34819" name="Content Placeholder 2"/>
          <p:cNvSpPr>
            <a:spLocks noGrp="1"/>
          </p:cNvSpPr>
          <p:nvPr>
            <p:ph idx="1"/>
          </p:nvPr>
        </p:nvSpPr>
        <p:spPr/>
        <p:txBody>
          <a:bodyPr/>
          <a:lstStyle/>
          <a:p>
            <a:endParaRPr lang="sv-SE" smtClean="0">
              <a:latin typeface="Arial" charset="0"/>
              <a:ea typeface="ＭＳ Ｐゴシック" pitchFamily="-112" charset="-128"/>
              <a:cs typeface="Arial" charset="0"/>
            </a:endParaRPr>
          </a:p>
        </p:txBody>
      </p:sp>
      <p:pic>
        <p:nvPicPr>
          <p:cNvPr id="34820" name="Picture 3" descr="T:\Robert Kihl\SIGGRAPH2010\pics\scaled\Result1.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sv-SE" smtClean="0">
              <a:latin typeface="Arial" charset="0"/>
              <a:cs typeface="Arial" charset="0"/>
            </a:endParaRPr>
          </a:p>
        </p:txBody>
      </p:sp>
      <p:sp>
        <p:nvSpPr>
          <p:cNvPr id="35843" name="Content Placeholder 2"/>
          <p:cNvSpPr>
            <a:spLocks noGrp="1"/>
          </p:cNvSpPr>
          <p:nvPr>
            <p:ph idx="1"/>
          </p:nvPr>
        </p:nvSpPr>
        <p:spPr/>
        <p:txBody>
          <a:bodyPr/>
          <a:lstStyle/>
          <a:p>
            <a:endParaRPr lang="sv-SE" smtClean="0">
              <a:latin typeface="Arial" charset="0"/>
              <a:ea typeface="ＭＳ Ｐゴシック" pitchFamily="-112" charset="-128"/>
              <a:cs typeface="Arial" charset="0"/>
            </a:endParaRPr>
          </a:p>
        </p:txBody>
      </p:sp>
      <p:pic>
        <p:nvPicPr>
          <p:cNvPr id="35844" name="Picture 4" descr="T:\Robert Kihl\SIGGRAPH2010\pics\scaled\Result2.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sv-SE" smtClean="0">
              <a:latin typeface="Arial" charset="0"/>
              <a:cs typeface="Arial" charset="0"/>
            </a:endParaRPr>
          </a:p>
        </p:txBody>
      </p:sp>
      <p:sp>
        <p:nvSpPr>
          <p:cNvPr id="36867" name="Content Placeholder 2"/>
          <p:cNvSpPr>
            <a:spLocks noGrp="1"/>
          </p:cNvSpPr>
          <p:nvPr>
            <p:ph idx="1"/>
          </p:nvPr>
        </p:nvSpPr>
        <p:spPr/>
        <p:txBody>
          <a:bodyPr/>
          <a:lstStyle/>
          <a:p>
            <a:endParaRPr lang="sv-SE" smtClean="0">
              <a:latin typeface="Arial" charset="0"/>
              <a:ea typeface="ＭＳ Ｐゴシック" pitchFamily="-112" charset="-128"/>
              <a:cs typeface="Arial" charset="0"/>
            </a:endParaRPr>
          </a:p>
        </p:txBody>
      </p:sp>
      <p:pic>
        <p:nvPicPr>
          <p:cNvPr id="36868" name="Picture 3" descr="T:\Robert Kihl\SIGGRAPH2010\pics\scaled\Result3.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sv-SE" smtClean="0">
              <a:latin typeface="Arial" charset="0"/>
              <a:cs typeface="Arial" charset="0"/>
            </a:endParaRPr>
          </a:p>
        </p:txBody>
      </p:sp>
      <p:sp>
        <p:nvSpPr>
          <p:cNvPr id="37891" name="Content Placeholder 2"/>
          <p:cNvSpPr>
            <a:spLocks noGrp="1"/>
          </p:cNvSpPr>
          <p:nvPr>
            <p:ph idx="1"/>
          </p:nvPr>
        </p:nvSpPr>
        <p:spPr/>
        <p:txBody>
          <a:bodyPr/>
          <a:lstStyle/>
          <a:p>
            <a:endParaRPr lang="sv-SE" smtClean="0">
              <a:latin typeface="Arial" charset="0"/>
              <a:ea typeface="ＭＳ Ｐゴシック" pitchFamily="-112" charset="-128"/>
              <a:cs typeface="Arial" charset="0"/>
            </a:endParaRPr>
          </a:p>
        </p:txBody>
      </p:sp>
      <p:pic>
        <p:nvPicPr>
          <p:cNvPr id="37892" name="Picture 3" descr="T:\Robert Kihl\SIGGRAPH2010\pics\scaled\Result4.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931988"/>
            <a:ext cx="8229600" cy="1204912"/>
          </a:xfrm>
        </p:spPr>
        <p:txBody>
          <a:bodyPr/>
          <a:lstStyle/>
          <a:p>
            <a:pPr algn="ctr"/>
            <a:r>
              <a:rPr lang="sv-SE" smtClean="0">
                <a:latin typeface="Arial" charset="0"/>
                <a:cs typeface="Arial" charset="0"/>
              </a:rPr>
              <a:t>Thank you for your attention</a:t>
            </a:r>
            <a:br>
              <a:rPr lang="sv-SE" smtClean="0">
                <a:latin typeface="Arial" charset="0"/>
                <a:cs typeface="Arial" charset="0"/>
              </a:rPr>
            </a:br>
            <a:endParaRPr lang="sv-SE" sz="2400" smtClean="0">
              <a:latin typeface="Arial" charset="0"/>
              <a:cs typeface="Arial" charset="0"/>
            </a:endParaRPr>
          </a:p>
        </p:txBody>
      </p:sp>
      <p:graphicFrame>
        <p:nvGraphicFramePr>
          <p:cNvPr id="6" name="Table 5"/>
          <p:cNvGraphicFramePr>
            <a:graphicFrameLocks noGrp="1"/>
          </p:cNvGraphicFramePr>
          <p:nvPr/>
        </p:nvGraphicFramePr>
        <p:xfrm>
          <a:off x="457200" y="3617913"/>
          <a:ext cx="8229600" cy="914400"/>
        </p:xfrm>
        <a:graphic>
          <a:graphicData uri="http://schemas.openxmlformats.org/drawingml/2006/table">
            <a:tbl>
              <a:tblPr/>
              <a:tblGrid>
                <a:gridCol w="3444875"/>
                <a:gridCol w="4784725"/>
              </a:tblGrid>
              <a:tr h="371475">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smtClean="0">
                        <a:ln>
                          <a:noFill/>
                        </a:ln>
                        <a:solidFill>
                          <a:srgbClr val="FFFFFF"/>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sz="2400" b="1" i="0" u="none" strike="noStrike" cap="none" normalizeH="0" baseline="0" smtClean="0">
                          <a:ln>
                            <a:noFill/>
                          </a:ln>
                          <a:solidFill>
                            <a:srgbClr val="376092"/>
                          </a:solidFill>
                          <a:effectLst/>
                          <a:latin typeface="Arial" charset="0"/>
                          <a:ea typeface="ＭＳ Ｐゴシック" charset="-128"/>
                          <a:cs typeface="Arial" charset="0"/>
                        </a:rPr>
                        <a:t>robert.kihl@dice.se</a:t>
                      </a:r>
                      <a:endParaRPr kumimoji="0" lang="sv-SE" sz="1800" b="1" i="0" u="none" strike="noStrike" cap="none" normalizeH="0" baseline="0" smtClean="0">
                        <a:ln>
                          <a:noFill/>
                        </a:ln>
                        <a:solidFill>
                          <a:srgbClr val="FFFFFF"/>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sv-SE" sz="2400" b="1" i="0" u="none" strike="noStrike" cap="none" normalizeH="0" baseline="0" smtClean="0">
                          <a:ln>
                            <a:noFill/>
                          </a:ln>
                          <a:solidFill>
                            <a:srgbClr val="000000"/>
                          </a:solidFill>
                          <a:effectLst/>
                          <a:latin typeface="Arial" charset="0"/>
                          <a:ea typeface="ＭＳ Ｐゴシック" charset="-128"/>
                          <a:cs typeface="Arial" charset="0"/>
                        </a:rPr>
                        <a:t>More DICE talks: </a:t>
                      </a:r>
                      <a:endParaRPr kumimoji="0" lang="sv-SE" sz="1800" b="0" i="0" u="none" strike="noStrike" cap="none" normalizeH="0" baseline="0" smtClean="0">
                        <a:ln>
                          <a:noFill/>
                        </a:ln>
                        <a:solidFill>
                          <a:srgbClr val="000000"/>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sz="2400" b="1" i="0" u="none" strike="noStrike" cap="none" normalizeH="0" baseline="0" smtClean="0">
                          <a:ln>
                            <a:noFill/>
                          </a:ln>
                          <a:solidFill>
                            <a:srgbClr val="376092"/>
                          </a:solidFill>
                          <a:effectLst/>
                          <a:latin typeface="Arial" charset="0"/>
                          <a:ea typeface="ＭＳ Ｐゴシック" charset="-128"/>
                          <a:cs typeface="Arial" charset="0"/>
                        </a:rPr>
                        <a:t>http://publications.dice.se</a:t>
                      </a:r>
                      <a:endParaRPr kumimoji="0" lang="sv-SE" sz="1800" b="0" i="0" u="none" strike="noStrike" cap="none" normalizeH="0" baseline="0" smtClean="0">
                        <a:ln>
                          <a:noFill/>
                        </a:ln>
                        <a:solidFill>
                          <a:srgbClr val="000000"/>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38926" name="Title 1"/>
          <p:cNvSpPr txBox="1">
            <a:spLocks/>
          </p:cNvSpPr>
          <p:nvPr/>
        </p:nvSpPr>
        <p:spPr bwMode="auto">
          <a:xfrm>
            <a:off x="457200" y="206375"/>
            <a:ext cx="8229600" cy="857250"/>
          </a:xfrm>
          <a:prstGeom prst="rect">
            <a:avLst/>
          </a:prstGeom>
          <a:noFill/>
          <a:ln w="9525">
            <a:noFill/>
            <a:miter lim="800000"/>
            <a:headEnd/>
            <a:tailEnd/>
          </a:ln>
        </p:spPr>
        <p:txBody>
          <a:bodyPr anchor="ctr"/>
          <a:lstStyle/>
          <a:p>
            <a:pPr eaLnBrk="0" hangingPunct="0"/>
            <a:r>
              <a:rPr lang="sv-SE" sz="3200" b="1">
                <a:cs typeface="Arial" charset="0"/>
              </a:rPr>
              <a:t>Questions?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sv-SE" smtClean="0">
                <a:latin typeface="Arial" charset="0"/>
                <a:cs typeface="Arial" charset="0"/>
              </a:rPr>
              <a:t>References</a:t>
            </a:r>
          </a:p>
        </p:txBody>
      </p:sp>
      <p:sp>
        <p:nvSpPr>
          <p:cNvPr id="39939" name="Content Placeholder 2"/>
          <p:cNvSpPr>
            <a:spLocks noGrp="1"/>
          </p:cNvSpPr>
          <p:nvPr>
            <p:ph idx="1"/>
          </p:nvPr>
        </p:nvSpPr>
        <p:spPr>
          <a:xfrm>
            <a:off x="457200" y="1200150"/>
            <a:ext cx="8407400" cy="3394075"/>
          </a:xfrm>
        </p:spPr>
        <p:txBody>
          <a:bodyPr/>
          <a:lstStyle/>
          <a:p>
            <a:r>
              <a:rPr lang="sv-SE" sz="2400" smtClean="0">
                <a:latin typeface="Arial" charset="0"/>
                <a:ea typeface="ＭＳ Ｐゴシック" pitchFamily="-112" charset="-128"/>
                <a:cs typeface="Arial" charset="0"/>
              </a:rPr>
              <a:t>[1] Emil Persson, </a:t>
            </a:r>
            <a:r>
              <a:rPr lang="sv-SE" sz="2400" i="1" smtClean="0">
                <a:latin typeface="Arial" charset="0"/>
                <a:ea typeface="ＭＳ Ｐゴシック" pitchFamily="-112" charset="-128"/>
                <a:cs typeface="Arial" charset="0"/>
              </a:rPr>
              <a:t>Volume Decals</a:t>
            </a:r>
            <a:r>
              <a:rPr lang="sv-SE" sz="2400" smtClean="0">
                <a:latin typeface="Arial" charset="0"/>
                <a:ea typeface="ＭＳ Ｐゴシック" pitchFamily="-112" charset="-128"/>
                <a:cs typeface="Arial" charset="0"/>
              </a:rPr>
              <a:t>, </a:t>
            </a:r>
            <a:r>
              <a:rPr lang="sv-SE" sz="2400" smtClean="0">
                <a:solidFill>
                  <a:schemeClr val="tx2"/>
                </a:solidFill>
                <a:latin typeface="Arial" charset="0"/>
                <a:ea typeface="ＭＳ Ｐゴシック" pitchFamily="-112" charset="-128"/>
                <a:cs typeface="Arial" charset="0"/>
              </a:rPr>
              <a:t>http://www.humus.name/index.php?page=3D&amp;ID=83</a:t>
            </a:r>
          </a:p>
          <a:p>
            <a:r>
              <a:rPr lang="sv-SE" sz="2400" smtClean="0">
                <a:latin typeface="Arial" charset="0"/>
                <a:ea typeface="ＭＳ Ｐゴシック" pitchFamily="-112" charset="-128"/>
                <a:cs typeface="Arial" charset="0"/>
              </a:rPr>
              <a:t>[2] Johan Andersson, </a:t>
            </a:r>
            <a:r>
              <a:rPr lang="en-US" sz="2400" i="1" smtClean="0">
                <a:latin typeface="Arial" charset="0"/>
                <a:ea typeface="ＭＳ Ｐゴシック" pitchFamily="-112" charset="-128"/>
                <a:cs typeface="Arial" charset="0"/>
              </a:rPr>
              <a:t>Bending the Graphics Pipeline</a:t>
            </a:r>
            <a:r>
              <a:rPr lang="sv-SE" sz="2400" smtClean="0">
                <a:latin typeface="Arial" charset="0"/>
                <a:ea typeface="ＭＳ Ｐゴシック" pitchFamily="-112" charset="-128"/>
                <a:cs typeface="Arial" charset="0"/>
              </a:rPr>
              <a:t>, </a:t>
            </a:r>
            <a:r>
              <a:rPr lang="en-US" sz="2400" smtClean="0">
                <a:latin typeface="Arial" charset="0"/>
                <a:ea typeface="ＭＳ Ｐゴシック" pitchFamily="-112" charset="-128"/>
                <a:cs typeface="Arial" charset="0"/>
              </a:rPr>
              <a:t>Beyond Programmable Shading Course – Siggraph 2010</a:t>
            </a:r>
            <a:endParaRPr lang="sv-SE" sz="2400" smtClean="0">
              <a:solidFill>
                <a:schemeClr val="tx2"/>
              </a:solidFill>
              <a:latin typeface="Arial" charset="0"/>
              <a:ea typeface="ＭＳ Ｐゴシック" pitchFamily="-112" charset="-128"/>
              <a:cs typeface="Arial" charset="0"/>
            </a:endParaRPr>
          </a:p>
          <a:p>
            <a:pPr>
              <a:buFont typeface="Arial" charset="0"/>
              <a:buNone/>
            </a:pPr>
            <a:endParaRPr lang="sv-SE" sz="2400" smtClean="0">
              <a:solidFill>
                <a:schemeClr val="tx2"/>
              </a:solidFill>
              <a:latin typeface="Arial" charset="0"/>
              <a:ea typeface="ＭＳ Ｐゴシック" pitchFamily="-112" charset="-128"/>
              <a:cs typeface="Arial" charset="0"/>
            </a:endParaRPr>
          </a:p>
          <a:p>
            <a:endParaRPr lang="sv-SE" sz="2400" smtClean="0">
              <a:solidFill>
                <a:schemeClr val="tx2"/>
              </a:solidFill>
              <a:latin typeface="Arial" charset="0"/>
              <a:ea typeface="ＭＳ Ｐゴシック" pitchFamily="-112"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sv-SE" smtClean="0">
              <a:latin typeface="Arial" charset="0"/>
              <a:cs typeface="Arial" charset="0"/>
            </a:endParaRPr>
          </a:p>
        </p:txBody>
      </p:sp>
      <p:sp>
        <p:nvSpPr>
          <p:cNvPr id="16387" name="Content Placeholder 2"/>
          <p:cNvSpPr>
            <a:spLocks noGrp="1"/>
          </p:cNvSpPr>
          <p:nvPr>
            <p:ph idx="1"/>
          </p:nvPr>
        </p:nvSpPr>
        <p:spPr/>
        <p:txBody>
          <a:bodyPr/>
          <a:lstStyle/>
          <a:p>
            <a:endParaRPr lang="sv-SE" smtClean="0">
              <a:latin typeface="Arial" charset="0"/>
              <a:ea typeface="ＭＳ Ｐゴシック" pitchFamily="-112" charset="-128"/>
              <a:cs typeface="Arial" charset="0"/>
            </a:endParaRPr>
          </a:p>
        </p:txBody>
      </p:sp>
      <p:pic>
        <p:nvPicPr>
          <p:cNvPr id="16388" name="Picture 3" descr="T:\Robert Kihl\SIGGRAPH2010\pics\scaled\House1.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sv-SE" smtClean="0">
              <a:latin typeface="Arial" charset="0"/>
              <a:cs typeface="Arial" charset="0"/>
            </a:endParaRPr>
          </a:p>
        </p:txBody>
      </p:sp>
      <p:sp>
        <p:nvSpPr>
          <p:cNvPr id="17411" name="Content Placeholder 2"/>
          <p:cNvSpPr>
            <a:spLocks noGrp="1"/>
          </p:cNvSpPr>
          <p:nvPr>
            <p:ph idx="1"/>
          </p:nvPr>
        </p:nvSpPr>
        <p:spPr/>
        <p:txBody>
          <a:bodyPr/>
          <a:lstStyle/>
          <a:p>
            <a:endParaRPr lang="sv-SE" smtClean="0">
              <a:latin typeface="Arial" charset="0"/>
              <a:ea typeface="ＭＳ Ｐゴシック" pitchFamily="-112" charset="-128"/>
              <a:cs typeface="Arial" charset="0"/>
            </a:endParaRPr>
          </a:p>
        </p:txBody>
      </p:sp>
      <p:pic>
        <p:nvPicPr>
          <p:cNvPr id="17412" name="Picture 2" descr="T:\Robert Kihl\SIGGRAPH2010\pics\scaled\House2.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sv-SE" smtClean="0">
              <a:latin typeface="Arial" charset="0"/>
              <a:cs typeface="Arial" charset="0"/>
            </a:endParaRPr>
          </a:p>
        </p:txBody>
      </p:sp>
      <p:sp>
        <p:nvSpPr>
          <p:cNvPr id="18435" name="Content Placeholder 2"/>
          <p:cNvSpPr>
            <a:spLocks noGrp="1"/>
          </p:cNvSpPr>
          <p:nvPr>
            <p:ph idx="1"/>
          </p:nvPr>
        </p:nvSpPr>
        <p:spPr/>
        <p:txBody>
          <a:bodyPr/>
          <a:lstStyle/>
          <a:p>
            <a:endParaRPr lang="sv-SE" smtClean="0">
              <a:latin typeface="Arial" charset="0"/>
              <a:ea typeface="ＭＳ Ｐゴシック" pitchFamily="-112" charset="-128"/>
              <a:cs typeface="Arial" charset="0"/>
            </a:endParaRPr>
          </a:p>
        </p:txBody>
      </p:sp>
      <p:pic>
        <p:nvPicPr>
          <p:cNvPr id="18436" name="Picture 2" descr="T:\Robert Kihl\SIGGRAPH2010\pics\scaled\House3.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sv-SE" smtClean="0">
              <a:latin typeface="Arial" charset="0"/>
              <a:cs typeface="Arial" charset="0"/>
            </a:endParaRPr>
          </a:p>
        </p:txBody>
      </p:sp>
      <p:sp>
        <p:nvSpPr>
          <p:cNvPr id="19459" name="Content Placeholder 2"/>
          <p:cNvSpPr>
            <a:spLocks noGrp="1"/>
          </p:cNvSpPr>
          <p:nvPr>
            <p:ph idx="1"/>
          </p:nvPr>
        </p:nvSpPr>
        <p:spPr/>
        <p:txBody>
          <a:bodyPr/>
          <a:lstStyle/>
          <a:p>
            <a:endParaRPr lang="sv-SE" smtClean="0">
              <a:latin typeface="Arial" charset="0"/>
              <a:ea typeface="ＭＳ Ｐゴシック" pitchFamily="-112" charset="-128"/>
              <a:cs typeface="Arial" charset="0"/>
            </a:endParaRPr>
          </a:p>
        </p:txBody>
      </p:sp>
      <p:pic>
        <p:nvPicPr>
          <p:cNvPr id="19460" name="Picture 2" descr="T:\Robert Kihl\SIGGRAPH2010\pics\scaled\House4.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sv-SE" smtClean="0">
                <a:latin typeface="Arial" charset="0"/>
                <a:cs typeface="Arial" charset="0"/>
              </a:rPr>
              <a:t>Agenda</a:t>
            </a:r>
          </a:p>
        </p:txBody>
      </p:sp>
      <p:sp>
        <p:nvSpPr>
          <p:cNvPr id="20483" name="Content Placeholder 2"/>
          <p:cNvSpPr>
            <a:spLocks noGrp="1"/>
          </p:cNvSpPr>
          <p:nvPr>
            <p:ph idx="1"/>
          </p:nvPr>
        </p:nvSpPr>
        <p:spPr/>
        <p:txBody>
          <a:bodyPr/>
          <a:lstStyle/>
          <a:p>
            <a:r>
              <a:rPr lang="sv-SE" smtClean="0">
                <a:latin typeface="Arial" charset="0"/>
                <a:ea typeface="ＭＳ Ｐゴシック" pitchFamily="-112" charset="-128"/>
                <a:cs typeface="Arial" charset="0"/>
              </a:rPr>
              <a:t>History – Frostbite 1</a:t>
            </a:r>
          </a:p>
          <a:p>
            <a:r>
              <a:rPr lang="sv-SE" smtClean="0">
                <a:latin typeface="Arial" charset="0"/>
                <a:ea typeface="ＭＳ Ｐゴシック" pitchFamily="-112" charset="-128"/>
                <a:cs typeface="Arial" charset="0"/>
              </a:rPr>
              <a:t>Volume Distance Fields</a:t>
            </a:r>
          </a:p>
          <a:p>
            <a:r>
              <a:rPr lang="sv-SE" smtClean="0">
                <a:latin typeface="Arial" charset="0"/>
                <a:ea typeface="ＭＳ Ｐゴシック" pitchFamily="-112" charset="-128"/>
                <a:cs typeface="Arial" charset="0"/>
              </a:rPr>
              <a:t>Optimisation Techniques</a:t>
            </a:r>
          </a:p>
          <a:p>
            <a:r>
              <a:rPr lang="sv-SE" smtClean="0">
                <a:latin typeface="Arial" charset="0"/>
                <a:ea typeface="ＭＳ Ｐゴシック" pitchFamily="-112" charset="-128"/>
                <a:cs typeface="Arial" charset="0"/>
              </a:rPr>
              <a:t>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sv-SE" smtClean="0">
                <a:latin typeface="Arial" charset="0"/>
                <a:cs typeface="Arial" charset="0"/>
              </a:rPr>
              <a:t>Destruction Masking in Frostbite 1.0</a:t>
            </a:r>
          </a:p>
        </p:txBody>
      </p:sp>
      <p:sp>
        <p:nvSpPr>
          <p:cNvPr id="21507" name="Content Placeholder 2"/>
          <p:cNvSpPr>
            <a:spLocks noGrp="1"/>
          </p:cNvSpPr>
          <p:nvPr>
            <p:ph idx="1"/>
          </p:nvPr>
        </p:nvSpPr>
        <p:spPr>
          <a:xfrm>
            <a:off x="457200" y="1200150"/>
            <a:ext cx="6186488" cy="3394075"/>
          </a:xfrm>
        </p:spPr>
        <p:txBody>
          <a:bodyPr/>
          <a:lstStyle/>
          <a:p>
            <a:r>
              <a:rPr lang="sv-SE" smtClean="0">
                <a:latin typeface="Arial" charset="0"/>
                <a:ea typeface="ＭＳ Ｐゴシック" pitchFamily="-112" charset="-128"/>
                <a:cs typeface="Arial" charset="0"/>
              </a:rPr>
              <a:t>Used in BFBC, BF1943 and BFBC2</a:t>
            </a:r>
          </a:p>
          <a:p>
            <a:r>
              <a:rPr lang="sv-SE" smtClean="0">
                <a:latin typeface="Arial" charset="0"/>
                <a:ea typeface="ＭＳ Ｐゴシック" pitchFamily="-112" charset="-128"/>
                <a:cs typeface="Arial" charset="0"/>
              </a:rPr>
              <a:t>Good visual quality</a:t>
            </a:r>
          </a:p>
          <a:p>
            <a:r>
              <a:rPr lang="sv-SE" smtClean="0">
                <a:latin typeface="Arial" charset="0"/>
                <a:ea typeface="ＭＳ Ｐゴシック" pitchFamily="-112" charset="-128"/>
                <a:cs typeface="Arial" charset="0"/>
              </a:rPr>
              <a:t>Time consuming workflow: main issue to address</a:t>
            </a:r>
          </a:p>
          <a:p>
            <a:pPr lvl="1"/>
            <a:r>
              <a:rPr lang="sv-SE" smtClean="0">
                <a:latin typeface="Arial" charset="0"/>
                <a:ea typeface="ＭＳ Ｐゴシック" pitchFamily="-112" charset="-128"/>
                <a:cs typeface="Arial" charset="0"/>
              </a:rPr>
              <a:t>Requires UV mapping mask for each destructable part</a:t>
            </a:r>
          </a:p>
          <a:p>
            <a:endParaRPr lang="sv-SE" smtClean="0">
              <a:latin typeface="Arial" charset="0"/>
              <a:ea typeface="ＭＳ Ｐゴシック" pitchFamily="-112" charset="-128"/>
              <a:cs typeface="Arial" charset="0"/>
            </a:endParaRPr>
          </a:p>
        </p:txBody>
      </p:sp>
      <p:sp>
        <p:nvSpPr>
          <p:cNvPr id="21508" name="TextBox 7"/>
          <p:cNvSpPr txBox="1">
            <a:spLocks noChangeArrowheads="1"/>
          </p:cNvSpPr>
          <p:nvPr/>
        </p:nvSpPr>
        <p:spPr bwMode="auto">
          <a:xfrm>
            <a:off x="6383338" y="3808413"/>
            <a:ext cx="2303462" cy="646112"/>
          </a:xfrm>
          <a:prstGeom prst="rect">
            <a:avLst/>
          </a:prstGeom>
          <a:noFill/>
          <a:ln w="9525">
            <a:noFill/>
            <a:miter lim="800000"/>
            <a:headEnd/>
            <a:tailEnd/>
          </a:ln>
        </p:spPr>
        <p:txBody>
          <a:bodyPr>
            <a:spAutoFit/>
          </a:bodyPr>
          <a:lstStyle/>
          <a:p>
            <a:r>
              <a:rPr lang="sv-SE"/>
              <a:t>Destruction masking</a:t>
            </a:r>
          </a:p>
          <a:p>
            <a:pPr algn="ctr"/>
            <a:r>
              <a:rPr lang="sv-SE"/>
              <a:t>In BFBC2</a:t>
            </a:r>
          </a:p>
        </p:txBody>
      </p:sp>
      <p:pic>
        <p:nvPicPr>
          <p:cNvPr id="21509" name="Picture 2"/>
          <p:cNvPicPr>
            <a:picLocks noChangeAspect="1" noChangeArrowheads="1"/>
          </p:cNvPicPr>
          <p:nvPr/>
        </p:nvPicPr>
        <p:blipFill>
          <a:blip r:embed="rId3"/>
          <a:srcRect l="52264" t="20998" r="1476" b="20998"/>
          <a:stretch>
            <a:fillRect/>
          </a:stretch>
        </p:blipFill>
        <p:spPr bwMode="auto">
          <a:xfrm>
            <a:off x="6413500" y="2214563"/>
            <a:ext cx="2303463" cy="1624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Effect transition="in" filter="fade">
                                      <p:cBhvr>
                                        <p:cTn id="21"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sv-SE" smtClean="0">
                <a:latin typeface="Arial" charset="0"/>
                <a:cs typeface="Arial" charset="0"/>
              </a:rPr>
              <a:t>Frostbite 2.0</a:t>
            </a:r>
          </a:p>
        </p:txBody>
      </p:sp>
      <p:sp>
        <p:nvSpPr>
          <p:cNvPr id="22531" name="Content Placeholder 2"/>
          <p:cNvSpPr>
            <a:spLocks noGrp="1"/>
          </p:cNvSpPr>
          <p:nvPr>
            <p:ph idx="1"/>
          </p:nvPr>
        </p:nvSpPr>
        <p:spPr>
          <a:xfrm>
            <a:off x="457200" y="1200150"/>
            <a:ext cx="8513763" cy="3394075"/>
          </a:xfrm>
        </p:spPr>
        <p:txBody>
          <a:bodyPr/>
          <a:lstStyle/>
          <a:p>
            <a:r>
              <a:rPr lang="sv-SE" smtClean="0">
                <a:latin typeface="Arial" charset="0"/>
                <a:ea typeface="ＭＳ Ｐゴシック" pitchFamily="-112" charset="-128"/>
                <a:cs typeface="Arial" charset="0"/>
              </a:rPr>
              <a:t>Focus on workflows</a:t>
            </a:r>
          </a:p>
          <a:p>
            <a:r>
              <a:rPr lang="sv-SE" smtClean="0">
                <a:latin typeface="Arial" charset="0"/>
                <a:ea typeface="ＭＳ Ｐゴシック" pitchFamily="-112" charset="-128"/>
                <a:cs typeface="Arial" charset="0"/>
              </a:rPr>
              <a:t>Frostbite 2 uses deferred rendering</a:t>
            </a:r>
          </a:p>
          <a:p>
            <a:r>
              <a:rPr lang="sv-SE" smtClean="0">
                <a:latin typeface="Arial" charset="0"/>
                <a:ea typeface="ＭＳ Ｐゴシック" pitchFamily="-112" charset="-128"/>
                <a:cs typeface="Arial" charset="0"/>
              </a:rPr>
              <a:t>Target platforms PS3, Xbox 360 and DirectX10/11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2656</Words>
  <Application>Microsoft Office PowerPoint</Application>
  <PresentationFormat>On-screen Show (16:9)</PresentationFormat>
  <Paragraphs>250</Paragraphs>
  <Slides>27</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ＭＳ Ｐゴシック</vt:lpstr>
      <vt:lpstr>Calibri</vt:lpstr>
      <vt:lpstr>Courier New</vt:lpstr>
      <vt:lpstr>Office Theme</vt:lpstr>
      <vt:lpstr>Equation</vt:lpstr>
      <vt:lpstr>Slide 1</vt:lpstr>
      <vt:lpstr>Destruction Masking in Frostbite 2 using Volume Distance Fields </vt:lpstr>
      <vt:lpstr>Slide 3</vt:lpstr>
      <vt:lpstr>Slide 4</vt:lpstr>
      <vt:lpstr>Slide 5</vt:lpstr>
      <vt:lpstr>Slide 6</vt:lpstr>
      <vt:lpstr>Agenda</vt:lpstr>
      <vt:lpstr>Destruction Masking in Frostbite 1.0</vt:lpstr>
      <vt:lpstr>Frostbite 2.0</vt:lpstr>
      <vt:lpstr>Signed Volume Distance Field</vt:lpstr>
      <vt:lpstr>Getting Higher Detail</vt:lpstr>
      <vt:lpstr>Volume Texture Considerations</vt:lpstr>
      <vt:lpstr>Drawing the Destruction Mask</vt:lpstr>
      <vt:lpstr>Deferred Decals</vt:lpstr>
      <vt:lpstr>Projecting Detail Textures</vt:lpstr>
      <vt:lpstr>Alpha Blending and g-buffer</vt:lpstr>
      <vt:lpstr>Getting Correct Mipmap Selection</vt:lpstr>
      <vt:lpstr>Distance Field Triangle Culling</vt:lpstr>
      <vt:lpstr>GPU Performance</vt:lpstr>
      <vt:lpstr>Summary</vt:lpstr>
      <vt:lpstr>Results</vt:lpstr>
      <vt:lpstr>Slide 22</vt:lpstr>
      <vt:lpstr>Slide 23</vt:lpstr>
      <vt:lpstr>Slide 24</vt:lpstr>
      <vt:lpstr>Slide 25</vt:lpstr>
      <vt:lpstr>Thank you for your attention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Destruction Masking;Frostbite 2;Volume Distance Field;Deferred Decal;Volume Decal;Battlefield</cp:keywords>
  <cp:lastModifiedBy/>
  <cp:revision>1</cp:revision>
  <dcterms:created xsi:type="dcterms:W3CDTF">2010-08-10T16:14:51Z</dcterms:created>
  <dcterms:modified xsi:type="dcterms:W3CDTF">2010-08-11T07:15:09Z</dcterms:modified>
</cp:coreProperties>
</file>