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Lst>
  <p:notesMasterIdLst>
    <p:notesMasterId r:id="rId48"/>
  </p:notesMasterIdLst>
  <p:sldIdLst>
    <p:sldId id="575" r:id="rId3"/>
    <p:sldId id="756" r:id="rId4"/>
    <p:sldId id="757" r:id="rId5"/>
    <p:sldId id="758" r:id="rId6"/>
    <p:sldId id="702" r:id="rId7"/>
    <p:sldId id="786" r:id="rId8"/>
    <p:sldId id="704" r:id="rId9"/>
    <p:sldId id="790" r:id="rId10"/>
    <p:sldId id="738" r:id="rId11"/>
    <p:sldId id="751" r:id="rId12"/>
    <p:sldId id="754" r:id="rId13"/>
    <p:sldId id="752" r:id="rId14"/>
    <p:sldId id="746" r:id="rId15"/>
    <p:sldId id="747" r:id="rId16"/>
    <p:sldId id="748" r:id="rId17"/>
    <p:sldId id="750" r:id="rId18"/>
    <p:sldId id="765" r:id="rId19"/>
    <p:sldId id="761" r:id="rId20"/>
    <p:sldId id="709" r:id="rId21"/>
    <p:sldId id="778" r:id="rId22"/>
    <p:sldId id="779" r:id="rId23"/>
    <p:sldId id="780" r:id="rId24"/>
    <p:sldId id="767" r:id="rId25"/>
    <p:sldId id="768" r:id="rId26"/>
    <p:sldId id="781" r:id="rId27"/>
    <p:sldId id="730" r:id="rId28"/>
    <p:sldId id="720" r:id="rId29"/>
    <p:sldId id="772" r:id="rId30"/>
    <p:sldId id="721" r:id="rId31"/>
    <p:sldId id="787" r:id="rId32"/>
    <p:sldId id="788" r:id="rId33"/>
    <p:sldId id="789" r:id="rId34"/>
    <p:sldId id="773" r:id="rId35"/>
    <p:sldId id="774" r:id="rId36"/>
    <p:sldId id="769" r:id="rId37"/>
    <p:sldId id="770" r:id="rId38"/>
    <p:sldId id="771" r:id="rId39"/>
    <p:sldId id="724" r:id="rId40"/>
    <p:sldId id="782" r:id="rId41"/>
    <p:sldId id="726" r:id="rId42"/>
    <p:sldId id="729" r:id="rId43"/>
    <p:sldId id="731" r:id="rId44"/>
    <p:sldId id="784" r:id="rId45"/>
    <p:sldId id="785" r:id="rId46"/>
    <p:sldId id="783" r:id="rId47"/>
  </p:sldIdLst>
  <p:sldSz cx="12192000" cy="6858000"/>
  <p:notesSz cx="6858000" cy="9144000"/>
  <p:defaultText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0"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3" algn="l" defTabSz="91436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8041262-500F-47DC-B2F9-417B2BDA6059}">
          <p14:sldIdLst>
            <p14:sldId id="575"/>
            <p14:sldId id="756"/>
            <p14:sldId id="757"/>
            <p14:sldId id="758"/>
            <p14:sldId id="702"/>
            <p14:sldId id="786"/>
          </p14:sldIdLst>
        </p14:section>
        <p14:section name="AGAA" id="{A332D68B-8D4E-43BF-BADC-D4DD725AD4DF}">
          <p14:sldIdLst>
            <p14:sldId id="704"/>
            <p14:sldId id="790"/>
            <p14:sldId id="738"/>
            <p14:sldId id="751"/>
            <p14:sldId id="754"/>
            <p14:sldId id="752"/>
            <p14:sldId id="746"/>
            <p14:sldId id="747"/>
            <p14:sldId id="748"/>
            <p14:sldId id="750"/>
          </p14:sldIdLst>
        </p14:section>
        <p14:section name="GBuffer PreFiltering" id="{6DC2C3BC-FCEE-4D1F-83B4-7EC3DE31EF79}">
          <p14:sldIdLst>
            <p14:sldId id="765"/>
            <p14:sldId id="761"/>
            <p14:sldId id="709"/>
            <p14:sldId id="778"/>
            <p14:sldId id="779"/>
            <p14:sldId id="780"/>
            <p14:sldId id="767"/>
            <p14:sldId id="768"/>
            <p14:sldId id="781"/>
            <p14:sldId id="730"/>
          </p14:sldIdLst>
        </p14:section>
        <p14:section name="Results" id="{FE1E911B-DB2F-4088-96F2-03F8C42293ED}">
          <p14:sldIdLst>
            <p14:sldId id="720"/>
            <p14:sldId id="772"/>
            <p14:sldId id="721"/>
            <p14:sldId id="787"/>
            <p14:sldId id="788"/>
            <p14:sldId id="789"/>
            <p14:sldId id="773"/>
            <p14:sldId id="774"/>
            <p14:sldId id="769"/>
            <p14:sldId id="770"/>
            <p14:sldId id="771"/>
          </p14:sldIdLst>
        </p14:section>
        <p14:section name="MSAA" id="{7B02E7F1-F5F1-45E5-9D6D-895C32A2CA14}">
          <p14:sldIdLst>
            <p14:sldId id="724"/>
            <p14:sldId id="782"/>
            <p14:sldId id="726"/>
          </p14:sldIdLst>
        </p14:section>
        <p14:section name="Conclusion" id="{CCD75F71-CFF7-4165-B2C0-4112A9E3AD93}">
          <p14:sldIdLst>
            <p14:sldId id="729"/>
            <p14:sldId id="731"/>
            <p14:sldId id="784"/>
            <p14:sldId id="785"/>
            <p14:sldId id="78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B900"/>
    <a:srgbClr val="4F81BD"/>
    <a:srgbClr val="543B23"/>
    <a:srgbClr val="5D4F5E"/>
    <a:srgbClr val="543055"/>
    <a:srgbClr val="598A00"/>
    <a:srgbClr val="000000"/>
    <a:srgbClr val="202020"/>
    <a:srgbClr val="E36C1E"/>
    <a:srgbClr val="A100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90671" autoAdjust="0"/>
  </p:normalViewPr>
  <p:slideViewPr>
    <p:cSldViewPr snapToGrid="0">
      <p:cViewPr varScale="1">
        <p:scale>
          <a:sx n="103" d="100"/>
          <a:sy n="103" d="100"/>
        </p:scale>
        <p:origin x="138" y="1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8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041A70-1472-4734-97A8-DF550517CC50}" type="datetimeFigureOut">
              <a:rPr lang="en-US" smtClean="0"/>
              <a:t>8/5/2016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8DE97-5008-4C1C-96E2-50E910B04D6E}" type="slidenum">
              <a:rPr lang="en-US" smtClean="0"/>
              <a:t>‹#›</a:t>
            </a:fld>
            <a:endParaRPr lang="en-US"/>
          </a:p>
        </p:txBody>
      </p:sp>
    </p:spTree>
    <p:extLst>
      <p:ext uri="{BB962C8B-B14F-4D97-AF65-F5344CB8AC3E}">
        <p14:creationId xmlns:p14="http://schemas.microsoft.com/office/powerpoint/2010/main" val="936023902"/>
      </p:ext>
    </p:extLst>
  </p:cSld>
  <p:clrMap bg1="lt1" tx1="dk1" bg2="lt2" tx2="dk2" accent1="accent1" accent2="accent2" accent3="accent3" accent4="accent4" accent5="accent5" accent6="accent6" hlink="hlink" folHlink="folHlink"/>
  <p:notesStyle>
    <a:lvl1pPr marL="0" algn="l" defTabSz="914364" rtl="0" eaLnBrk="1" latinLnBrk="0" hangingPunct="1">
      <a:defRPr sz="1200" kern="1200">
        <a:solidFill>
          <a:schemeClr val="tx1"/>
        </a:solidFill>
        <a:latin typeface="+mn-lt"/>
        <a:ea typeface="+mn-ea"/>
        <a:cs typeface="+mn-cs"/>
      </a:defRPr>
    </a:lvl1pPr>
    <a:lvl2pPr marL="457182" algn="l" defTabSz="914364" rtl="0" eaLnBrk="1" latinLnBrk="0" hangingPunct="1">
      <a:defRPr sz="1200" kern="1200">
        <a:solidFill>
          <a:schemeClr val="tx1"/>
        </a:solidFill>
        <a:latin typeface="+mn-lt"/>
        <a:ea typeface="+mn-ea"/>
        <a:cs typeface="+mn-cs"/>
      </a:defRPr>
    </a:lvl2pPr>
    <a:lvl3pPr marL="914364" algn="l" defTabSz="914364" rtl="0" eaLnBrk="1" latinLnBrk="0" hangingPunct="1">
      <a:defRPr sz="1200" kern="1200">
        <a:solidFill>
          <a:schemeClr val="tx1"/>
        </a:solidFill>
        <a:latin typeface="+mn-lt"/>
        <a:ea typeface="+mn-ea"/>
        <a:cs typeface="+mn-cs"/>
      </a:defRPr>
    </a:lvl3pPr>
    <a:lvl4pPr marL="1371545" algn="l" defTabSz="914364" rtl="0" eaLnBrk="1" latinLnBrk="0" hangingPunct="1">
      <a:defRPr sz="1200" kern="1200">
        <a:solidFill>
          <a:schemeClr val="tx1"/>
        </a:solidFill>
        <a:latin typeface="+mn-lt"/>
        <a:ea typeface="+mn-ea"/>
        <a:cs typeface="+mn-cs"/>
      </a:defRPr>
    </a:lvl4pPr>
    <a:lvl5pPr marL="1828727" algn="l" defTabSz="914364" rtl="0" eaLnBrk="1" latinLnBrk="0" hangingPunct="1">
      <a:defRPr sz="1200" kern="1200">
        <a:solidFill>
          <a:schemeClr val="tx1"/>
        </a:solidFill>
        <a:latin typeface="+mn-lt"/>
        <a:ea typeface="+mn-ea"/>
        <a:cs typeface="+mn-cs"/>
      </a:defRPr>
    </a:lvl5pPr>
    <a:lvl6pPr marL="2285909" algn="l" defTabSz="914364" rtl="0" eaLnBrk="1" latinLnBrk="0" hangingPunct="1">
      <a:defRPr sz="1200" kern="1200">
        <a:solidFill>
          <a:schemeClr val="tx1"/>
        </a:solidFill>
        <a:latin typeface="+mn-lt"/>
        <a:ea typeface="+mn-ea"/>
        <a:cs typeface="+mn-cs"/>
      </a:defRPr>
    </a:lvl6pPr>
    <a:lvl7pPr marL="2743090" algn="l" defTabSz="914364" rtl="0" eaLnBrk="1" latinLnBrk="0" hangingPunct="1">
      <a:defRPr sz="1200" kern="1200">
        <a:solidFill>
          <a:schemeClr val="tx1"/>
        </a:solidFill>
        <a:latin typeface="+mn-lt"/>
        <a:ea typeface="+mn-ea"/>
        <a:cs typeface="+mn-cs"/>
      </a:defRPr>
    </a:lvl7pPr>
    <a:lvl8pPr marL="3200272" algn="l" defTabSz="914364" rtl="0" eaLnBrk="1" latinLnBrk="0" hangingPunct="1">
      <a:defRPr sz="1200" kern="1200">
        <a:solidFill>
          <a:schemeClr val="tx1"/>
        </a:solidFill>
        <a:latin typeface="+mn-lt"/>
        <a:ea typeface="+mn-ea"/>
        <a:cs typeface="+mn-cs"/>
      </a:defRPr>
    </a:lvl8pPr>
    <a:lvl9pPr marL="3657453" algn="l" defTabSz="9143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EDB1FF5-1B82-47EE-9323-08AC62249A4D}"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52362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 of the</a:t>
            </a:r>
            <a:r>
              <a:rPr lang="en-US" baseline="0" dirty="0" smtClean="0"/>
              <a:t> pre-filtering scheme is to allow approximating the average reflectance over the footprint of an aggregate, by linearly and independently pre-filtering all the inputs of the shading function.</a:t>
            </a:r>
          </a:p>
          <a:p>
            <a:endParaRPr lang="en-US" baseline="0" dirty="0" smtClean="0"/>
          </a:p>
          <a:p>
            <a:pPr marL="0" marR="0" lvl="1" indent="0" algn="l" defTabSz="914364" rtl="0" eaLnBrk="1" fontAlgn="auto" latinLnBrk="0" hangingPunct="1">
              <a:lnSpc>
                <a:spcPct val="100000"/>
              </a:lnSpc>
              <a:spcBef>
                <a:spcPts val="0"/>
              </a:spcBef>
              <a:spcAft>
                <a:spcPts val="0"/>
              </a:spcAft>
              <a:buClrTx/>
              <a:buSzTx/>
              <a:buFontTx/>
              <a:buNone/>
              <a:tabLst/>
              <a:defRPr/>
            </a:pPr>
            <a:r>
              <a:rPr lang="en-US" dirty="0" smtClean="0"/>
              <a:t>For that, we take inspiration from</a:t>
            </a:r>
            <a:r>
              <a:rPr lang="en-US" baseline="0" dirty="0" smtClean="0"/>
              <a:t> t</a:t>
            </a:r>
            <a:r>
              <a:rPr lang="en-US" dirty="0" smtClean="0"/>
              <a:t>exture-space and voxel-space pre-filtering schemes</a:t>
            </a:r>
            <a:r>
              <a:rPr lang="en-US" baseline="0" dirty="0" smtClean="0"/>
              <a:t> for </a:t>
            </a:r>
            <a:r>
              <a:rPr lang="en-US" dirty="0" smtClean="0"/>
              <a:t>analytic </a:t>
            </a:r>
            <a:r>
              <a:rPr lang="en-US" dirty="0" err="1" smtClean="0"/>
              <a:t>microfacet</a:t>
            </a:r>
            <a:r>
              <a:rPr lang="en-US" dirty="0" smtClean="0"/>
              <a:t> BRDFs.</a:t>
            </a:r>
          </a:p>
          <a:p>
            <a:pPr marL="0" marR="0" lvl="1" indent="0" algn="l" defTabSz="914364"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364" rtl="0" eaLnBrk="1" fontAlgn="auto" latinLnBrk="0" hangingPunct="1">
              <a:lnSpc>
                <a:spcPct val="100000"/>
              </a:lnSpc>
              <a:spcBef>
                <a:spcPts val="0"/>
              </a:spcBef>
              <a:spcAft>
                <a:spcPts val="0"/>
              </a:spcAft>
              <a:buClrTx/>
              <a:buSzTx/>
              <a:buFontTx/>
              <a:buNone/>
              <a:tabLst/>
              <a:defRPr/>
            </a:pPr>
            <a:r>
              <a:rPr lang="en-US" baseline="0" dirty="0" smtClean="0"/>
              <a:t>In practice, we average most of the shading parameters, and we build a normal distribution function used to filter the </a:t>
            </a:r>
            <a:r>
              <a:rPr lang="en-US" baseline="0" dirty="0" err="1" smtClean="0"/>
              <a:t>microfacet</a:t>
            </a:r>
            <a:r>
              <a:rPr lang="en-US" baseline="0" dirty="0" smtClean="0"/>
              <a:t> BRDF model.</a:t>
            </a:r>
          </a:p>
          <a:p>
            <a:endParaRPr lang="en-US" dirty="0" smtClean="0"/>
          </a:p>
          <a:p>
            <a:r>
              <a:rPr lang="en-US" dirty="0" smtClean="0"/>
              <a:t>Among</a:t>
            </a:r>
            <a:r>
              <a:rPr lang="en-US" baseline="0" dirty="0" smtClean="0"/>
              <a:t> other details, it’s interesting to note here that we also pre-filter shadowing from UE’s attenuation buffer.</a:t>
            </a:r>
            <a:endParaRPr lang="en-US" dirty="0" smtClean="0"/>
          </a:p>
        </p:txBody>
      </p:sp>
      <p:sp>
        <p:nvSpPr>
          <p:cNvPr id="4" name="Slide Number Placeholder 3"/>
          <p:cNvSpPr>
            <a:spLocks noGrp="1"/>
          </p:cNvSpPr>
          <p:nvPr>
            <p:ph type="sldNum" sz="quarter" idx="10"/>
          </p:nvPr>
        </p:nvSpPr>
        <p:spPr/>
        <p:txBody>
          <a:bodyPr/>
          <a:lstStyle/>
          <a:p>
            <a:fld id="{FBE8DE97-5008-4C1C-96E2-50E910B04D6E}" type="slidenum">
              <a:rPr lang="en-US" smtClean="0"/>
              <a:t>10</a:t>
            </a:fld>
            <a:endParaRPr lang="en-US"/>
          </a:p>
        </p:txBody>
      </p:sp>
    </p:spTree>
    <p:extLst>
      <p:ext uri="{BB962C8B-B14F-4D97-AF65-F5344CB8AC3E}">
        <p14:creationId xmlns:p14="http://schemas.microsoft.com/office/powerpoint/2010/main" val="2392492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we have focused only on pre-filtering the “standard” shading model in UE4.</a:t>
            </a:r>
            <a:r>
              <a:rPr lang="en-US" baseline="0" dirty="0" smtClean="0"/>
              <a:t> It s based on a simple </a:t>
            </a:r>
            <a:r>
              <a:rPr lang="en-US" baseline="0" dirty="0" err="1" smtClean="0"/>
              <a:t>Lambertian</a:t>
            </a:r>
            <a:r>
              <a:rPr lang="en-US" baseline="0" dirty="0" smtClean="0"/>
              <a:t> diffuse BRDF, and a GGX specular BRDF.</a:t>
            </a:r>
          </a:p>
          <a:p>
            <a:endParaRPr lang="en-US" baseline="0" dirty="0" smtClean="0"/>
          </a:p>
          <a:p>
            <a:r>
              <a:rPr lang="en-US" dirty="0" smtClean="0"/>
              <a:t>The specular GGX BRDF is the most important one to filter. For that, we experimented</a:t>
            </a:r>
            <a:r>
              <a:rPr lang="en-US" baseline="0" dirty="0" smtClean="0"/>
              <a:t> both with </a:t>
            </a:r>
            <a:r>
              <a:rPr lang="en-US" baseline="0" dirty="0" err="1" smtClean="0"/>
              <a:t>Toksvig</a:t>
            </a:r>
            <a:r>
              <a:rPr lang="en-US" baseline="0" dirty="0" smtClean="0"/>
              <a:t>, which only encodes an isotropic variance.</a:t>
            </a:r>
            <a:endParaRPr lang="en-US" dirty="0" smtClean="0"/>
          </a:p>
          <a:p>
            <a:r>
              <a:rPr lang="en-US" dirty="0" smtClean="0"/>
              <a:t>SGGX generalizes</a:t>
            </a:r>
            <a:r>
              <a:rPr lang="en-US" baseline="0" dirty="0" smtClean="0"/>
              <a:t> the GGX definition and allows encoding </a:t>
            </a:r>
            <a:r>
              <a:rPr lang="en-US" baseline="0" dirty="0" err="1" smtClean="0"/>
              <a:t>microfacets</a:t>
            </a:r>
            <a:r>
              <a:rPr lang="en-US" baseline="0" dirty="0" smtClean="0"/>
              <a:t> spread spatially, and encodes anisotropic variance.</a:t>
            </a:r>
          </a:p>
          <a:p>
            <a:endParaRPr lang="en-US" dirty="0" smtClean="0"/>
          </a:p>
          <a:p>
            <a:pPr marL="0" marR="0" indent="0" algn="l" defTabSz="914364" rtl="0" eaLnBrk="1" fontAlgn="auto" latinLnBrk="0" hangingPunct="1">
              <a:lnSpc>
                <a:spcPct val="100000"/>
              </a:lnSpc>
              <a:spcBef>
                <a:spcPts val="0"/>
              </a:spcBef>
              <a:spcAft>
                <a:spcPts val="0"/>
              </a:spcAft>
              <a:buClrTx/>
              <a:buSzTx/>
              <a:buFontTx/>
              <a:buNone/>
              <a:tabLst/>
              <a:defRPr/>
            </a:pPr>
            <a:r>
              <a:rPr lang="en-US" dirty="0" smtClean="0"/>
              <a:t>We have also experimented with the </a:t>
            </a:r>
            <a:r>
              <a:rPr lang="en-US" dirty="0" err="1" smtClean="0"/>
              <a:t>Lambertian</a:t>
            </a:r>
            <a:r>
              <a:rPr lang="en-US" dirty="0" smtClean="0"/>
              <a:t> analytic approximation from </a:t>
            </a:r>
            <a:r>
              <a:rPr lang="en-US" i="1" dirty="0" smtClean="0"/>
              <a:t>[Baker and Hill 2012]</a:t>
            </a:r>
            <a:r>
              <a:rPr lang="en-US" i="0" baseline="0" dirty="0" smtClean="0"/>
              <a:t> and found that it made subtle differences on certain diffuse objects, and almost made no visual difference on the </a:t>
            </a:r>
            <a:r>
              <a:rPr lang="en-US" i="0" baseline="0" dirty="0" err="1" smtClean="0"/>
              <a:t>SciFiHallway</a:t>
            </a:r>
            <a:r>
              <a:rPr lang="en-US" i="0" baseline="0" dirty="0" smtClean="0"/>
              <a:t> scene. All our results in this presentation were generated without it.</a:t>
            </a:r>
            <a:endParaRPr lang="en-US" i="1" dirty="0" smtClean="0"/>
          </a:p>
        </p:txBody>
      </p:sp>
      <p:sp>
        <p:nvSpPr>
          <p:cNvPr id="4" name="Slide Number Placeholder 3"/>
          <p:cNvSpPr>
            <a:spLocks noGrp="1"/>
          </p:cNvSpPr>
          <p:nvPr>
            <p:ph type="sldNum" sz="quarter" idx="10"/>
          </p:nvPr>
        </p:nvSpPr>
        <p:spPr/>
        <p:txBody>
          <a:bodyPr/>
          <a:lstStyle/>
          <a:p>
            <a:fld id="{FBE8DE97-5008-4C1C-96E2-50E910B04D6E}" type="slidenum">
              <a:rPr lang="en-US" smtClean="0"/>
              <a:t>11</a:t>
            </a:fld>
            <a:endParaRPr lang="en-US"/>
          </a:p>
        </p:txBody>
      </p:sp>
    </p:spTree>
    <p:extLst>
      <p:ext uri="{BB962C8B-B14F-4D97-AF65-F5344CB8AC3E}">
        <p14:creationId xmlns:p14="http://schemas.microsoft.com/office/powerpoint/2010/main" val="2780148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FBE8DE97-5008-4C1C-96E2-50E910B04D6E}" type="slidenum">
              <a:rPr lang="en-US" smtClean="0"/>
              <a:t>12</a:t>
            </a:fld>
            <a:endParaRPr lang="en-US"/>
          </a:p>
        </p:txBody>
      </p:sp>
    </p:spTree>
    <p:extLst>
      <p:ext uri="{BB962C8B-B14F-4D97-AF65-F5344CB8AC3E}">
        <p14:creationId xmlns:p14="http://schemas.microsoft.com/office/powerpoint/2010/main" val="3867919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gives an example of some visible geometry within the frustum of a given pixel.</a:t>
            </a:r>
          </a:p>
          <a:p>
            <a:endParaRPr lang="en-US" dirty="0" smtClean="0"/>
          </a:p>
          <a:p>
            <a:r>
              <a:rPr lang="en-US" dirty="0" smtClean="0"/>
              <a:t># Once we have generated the full </a:t>
            </a:r>
            <a:r>
              <a:rPr lang="en-US" dirty="0" err="1" smtClean="0"/>
              <a:t>supersampled</a:t>
            </a:r>
            <a:r>
              <a:rPr lang="en-US" dirty="0" smtClean="0"/>
              <a:t> g-buffer, the first step is </a:t>
            </a:r>
            <a:r>
              <a:rPr lang="en-US" baseline="0" dirty="0" smtClean="0"/>
              <a:t>to associate each sub-sample to one of the two aggregates.</a:t>
            </a:r>
          </a:p>
          <a:p>
            <a:endParaRPr lang="en-US" dirty="0" smtClean="0"/>
          </a:p>
          <a:p>
            <a:r>
              <a:rPr lang="en-US" dirty="0" smtClean="0"/>
              <a:t># We use a clustering pass for that.</a:t>
            </a:r>
          </a:p>
          <a:p>
            <a:endParaRPr lang="en-US" dirty="0" smtClean="0"/>
          </a:p>
          <a:p>
            <a:r>
              <a:rPr lang="en-US" dirty="0" smtClean="0"/>
              <a:t>In contrast to texture-space pre-filtering</a:t>
            </a:r>
            <a:r>
              <a:rPr lang="en-US" baseline="0" dirty="0" smtClean="0"/>
              <a:t> schemes, aggregates can contain samples from totally different surfaces that can be spread spatially.</a:t>
            </a:r>
          </a:p>
          <a:p>
            <a:pPr marL="0" marR="0" indent="0" algn="l" defTabSz="914364" rtl="0" eaLnBrk="1" fontAlgn="auto" latinLnBrk="0" hangingPunct="1">
              <a:lnSpc>
                <a:spcPct val="100000"/>
              </a:lnSpc>
              <a:spcBef>
                <a:spcPts val="0"/>
              </a:spcBef>
              <a:spcAft>
                <a:spcPts val="0"/>
              </a:spcAft>
              <a:buClrTx/>
              <a:buSzTx/>
              <a:buFontTx/>
              <a:buNone/>
              <a:tabLst/>
              <a:defRPr/>
            </a:pPr>
            <a:r>
              <a:rPr lang="en-US" baseline="0" dirty="0" smtClean="0"/>
              <a:t>What we want to do here with the clustering is basically to </a:t>
            </a:r>
            <a:r>
              <a:rPr lang="en-US" dirty="0" smtClean="0"/>
              <a:t>optimize the quality of the pre-filtering, and minimize </a:t>
            </a:r>
            <a:r>
              <a:rPr lang="en-US" baseline="0" dirty="0" smtClean="0"/>
              <a:t>the shading errors.</a:t>
            </a:r>
          </a:p>
          <a:p>
            <a:endParaRPr lang="en-US" dirty="0" smtClean="0"/>
          </a:p>
          <a:p>
            <a:r>
              <a:rPr lang="en-US" dirty="0" smtClean="0"/>
              <a:t>The first important thing</a:t>
            </a:r>
            <a:r>
              <a:rPr lang="en-US" baseline="0" dirty="0" smtClean="0"/>
              <a:t> is to separate samples with different shading models, given that pre-filtered shading schemes assume a unique shading model per-aggregate.</a:t>
            </a:r>
          </a:p>
          <a:p>
            <a:r>
              <a:rPr lang="en-US" baseline="0" dirty="0" smtClean="0"/>
              <a:t>Then, we built a simple distance metric which maximizes spatial locality while avoiding aggregating together very divergent normal directions.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BE8DE97-5008-4C1C-96E2-50E910B04D6E}" type="slidenum">
              <a:rPr lang="en-US" smtClean="0"/>
              <a:t>13</a:t>
            </a:fld>
            <a:endParaRPr lang="en-US"/>
          </a:p>
        </p:txBody>
      </p:sp>
    </p:spTree>
    <p:extLst>
      <p:ext uri="{BB962C8B-B14F-4D97-AF65-F5344CB8AC3E}">
        <p14:creationId xmlns:p14="http://schemas.microsoft.com/office/powerpoint/2010/main" val="3529010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Once we have this sample to aggregate mapping, the remaining step is to actually performs</a:t>
            </a:r>
            <a:r>
              <a:rPr lang="en-US" baseline="0" dirty="0" smtClean="0"/>
              <a:t> the filtering of the shading attributes per-aggregate,</a:t>
            </a:r>
          </a:p>
          <a:p>
            <a:r>
              <a:rPr lang="en-US" baseline="0" dirty="0" smtClean="0"/>
              <a:t># using the data from the super-sampled G-buffer.</a:t>
            </a:r>
          </a:p>
          <a:p>
            <a:endParaRPr lang="en-US" dirty="0" smtClean="0"/>
          </a:p>
          <a:p>
            <a:r>
              <a:rPr lang="en-US" dirty="0" smtClean="0"/>
              <a:t>To</a:t>
            </a:r>
            <a:r>
              <a:rPr lang="en-US" baseline="0" dirty="0" smtClean="0"/>
              <a:t> recap</a:t>
            </a:r>
            <a:r>
              <a:rPr lang="en-US" dirty="0" smtClean="0"/>
              <a:t>, we average most of the shading attributes, and we transform the per-sample normal and roughness</a:t>
            </a:r>
            <a:r>
              <a:rPr lang="en-US" baseline="0" dirty="0" smtClean="0"/>
              <a:t> information into the Normal Distribution representation associated to our BRDF model, which allows us to linearly combine them, and approximate their variance over an aggregate’s footprint.</a:t>
            </a:r>
          </a:p>
        </p:txBody>
      </p:sp>
      <p:sp>
        <p:nvSpPr>
          <p:cNvPr id="4" name="Slide Number Placeholder 3"/>
          <p:cNvSpPr>
            <a:spLocks noGrp="1"/>
          </p:cNvSpPr>
          <p:nvPr>
            <p:ph type="sldNum" sz="quarter" idx="10"/>
          </p:nvPr>
        </p:nvSpPr>
        <p:spPr/>
        <p:txBody>
          <a:bodyPr/>
          <a:lstStyle/>
          <a:p>
            <a:fld id="{FBE8DE97-5008-4C1C-96E2-50E910B04D6E}" type="slidenum">
              <a:rPr lang="en-US" smtClean="0"/>
              <a:t>14</a:t>
            </a:fld>
            <a:endParaRPr lang="en-US"/>
          </a:p>
        </p:txBody>
      </p:sp>
    </p:spTree>
    <p:extLst>
      <p:ext uri="{BB962C8B-B14F-4D97-AF65-F5344CB8AC3E}">
        <p14:creationId xmlns:p14="http://schemas.microsoft.com/office/powerpoint/2010/main" val="4085315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4" rtl="0" eaLnBrk="1" fontAlgn="auto" latinLnBrk="0" hangingPunct="1">
              <a:lnSpc>
                <a:spcPct val="100000"/>
              </a:lnSpc>
              <a:spcBef>
                <a:spcPts val="0"/>
              </a:spcBef>
              <a:spcAft>
                <a:spcPts val="0"/>
              </a:spcAft>
              <a:buClrTx/>
              <a:buSzTx/>
              <a:buFontTx/>
              <a:buNone/>
              <a:tabLst/>
              <a:defRPr/>
            </a:pPr>
            <a:r>
              <a:rPr lang="en-US" baseline="0" dirty="0" smtClean="0"/>
              <a:t>In UE4, </a:t>
            </a:r>
            <a:r>
              <a:rPr lang="en-US" dirty="0" smtClean="0"/>
              <a:t>there are multiple</a:t>
            </a:r>
            <a:r>
              <a:rPr lang="en-US" baseline="0" dirty="0" smtClean="0"/>
              <a:t> possible render paths to perform shading. One of them is Tiled Deferred shading.</a:t>
            </a:r>
          </a:p>
          <a:p>
            <a:pPr marL="0" marR="0" indent="0" algn="l" defTabSz="914364" rtl="0" eaLnBrk="1" fontAlgn="auto" latinLnBrk="0" hangingPunct="1">
              <a:lnSpc>
                <a:spcPct val="100000"/>
              </a:lnSpc>
              <a:spcBef>
                <a:spcPts val="0"/>
              </a:spcBef>
              <a:spcAft>
                <a:spcPts val="0"/>
              </a:spcAft>
              <a:buClrTx/>
              <a:buSzTx/>
              <a:buFontTx/>
              <a:buNone/>
              <a:tabLst/>
              <a:defRPr/>
            </a:pPr>
            <a:r>
              <a:rPr lang="en-US" baseline="0" dirty="0" smtClean="0"/>
              <a:t>We have configured the engine to use the Tiled Deferred path whenever possible and implemented the AGAA aggregation and lighting in the Tiled Deferred Shading compute </a:t>
            </a:r>
            <a:r>
              <a:rPr lang="en-US" baseline="0" dirty="0" err="1" smtClean="0"/>
              <a:t>shader</a:t>
            </a:r>
            <a:r>
              <a:rPr lang="en-US" baseline="0" dirty="0" smtClean="0"/>
              <a:t>.</a:t>
            </a:r>
          </a:p>
          <a:p>
            <a:pPr marL="0" marR="0" indent="0" algn="l" defTabSz="914364"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364" rtl="0" eaLnBrk="1" fontAlgn="auto" latinLnBrk="0" hangingPunct="1">
              <a:lnSpc>
                <a:spcPct val="100000"/>
              </a:lnSpc>
              <a:spcBef>
                <a:spcPts val="0"/>
              </a:spcBef>
              <a:spcAft>
                <a:spcPts val="0"/>
              </a:spcAft>
              <a:buClrTx/>
              <a:buSzTx/>
              <a:buFontTx/>
              <a:buNone/>
              <a:tabLst/>
              <a:defRPr/>
            </a:pPr>
            <a:r>
              <a:rPr lang="en-US" baseline="0" dirty="0" smtClean="0"/>
              <a:t>For getting best performance, we have implemented the G-Buffer aggregation step at the beginning of the shading phase of this compute </a:t>
            </a:r>
            <a:r>
              <a:rPr lang="en-US" baseline="0" dirty="0" err="1" smtClean="0"/>
              <a:t>shader</a:t>
            </a:r>
            <a:r>
              <a:rPr lang="en-US" baseline="0" dirty="0" smtClean="0"/>
              <a:t>, which lets us re-use the aggregated attributes for all processed lights for the current tile.</a:t>
            </a:r>
          </a:p>
          <a:p>
            <a:pPr marL="0" marR="0" indent="0" algn="l" defTabSz="914364"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FBE8DE97-5008-4C1C-96E2-50E910B04D6E}" type="slidenum">
              <a:rPr lang="en-US" smtClean="0"/>
              <a:t>15</a:t>
            </a:fld>
            <a:endParaRPr lang="en-US"/>
          </a:p>
        </p:txBody>
      </p:sp>
    </p:spTree>
    <p:extLst>
      <p:ext uri="{BB962C8B-B14F-4D97-AF65-F5344CB8AC3E}">
        <p14:creationId xmlns:p14="http://schemas.microsoft.com/office/powerpoint/2010/main" val="4182065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clustering pass</a:t>
            </a:r>
            <a:r>
              <a:rPr lang="en-US" baseline="0" dirty="0" smtClean="0"/>
              <a:t> fetches all of the </a:t>
            </a:r>
            <a:r>
              <a:rPr lang="en-US" baseline="0" dirty="0" err="1" smtClean="0"/>
              <a:t>ShadingModel</a:t>
            </a:r>
            <a:r>
              <a:rPr lang="en-US" baseline="0" dirty="0" smtClean="0"/>
              <a:t> ID, depths and </a:t>
            </a:r>
            <a:r>
              <a:rPr lang="en-US" baseline="0" dirty="0" err="1" smtClean="0"/>
              <a:t>normals</a:t>
            </a:r>
            <a:r>
              <a:rPr lang="en-US" baseline="0" dirty="0" smtClean="0"/>
              <a:t> for each pixel and computes the mapping from sample ID to aggregate ID. Because there are only 2 aggregates per pixel, the per-sample aggregate IDs can be stored with one bit per sample. We store these bits in a R16_UINT render target.</a:t>
            </a:r>
          </a:p>
          <a:p>
            <a:r>
              <a:rPr lang="en-US" baseline="0" dirty="0" smtClean="0"/>
              <a:t>We also store the per-aggregate </a:t>
            </a:r>
            <a:r>
              <a:rPr lang="en-US" baseline="0" dirty="0" err="1" smtClean="0"/>
              <a:t>ShadingModel</a:t>
            </a:r>
            <a:r>
              <a:rPr lang="en-US" baseline="0" dirty="0" smtClean="0"/>
              <a:t> IDs in the same render target.</a:t>
            </a:r>
          </a:p>
          <a:p>
            <a:endParaRPr lang="en-US" baseline="0" dirty="0" smtClean="0"/>
          </a:p>
          <a:p>
            <a:r>
              <a:rPr lang="en-US" baseline="0" dirty="0" smtClean="0"/>
              <a:t>Next for each </a:t>
            </a:r>
            <a:r>
              <a:rPr lang="en-US" baseline="0" dirty="0" err="1" smtClean="0"/>
              <a:t>GBuffer</a:t>
            </a:r>
            <a:r>
              <a:rPr lang="en-US" baseline="0" dirty="0" smtClean="0"/>
              <a:t> sample, we reconstruct the shading parameters (in the format used for aggregate shading) based on the </a:t>
            </a:r>
            <a:r>
              <a:rPr lang="en-US" baseline="0" dirty="0" err="1" smtClean="0"/>
              <a:t>GBuffer</a:t>
            </a:r>
            <a:r>
              <a:rPr lang="en-US" baseline="0" dirty="0" smtClean="0"/>
              <a:t> data.</a:t>
            </a:r>
          </a:p>
          <a:p>
            <a:r>
              <a:rPr lang="en-US" baseline="0" dirty="0" smtClean="0"/>
              <a:t>And we average these shading parameters across all samples within each aggregate.</a:t>
            </a:r>
          </a:p>
          <a:p>
            <a:r>
              <a:rPr lang="en-US" baseline="0" dirty="0" smtClean="0"/>
              <a:t>There is one exception though: for the world-space positions, we have found that it is much faster to first calculate the average view-space depth per aggregate, and then reconstruct a world-space position by assuming that the screen-space XY coordinate for this position is at the pixel center. </a:t>
            </a:r>
          </a:p>
          <a:p>
            <a:r>
              <a:rPr lang="en-US" baseline="0" dirty="0" smtClean="0"/>
              <a:t>This approximation does not introduce any visible artifacts in our tests.</a:t>
            </a:r>
          </a:p>
        </p:txBody>
      </p:sp>
      <p:sp>
        <p:nvSpPr>
          <p:cNvPr id="4" name="Slide Number Placeholder 3"/>
          <p:cNvSpPr>
            <a:spLocks noGrp="1"/>
          </p:cNvSpPr>
          <p:nvPr>
            <p:ph type="sldNum" sz="quarter" idx="10"/>
          </p:nvPr>
        </p:nvSpPr>
        <p:spPr/>
        <p:txBody>
          <a:bodyPr/>
          <a:lstStyle/>
          <a:p>
            <a:fld id="{FBE8DE97-5008-4C1C-96E2-50E910B04D6E}" type="slidenum">
              <a:rPr lang="en-US" smtClean="0"/>
              <a:t>16</a:t>
            </a:fld>
            <a:endParaRPr lang="en-US"/>
          </a:p>
        </p:txBody>
      </p:sp>
    </p:spTree>
    <p:extLst>
      <p:ext uri="{BB962C8B-B14F-4D97-AF65-F5344CB8AC3E}">
        <p14:creationId xmlns:p14="http://schemas.microsoft.com/office/powerpoint/2010/main" val="1816014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doing</a:t>
            </a:r>
            <a:r>
              <a:rPr lang="en-US" baseline="0" dirty="0" smtClean="0"/>
              <a:t> all that, we were still seeing aliasing &amp; flickering on specular highlights on certain objects:</a:t>
            </a:r>
          </a:p>
          <a:p>
            <a:pPr marL="171450" indent="-171450">
              <a:buFontTx/>
              <a:buChar char="-"/>
            </a:pPr>
            <a:r>
              <a:rPr lang="en-US" baseline="0" dirty="0" smtClean="0"/>
              <a:t>The door on this screenshot is a flat surface, and there was aliasing on the bumps from the normal map</a:t>
            </a:r>
          </a:p>
          <a:p>
            <a:pPr marL="171450" indent="-171450">
              <a:buFontTx/>
              <a:buChar char="-"/>
            </a:pPr>
            <a:r>
              <a:rPr lang="en-US" baseline="0" dirty="0" smtClean="0"/>
              <a:t>The vertical chrome pipe also had aliasing artifacts</a:t>
            </a:r>
          </a:p>
          <a:p>
            <a:pPr marL="0" indent="0">
              <a:buFontTx/>
              <a:buNone/>
            </a:pPr>
            <a:endParaRPr lang="en-US" baseline="0" dirty="0" smtClean="0"/>
          </a:p>
          <a:p>
            <a:pPr marL="0" indent="0">
              <a:buFontTx/>
              <a:buNone/>
            </a:pPr>
            <a:r>
              <a:rPr lang="en-US" baseline="0" dirty="0" smtClean="0"/>
              <a:t>At this point, we realized that we were just using a super-sampled </a:t>
            </a:r>
            <a:r>
              <a:rPr lang="en-US" baseline="0" dirty="0" err="1" smtClean="0"/>
              <a:t>GBuffer</a:t>
            </a:r>
            <a:r>
              <a:rPr lang="en-US" baseline="0" dirty="0" smtClean="0"/>
              <a:t> but not doing any NDF pre-filtering at the </a:t>
            </a:r>
            <a:r>
              <a:rPr lang="en-US" baseline="0" dirty="0" err="1" smtClean="0"/>
              <a:t>GBuffer</a:t>
            </a:r>
            <a:r>
              <a:rPr lang="en-US" baseline="0" dirty="0" smtClean="0"/>
              <a:t> sample level.</a:t>
            </a:r>
          </a:p>
        </p:txBody>
      </p:sp>
      <p:sp>
        <p:nvSpPr>
          <p:cNvPr id="4" name="Slide Number Placeholder 3"/>
          <p:cNvSpPr>
            <a:spLocks noGrp="1"/>
          </p:cNvSpPr>
          <p:nvPr>
            <p:ph type="sldNum" sz="quarter" idx="10"/>
          </p:nvPr>
        </p:nvSpPr>
        <p:spPr/>
        <p:txBody>
          <a:bodyPr/>
          <a:lstStyle/>
          <a:p>
            <a:fld id="{FBE8DE97-5008-4C1C-96E2-50E910B04D6E}" type="slidenum">
              <a:rPr lang="en-US" smtClean="0"/>
              <a:t>17</a:t>
            </a:fld>
            <a:endParaRPr lang="en-US"/>
          </a:p>
        </p:txBody>
      </p:sp>
    </p:spTree>
    <p:extLst>
      <p:ext uri="{BB962C8B-B14F-4D97-AF65-F5344CB8AC3E}">
        <p14:creationId xmlns:p14="http://schemas.microsoft.com/office/powerpoint/2010/main" val="1625784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 In addition to pre-filtering the shading attributes at the scale of the aggregates, AGAA also needs sample values to be filtered as best as possible</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FBE8DE97-5008-4C1C-96E2-50E910B04D6E}" type="slidenum">
              <a:rPr lang="en-US" smtClean="0"/>
              <a:t>18</a:t>
            </a:fld>
            <a:endParaRPr lang="en-US"/>
          </a:p>
        </p:txBody>
      </p:sp>
    </p:spTree>
    <p:extLst>
      <p:ext uri="{BB962C8B-B14F-4D97-AF65-F5344CB8AC3E}">
        <p14:creationId xmlns:p14="http://schemas.microsoft.com/office/powerpoint/2010/main" val="2850183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When fetching the normal of a given </a:t>
            </a:r>
            <a:r>
              <a:rPr lang="en-US" baseline="0" dirty="0" err="1" smtClean="0"/>
              <a:t>GBuffer</a:t>
            </a:r>
            <a:r>
              <a:rPr lang="en-US" baseline="0" dirty="0" smtClean="0"/>
              <a:t> sample, we want to be able to not only fetch a normal vector, but also reconstruct some information on its variance. </a:t>
            </a:r>
          </a:p>
          <a:p>
            <a:pPr marL="0" indent="0">
              <a:buFontTx/>
              <a:buNone/>
            </a:pPr>
            <a:endParaRPr lang="en-US" baseline="0" dirty="0" smtClean="0"/>
          </a:p>
          <a:p>
            <a:pPr marL="0" indent="0">
              <a:buFontTx/>
              <a:buNone/>
            </a:pPr>
            <a:r>
              <a:rPr lang="en-US" baseline="0" dirty="0" smtClean="0"/>
              <a:t>We use </a:t>
            </a:r>
            <a:r>
              <a:rPr lang="en-US" baseline="0" dirty="0" err="1" smtClean="0"/>
              <a:t>Toksvig</a:t>
            </a:r>
            <a:r>
              <a:rPr lang="en-US" baseline="0" dirty="0" smtClean="0"/>
              <a:t> normal-map pre-filtering, assuming that the material fetches a single normal map and plugs it directly into the </a:t>
            </a:r>
            <a:r>
              <a:rPr lang="en-US" baseline="0" dirty="0" err="1" smtClean="0"/>
              <a:t>GBuffer</a:t>
            </a:r>
            <a:r>
              <a:rPr lang="en-US" baseline="0" dirty="0" smtClean="0"/>
              <a:t>.</a:t>
            </a:r>
          </a:p>
          <a:p>
            <a:pPr marL="0" marR="0" lvl="1" indent="0" algn="l" defTabSz="914364" rtl="0" eaLnBrk="1" fontAlgn="auto" latinLnBrk="0" hangingPunct="1">
              <a:lnSpc>
                <a:spcPct val="100000"/>
              </a:lnSpc>
              <a:spcBef>
                <a:spcPts val="0"/>
              </a:spcBef>
              <a:spcAft>
                <a:spcPts val="0"/>
              </a:spcAft>
              <a:buClrTx/>
              <a:buSzTx/>
              <a:buFontTx/>
              <a:buNone/>
              <a:tabLst/>
              <a:defRPr/>
            </a:pPr>
            <a:r>
              <a:rPr lang="en-US" dirty="0" smtClean="0"/>
              <a:t>We will see later that material graphs can be arbitrarily complex.</a:t>
            </a:r>
          </a:p>
          <a:p>
            <a:pPr marL="0" marR="0" lvl="1" indent="0" algn="l" defTabSz="914364"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364" rtl="0" eaLnBrk="1" fontAlgn="auto" latinLnBrk="0" hangingPunct="1">
              <a:lnSpc>
                <a:spcPct val="100000"/>
              </a:lnSpc>
              <a:spcBef>
                <a:spcPts val="0"/>
              </a:spcBef>
              <a:spcAft>
                <a:spcPts val="0"/>
              </a:spcAft>
              <a:buClrTx/>
              <a:buSzTx/>
              <a:buFontTx/>
              <a:buNone/>
              <a:tabLst/>
              <a:defRPr/>
            </a:pPr>
            <a:r>
              <a:rPr lang="en-US" dirty="0" smtClean="0"/>
              <a:t>In addition, we also filter the geometric</a:t>
            </a:r>
            <a:r>
              <a:rPr lang="en-US" baseline="0" dirty="0" smtClean="0"/>
              <a:t> curvature, coming from the actual triangle mesh, using</a:t>
            </a:r>
            <a:r>
              <a:rPr lang="en-US" dirty="0" smtClean="0"/>
              <a:t> </a:t>
            </a:r>
            <a:r>
              <a:rPr lang="en-US" dirty="0" err="1" smtClean="0"/>
              <a:t>Kaplanyan’s</a:t>
            </a:r>
            <a:r>
              <a:rPr lang="en-US" dirty="0" smtClean="0"/>
              <a:t> analytic algorithm which operates during geometry</a:t>
            </a:r>
            <a:r>
              <a:rPr lang="en-US" baseline="0" dirty="0" smtClean="0"/>
              <a:t> rendering.</a:t>
            </a:r>
            <a:r>
              <a:rPr lang="en-US" dirty="0" smtClean="0"/>
              <a:t/>
            </a:r>
            <a:br>
              <a:rPr lang="en-US" dirty="0" smtClean="0"/>
            </a:br>
            <a:endParaRPr lang="en-US" dirty="0" smtClean="0"/>
          </a:p>
        </p:txBody>
      </p:sp>
      <p:sp>
        <p:nvSpPr>
          <p:cNvPr id="4" name="Slide Number Placeholder 3"/>
          <p:cNvSpPr>
            <a:spLocks noGrp="1"/>
          </p:cNvSpPr>
          <p:nvPr>
            <p:ph type="sldNum" sz="quarter" idx="10"/>
          </p:nvPr>
        </p:nvSpPr>
        <p:spPr/>
        <p:txBody>
          <a:bodyPr/>
          <a:lstStyle/>
          <a:p>
            <a:fld id="{FBE8DE97-5008-4C1C-96E2-50E910B04D6E}" type="slidenum">
              <a:rPr lang="en-US" smtClean="0"/>
              <a:t>19</a:t>
            </a:fld>
            <a:endParaRPr lang="en-US"/>
          </a:p>
        </p:txBody>
      </p:sp>
    </p:spTree>
    <p:extLst>
      <p:ext uri="{BB962C8B-B14F-4D97-AF65-F5344CB8AC3E}">
        <p14:creationId xmlns:p14="http://schemas.microsoft.com/office/powerpoint/2010/main" val="3789098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4" rtl="0" eaLnBrk="1" fontAlgn="auto" latinLnBrk="0" hangingPunct="1">
              <a:lnSpc>
                <a:spcPct val="100000"/>
              </a:lnSpc>
              <a:spcBef>
                <a:spcPts val="0"/>
              </a:spcBef>
              <a:spcAft>
                <a:spcPts val="0"/>
              </a:spcAft>
              <a:buClrTx/>
              <a:buSzTx/>
              <a:buFontTx/>
              <a:buNone/>
              <a:tabLst/>
              <a:defRPr/>
            </a:pPr>
            <a:r>
              <a:rPr lang="en-US" dirty="0" smtClean="0"/>
              <a:t>Currently in UE4,</a:t>
            </a:r>
            <a:r>
              <a:rPr lang="en-US" baseline="0" dirty="0" smtClean="0"/>
              <a:t> the best out-of-the-box experience you can get for anti-aliasing is by using “Temporal Anti-Aliasing”, applied on a super-sampled color buffer, typically rendered using 4x </a:t>
            </a:r>
            <a:r>
              <a:rPr lang="en-US" baseline="0" dirty="0" err="1" smtClean="0"/>
              <a:t>supersampling</a:t>
            </a:r>
            <a:r>
              <a:rPr lang="en-US" baseline="0" dirty="0" smtClean="0"/>
              <a:t>.</a:t>
            </a:r>
          </a:p>
          <a:p>
            <a:endParaRPr lang="en-US" dirty="0" smtClean="0"/>
          </a:p>
          <a:p>
            <a:r>
              <a:rPr lang="en-US" baseline="0" dirty="0" smtClean="0"/>
              <a:t>It’s the same for other major game engines. </a:t>
            </a:r>
            <a:r>
              <a:rPr lang="en-US" baseline="0" dirty="0" err="1" smtClean="0"/>
              <a:t>Supersampling</a:t>
            </a:r>
            <a:r>
              <a:rPr lang="en-US" baseline="0" dirty="0" smtClean="0"/>
              <a:t> plus TAA is an option which is exposed and already shipping in major AAA games from Frostbite, some UE4 titles and probably others.</a:t>
            </a:r>
            <a:endParaRPr lang="en-US" dirty="0" smtClean="0"/>
          </a:p>
        </p:txBody>
      </p:sp>
      <p:sp>
        <p:nvSpPr>
          <p:cNvPr id="4" name="Slide Number Placeholder 3"/>
          <p:cNvSpPr>
            <a:spLocks noGrp="1"/>
          </p:cNvSpPr>
          <p:nvPr>
            <p:ph type="sldNum" sz="quarter" idx="10"/>
          </p:nvPr>
        </p:nvSpPr>
        <p:spPr/>
        <p:txBody>
          <a:bodyPr/>
          <a:lstStyle/>
          <a:p>
            <a:fld id="{FBE8DE97-5008-4C1C-96E2-50E910B04D6E}" type="slidenum">
              <a:rPr lang="en-US" smtClean="0"/>
              <a:t>2</a:t>
            </a:fld>
            <a:endParaRPr lang="en-US"/>
          </a:p>
        </p:txBody>
      </p:sp>
    </p:spTree>
    <p:extLst>
      <p:ext uri="{BB962C8B-B14F-4D97-AF65-F5344CB8AC3E}">
        <p14:creationId xmlns:p14="http://schemas.microsoft.com/office/powerpoint/2010/main" val="3015688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step of the</a:t>
            </a:r>
            <a:r>
              <a:rPr lang="en-US" baseline="0" dirty="0" smtClean="0"/>
              <a:t> algorithm calculates the average normal for the current 2x2 pixel quad in the </a:t>
            </a:r>
            <a:r>
              <a:rPr lang="en-US" baseline="0" dirty="0" err="1" smtClean="0"/>
              <a:t>Gbuffer</a:t>
            </a:r>
            <a:r>
              <a:rPr lang="en-US" baseline="0" dirty="0" smtClean="0"/>
              <a:t> Fill pass.</a:t>
            </a:r>
          </a:p>
          <a:p>
            <a:r>
              <a:rPr lang="en-US" baseline="0" dirty="0" smtClean="0"/>
              <a:t>This is done using </a:t>
            </a:r>
            <a:r>
              <a:rPr lang="en-US" baseline="0" dirty="0" err="1" smtClean="0"/>
              <a:t>ddx</a:t>
            </a:r>
            <a:r>
              <a:rPr lang="en-US" baseline="0" dirty="0" smtClean="0"/>
              <a:t>/</a:t>
            </a:r>
            <a:r>
              <a:rPr lang="en-US" baseline="0" dirty="0" err="1" smtClean="0"/>
              <a:t>ddy</a:t>
            </a:r>
            <a:r>
              <a:rPr lang="en-US" baseline="0" dirty="0" smtClean="0"/>
              <a:t> instructions on the geometric normal (with no normal maps applied).</a:t>
            </a:r>
            <a:endParaRPr lang="en-US" dirty="0"/>
          </a:p>
        </p:txBody>
      </p:sp>
      <p:sp>
        <p:nvSpPr>
          <p:cNvPr id="4" name="Slide Number Placeholder 3"/>
          <p:cNvSpPr>
            <a:spLocks noGrp="1"/>
          </p:cNvSpPr>
          <p:nvPr>
            <p:ph type="sldNum" sz="quarter" idx="10"/>
          </p:nvPr>
        </p:nvSpPr>
        <p:spPr/>
        <p:txBody>
          <a:bodyPr/>
          <a:lstStyle/>
          <a:p>
            <a:fld id="{FBE8DE97-5008-4C1C-96E2-50E910B04D6E}" type="slidenum">
              <a:rPr lang="en-US" smtClean="0"/>
              <a:t>20</a:t>
            </a:fld>
            <a:endParaRPr lang="en-US"/>
          </a:p>
        </p:txBody>
      </p:sp>
    </p:spTree>
    <p:extLst>
      <p:ext uri="{BB962C8B-B14F-4D97-AF65-F5344CB8AC3E}">
        <p14:creationId xmlns:p14="http://schemas.microsoft.com/office/powerpoint/2010/main" val="4202802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b="1" dirty="0" smtClean="0"/>
              <a:t>average pixel-quad normal </a:t>
            </a:r>
            <a:r>
              <a:rPr lang="en-US" dirty="0" smtClean="0"/>
              <a:t>is then used together with the </a:t>
            </a:r>
            <a:r>
              <a:rPr lang="en-US" b="1" dirty="0" smtClean="0"/>
              <a:t>normal</a:t>
            </a:r>
            <a:r>
              <a:rPr lang="en-US" b="1" baseline="0" dirty="0" smtClean="0"/>
              <a:t> of the current fragment </a:t>
            </a:r>
            <a:r>
              <a:rPr lang="en-US" baseline="0" dirty="0" smtClean="0"/>
              <a:t>to estimate </a:t>
            </a:r>
            <a:r>
              <a:rPr lang="en-US" b="1" baseline="0" dirty="0" smtClean="0"/>
              <a:t>curvature variance</a:t>
            </a:r>
            <a:r>
              <a:rPr lang="en-US" b="0" baseline="0" dirty="0" smtClean="0"/>
              <a:t> information</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FBE8DE97-5008-4C1C-96E2-50E910B04D6E}" type="slidenum">
              <a:rPr lang="en-US" smtClean="0"/>
              <a:t>21</a:t>
            </a:fld>
            <a:endParaRPr lang="en-US"/>
          </a:p>
        </p:txBody>
      </p:sp>
    </p:spTree>
    <p:extLst>
      <p:ext uri="{BB962C8B-B14F-4D97-AF65-F5344CB8AC3E}">
        <p14:creationId xmlns:p14="http://schemas.microsoft.com/office/powerpoint/2010/main" val="2569252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the curvature variance information is converted to an isotropic</a:t>
            </a:r>
            <a:r>
              <a:rPr lang="en-US" baseline="0" dirty="0" smtClean="0"/>
              <a:t> roughness bias and the original roughness is modified.</a:t>
            </a:r>
          </a:p>
          <a:p>
            <a:endParaRPr lang="en-US" baseline="0" dirty="0" smtClean="0"/>
          </a:p>
          <a:p>
            <a:r>
              <a:rPr lang="en-US" baseline="0" dirty="0" smtClean="0"/>
              <a:t>So regions that have a high curvature get an increased roughness, which removes specular shading aliasing.</a:t>
            </a:r>
          </a:p>
          <a:p>
            <a:endParaRPr lang="en-US" baseline="0" dirty="0" smtClean="0"/>
          </a:p>
          <a:p>
            <a:r>
              <a:rPr lang="en-US" baseline="0" dirty="0" smtClean="0"/>
              <a:t>For the record, we use:</a:t>
            </a:r>
          </a:p>
          <a:p>
            <a:pPr marL="0" marR="0" indent="0" algn="l" defTabSz="914364" rtl="0" eaLnBrk="1" fontAlgn="auto" latinLnBrk="0" hangingPunct="1">
              <a:lnSpc>
                <a:spcPct val="100000"/>
              </a:lnSpc>
              <a:spcBef>
                <a:spcPts val="0"/>
              </a:spcBef>
              <a:spcAft>
                <a:spcPts val="0"/>
              </a:spcAft>
              <a:buClrTx/>
              <a:buSzTx/>
              <a:buFontTx/>
              <a:buNone/>
              <a:tabLst/>
              <a:defRPr/>
            </a:pPr>
            <a:r>
              <a:rPr lang="en-US" sz="1200" dirty="0" err="1" smtClean="0"/>
              <a:t>AgaaKaplanyanRoughnessMaxFootprint</a:t>
            </a:r>
            <a:r>
              <a:rPr lang="en-US" sz="1200" dirty="0" smtClean="0"/>
              <a:t>=0.3</a:t>
            </a:r>
            <a:endParaRPr lang="en-US" dirty="0" smtClean="0"/>
          </a:p>
          <a:p>
            <a:r>
              <a:rPr lang="en-US" sz="1200" dirty="0" err="1" smtClean="0"/>
              <a:t>AgaaKaplanyanRoughnessBoost</a:t>
            </a:r>
            <a:r>
              <a:rPr lang="en-US" sz="1200" dirty="0" smtClean="0"/>
              <a:t>=2.0</a:t>
            </a:r>
          </a:p>
          <a:p>
            <a:endParaRPr lang="en-US" dirty="0"/>
          </a:p>
        </p:txBody>
      </p:sp>
      <p:sp>
        <p:nvSpPr>
          <p:cNvPr id="4" name="Slide Number Placeholder 3"/>
          <p:cNvSpPr>
            <a:spLocks noGrp="1"/>
          </p:cNvSpPr>
          <p:nvPr>
            <p:ph type="sldNum" sz="quarter" idx="10"/>
          </p:nvPr>
        </p:nvSpPr>
        <p:spPr/>
        <p:txBody>
          <a:bodyPr/>
          <a:lstStyle/>
          <a:p>
            <a:fld id="{FBE8DE97-5008-4C1C-96E2-50E910B04D6E}" type="slidenum">
              <a:rPr lang="en-US" smtClean="0"/>
              <a:t>22</a:t>
            </a:fld>
            <a:endParaRPr lang="en-US"/>
          </a:p>
        </p:txBody>
      </p:sp>
    </p:spTree>
    <p:extLst>
      <p:ext uri="{BB962C8B-B14F-4D97-AF65-F5344CB8AC3E}">
        <p14:creationId xmlns:p14="http://schemas.microsoft.com/office/powerpoint/2010/main" val="3835003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E8DE97-5008-4C1C-96E2-50E910B04D6E}" type="slidenum">
              <a:rPr lang="en-US" smtClean="0"/>
              <a:t>23</a:t>
            </a:fld>
            <a:endParaRPr lang="en-US"/>
          </a:p>
        </p:txBody>
      </p:sp>
    </p:spTree>
    <p:extLst>
      <p:ext uri="{BB962C8B-B14F-4D97-AF65-F5344CB8AC3E}">
        <p14:creationId xmlns:p14="http://schemas.microsoft.com/office/powerpoint/2010/main" val="2792170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adding</a:t>
            </a:r>
            <a:r>
              <a:rPr lang="en-US" baseline="0" dirty="0" smtClean="0"/>
              <a:t> </a:t>
            </a:r>
            <a:r>
              <a:rPr lang="en-US" dirty="0" err="1" smtClean="0"/>
              <a:t>Toksvig’s</a:t>
            </a:r>
            <a:r>
              <a:rPr lang="en-US" dirty="0" smtClean="0"/>
              <a:t> and </a:t>
            </a:r>
            <a:r>
              <a:rPr lang="en-US" dirty="0" err="1" smtClean="0"/>
              <a:t>Kaplanyan’s</a:t>
            </a:r>
            <a:r>
              <a:rPr lang="en-US" dirty="0" smtClean="0"/>
              <a:t> pre-filtering methods to the screen-space pre-filtering of AGAA,</a:t>
            </a:r>
            <a:r>
              <a:rPr lang="en-US" baseline="0" dirty="0" smtClean="0"/>
              <a:t> we were able to get rid of the specular shading aliasing artifacts in this scene.</a:t>
            </a:r>
            <a:endParaRPr lang="en-US" dirty="0"/>
          </a:p>
        </p:txBody>
      </p:sp>
      <p:sp>
        <p:nvSpPr>
          <p:cNvPr id="4" name="Slide Number Placeholder 3"/>
          <p:cNvSpPr>
            <a:spLocks noGrp="1"/>
          </p:cNvSpPr>
          <p:nvPr>
            <p:ph type="sldNum" sz="quarter" idx="10"/>
          </p:nvPr>
        </p:nvSpPr>
        <p:spPr/>
        <p:txBody>
          <a:bodyPr/>
          <a:lstStyle/>
          <a:p>
            <a:fld id="{FBE8DE97-5008-4C1C-96E2-50E910B04D6E}" type="slidenum">
              <a:rPr lang="en-US" smtClean="0"/>
              <a:t>24</a:t>
            </a:fld>
            <a:endParaRPr lang="en-US"/>
          </a:p>
        </p:txBody>
      </p:sp>
    </p:spTree>
    <p:extLst>
      <p:ext uri="{BB962C8B-B14F-4D97-AF65-F5344CB8AC3E}">
        <p14:creationId xmlns:p14="http://schemas.microsoft.com/office/powerpoint/2010/main" val="948322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recap the passes</a:t>
            </a:r>
            <a:r>
              <a:rPr lang="en-US" baseline="0" dirty="0" smtClean="0"/>
              <a:t> of our AGAA implementation and their impact on video memory usage.</a:t>
            </a:r>
          </a:p>
          <a:p>
            <a:endParaRPr lang="en-US" dirty="0" smtClean="0"/>
          </a:p>
          <a:p>
            <a:r>
              <a:rPr lang="en-US" baseline="0" dirty="0" smtClean="0"/>
              <a:t>During lighting we light the 2 aggregates in the same pass, which produces 2 R11G11B10F colors per pixel.</a:t>
            </a:r>
          </a:p>
          <a:p>
            <a:endParaRPr lang="en-US" baseline="0" dirty="0" smtClean="0"/>
          </a:p>
          <a:p>
            <a:r>
              <a:rPr lang="en-US" baseline="0" dirty="0" smtClean="0"/>
              <a:t>We then merge the per-sample emissive colors with the per-aggregate non-emissive lit colors, and write the per-sample results in a super-sampled color buffer.</a:t>
            </a:r>
          </a:p>
          <a:p>
            <a:endParaRPr lang="en-US" baseline="0" dirty="0" smtClean="0"/>
          </a:p>
          <a:p>
            <a:r>
              <a:rPr lang="en-US" baseline="0" dirty="0" smtClean="0"/>
              <a:t>Translucency passes &amp; post processing passes are then performed with super-sampling (could also be MSAA).</a:t>
            </a:r>
          </a:p>
          <a:p>
            <a:endParaRPr lang="en-US" baseline="0" dirty="0" smtClean="0"/>
          </a:p>
        </p:txBody>
      </p:sp>
      <p:sp>
        <p:nvSpPr>
          <p:cNvPr id="4" name="Slide Number Placeholder 3"/>
          <p:cNvSpPr>
            <a:spLocks noGrp="1"/>
          </p:cNvSpPr>
          <p:nvPr>
            <p:ph type="sldNum" sz="quarter" idx="10"/>
          </p:nvPr>
        </p:nvSpPr>
        <p:spPr/>
        <p:txBody>
          <a:bodyPr/>
          <a:lstStyle/>
          <a:p>
            <a:fld id="{FBE8DE97-5008-4C1C-96E2-50E910B04D6E}" type="slidenum">
              <a:rPr lang="en-US" smtClean="0"/>
              <a:t>25</a:t>
            </a:fld>
            <a:endParaRPr lang="en-US"/>
          </a:p>
        </p:txBody>
      </p:sp>
    </p:spTree>
    <p:extLst>
      <p:ext uri="{BB962C8B-B14F-4D97-AF65-F5344CB8AC3E}">
        <p14:creationId xmlns:p14="http://schemas.microsoft.com/office/powerpoint/2010/main" val="4174604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avoid HDR</a:t>
            </a:r>
            <a:r>
              <a:rPr lang="en-US" baseline="0" dirty="0" smtClean="0"/>
              <a:t> firefly artifacts, it is important to:</a:t>
            </a:r>
          </a:p>
          <a:p>
            <a:r>
              <a:rPr lang="en-US" baseline="0" dirty="0" smtClean="0"/>
              <a:t>- keep the HDR emissive colors per-sample (do not include the emissive in the per-aggregate lit colors)</a:t>
            </a:r>
          </a:p>
          <a:p>
            <a:r>
              <a:rPr lang="en-US" baseline="0" dirty="0" smtClean="0"/>
              <a:t>- perform the final Resolve (average of the per-sample colors) on tone-mapped colors.</a:t>
            </a:r>
          </a:p>
        </p:txBody>
      </p:sp>
      <p:sp>
        <p:nvSpPr>
          <p:cNvPr id="4" name="Slide Number Placeholder 3"/>
          <p:cNvSpPr>
            <a:spLocks noGrp="1"/>
          </p:cNvSpPr>
          <p:nvPr>
            <p:ph type="sldNum" sz="quarter" idx="10"/>
          </p:nvPr>
        </p:nvSpPr>
        <p:spPr/>
        <p:txBody>
          <a:bodyPr/>
          <a:lstStyle/>
          <a:p>
            <a:fld id="{FBE8DE97-5008-4C1C-96E2-50E910B04D6E}" type="slidenum">
              <a:rPr lang="en-US" smtClean="0"/>
              <a:t>26</a:t>
            </a:fld>
            <a:endParaRPr lang="en-US"/>
          </a:p>
        </p:txBody>
      </p:sp>
    </p:spTree>
    <p:extLst>
      <p:ext uri="{BB962C8B-B14F-4D97-AF65-F5344CB8AC3E}">
        <p14:creationId xmlns:p14="http://schemas.microsoft.com/office/powerpoint/2010/main" val="1576351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BE8DE97-5008-4C1C-96E2-50E910B04D6E}" type="slidenum">
              <a:rPr lang="en-US" smtClean="0"/>
              <a:t>27</a:t>
            </a:fld>
            <a:endParaRPr lang="en-US"/>
          </a:p>
        </p:txBody>
      </p:sp>
    </p:spTree>
    <p:extLst>
      <p:ext uri="{BB962C8B-B14F-4D97-AF65-F5344CB8AC3E}">
        <p14:creationId xmlns:p14="http://schemas.microsoft.com/office/powerpoint/2010/main" val="3610843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E8DE97-5008-4C1C-96E2-50E910B04D6E}" type="slidenum">
              <a:rPr lang="en-US" smtClean="0"/>
              <a:t>28</a:t>
            </a:fld>
            <a:endParaRPr lang="en-US"/>
          </a:p>
        </p:txBody>
      </p:sp>
    </p:spTree>
    <p:extLst>
      <p:ext uri="{BB962C8B-B14F-4D97-AF65-F5344CB8AC3E}">
        <p14:creationId xmlns:p14="http://schemas.microsoft.com/office/powerpoint/2010/main" val="590041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E8DE97-5008-4C1C-96E2-50E910B04D6E}" type="slidenum">
              <a:rPr lang="en-US" smtClean="0"/>
              <a:t>29</a:t>
            </a:fld>
            <a:endParaRPr lang="en-US"/>
          </a:p>
        </p:txBody>
      </p:sp>
    </p:spTree>
    <p:extLst>
      <p:ext uri="{BB962C8B-B14F-4D97-AF65-F5344CB8AC3E}">
        <p14:creationId xmlns:p14="http://schemas.microsoft.com/office/powerpoint/2010/main" val="391724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result we get doing only 4x SSAA, without TAA…</a:t>
            </a:r>
            <a:endParaRPr lang="en-US" dirty="0"/>
          </a:p>
        </p:txBody>
      </p:sp>
      <p:sp>
        <p:nvSpPr>
          <p:cNvPr id="4" name="Slide Number Placeholder 3"/>
          <p:cNvSpPr>
            <a:spLocks noGrp="1"/>
          </p:cNvSpPr>
          <p:nvPr>
            <p:ph type="sldNum" sz="quarter" idx="10"/>
          </p:nvPr>
        </p:nvSpPr>
        <p:spPr/>
        <p:txBody>
          <a:bodyPr/>
          <a:lstStyle/>
          <a:p>
            <a:fld id="{FBE8DE97-5008-4C1C-96E2-50E910B04D6E}" type="slidenum">
              <a:rPr lang="en-US" smtClean="0"/>
              <a:t>3</a:t>
            </a:fld>
            <a:endParaRPr lang="en-US"/>
          </a:p>
        </p:txBody>
      </p:sp>
    </p:spTree>
    <p:extLst>
      <p:ext uri="{BB962C8B-B14F-4D97-AF65-F5344CB8AC3E}">
        <p14:creationId xmlns:p14="http://schemas.microsoft.com/office/powerpoint/2010/main" val="736557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E8DE97-5008-4C1C-96E2-50E910B04D6E}" type="slidenum">
              <a:rPr lang="en-US" smtClean="0"/>
              <a:t>30</a:t>
            </a:fld>
            <a:endParaRPr lang="en-US"/>
          </a:p>
        </p:txBody>
      </p:sp>
    </p:spTree>
    <p:extLst>
      <p:ext uri="{BB962C8B-B14F-4D97-AF65-F5344CB8AC3E}">
        <p14:creationId xmlns:p14="http://schemas.microsoft.com/office/powerpoint/2010/main" val="579459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E8DE97-5008-4C1C-96E2-50E910B04D6E}" type="slidenum">
              <a:rPr lang="en-US" smtClean="0"/>
              <a:t>31</a:t>
            </a:fld>
            <a:endParaRPr lang="en-US"/>
          </a:p>
        </p:txBody>
      </p:sp>
    </p:spTree>
    <p:extLst>
      <p:ext uri="{BB962C8B-B14F-4D97-AF65-F5344CB8AC3E}">
        <p14:creationId xmlns:p14="http://schemas.microsoft.com/office/powerpoint/2010/main" val="1841974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E8DE97-5008-4C1C-96E2-50E910B04D6E}" type="slidenum">
              <a:rPr lang="en-US" smtClean="0"/>
              <a:t>32</a:t>
            </a:fld>
            <a:endParaRPr lang="en-US"/>
          </a:p>
        </p:txBody>
      </p:sp>
    </p:spTree>
    <p:extLst>
      <p:ext uri="{BB962C8B-B14F-4D97-AF65-F5344CB8AC3E}">
        <p14:creationId xmlns:p14="http://schemas.microsoft.com/office/powerpoint/2010/main" val="2353194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E8DE97-5008-4C1C-96E2-50E910B04D6E}" type="slidenum">
              <a:rPr lang="en-US" smtClean="0"/>
              <a:t>33</a:t>
            </a:fld>
            <a:endParaRPr lang="en-US"/>
          </a:p>
        </p:txBody>
      </p:sp>
    </p:spTree>
    <p:extLst>
      <p:ext uri="{BB962C8B-B14F-4D97-AF65-F5344CB8AC3E}">
        <p14:creationId xmlns:p14="http://schemas.microsoft.com/office/powerpoint/2010/main" val="2255393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E8DE97-5008-4C1C-96E2-50E910B04D6E}" type="slidenum">
              <a:rPr lang="en-US" smtClean="0"/>
              <a:t>34</a:t>
            </a:fld>
            <a:endParaRPr lang="en-US"/>
          </a:p>
        </p:txBody>
      </p:sp>
    </p:spTree>
    <p:extLst>
      <p:ext uri="{BB962C8B-B14F-4D97-AF65-F5344CB8AC3E}">
        <p14:creationId xmlns:p14="http://schemas.microsoft.com/office/powerpoint/2010/main" val="30302168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E8DE97-5008-4C1C-96E2-50E910B04D6E}" type="slidenum">
              <a:rPr lang="en-US" smtClean="0"/>
              <a:t>35</a:t>
            </a:fld>
            <a:endParaRPr lang="en-US"/>
          </a:p>
        </p:txBody>
      </p:sp>
    </p:spTree>
    <p:extLst>
      <p:ext uri="{BB962C8B-B14F-4D97-AF65-F5344CB8AC3E}">
        <p14:creationId xmlns:p14="http://schemas.microsoft.com/office/powerpoint/2010/main" val="2044275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E8DE97-5008-4C1C-96E2-50E910B04D6E}" type="slidenum">
              <a:rPr lang="en-US" smtClean="0"/>
              <a:t>36</a:t>
            </a:fld>
            <a:endParaRPr lang="en-US"/>
          </a:p>
        </p:txBody>
      </p:sp>
    </p:spTree>
    <p:extLst>
      <p:ext uri="{BB962C8B-B14F-4D97-AF65-F5344CB8AC3E}">
        <p14:creationId xmlns:p14="http://schemas.microsoft.com/office/powerpoint/2010/main" val="119066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E8DE97-5008-4C1C-96E2-50E910B04D6E}" type="slidenum">
              <a:rPr lang="en-US" smtClean="0"/>
              <a:t>37</a:t>
            </a:fld>
            <a:endParaRPr lang="en-US"/>
          </a:p>
        </p:txBody>
      </p:sp>
    </p:spTree>
    <p:extLst>
      <p:ext uri="{BB962C8B-B14F-4D97-AF65-F5344CB8AC3E}">
        <p14:creationId xmlns:p14="http://schemas.microsoft.com/office/powerpoint/2010/main" val="820691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E8DE97-5008-4C1C-96E2-50E910B04D6E}" type="slidenum">
              <a:rPr lang="en-US" smtClean="0"/>
              <a:t>38</a:t>
            </a:fld>
            <a:endParaRPr lang="en-US"/>
          </a:p>
        </p:txBody>
      </p:sp>
    </p:spTree>
    <p:extLst>
      <p:ext uri="{BB962C8B-B14F-4D97-AF65-F5344CB8AC3E}">
        <p14:creationId xmlns:p14="http://schemas.microsoft.com/office/powerpoint/2010/main" val="16927399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4" rtl="0" eaLnBrk="1" fontAlgn="auto" latinLnBrk="0" hangingPunct="1">
              <a:lnSpc>
                <a:spcPct val="100000"/>
              </a:lnSpc>
              <a:spcBef>
                <a:spcPts val="0"/>
              </a:spcBef>
              <a:spcAft>
                <a:spcPts val="0"/>
              </a:spcAft>
              <a:buClrTx/>
              <a:buSzTx/>
              <a:buFontTx/>
              <a:buNone/>
              <a:tabLst/>
              <a:defRPr/>
            </a:pPr>
            <a:r>
              <a:rPr lang="en-US" baseline="0" dirty="0" smtClean="0"/>
              <a:t>The reason is that the shading function needs to be super-sampled.</a:t>
            </a:r>
          </a:p>
          <a:p>
            <a:pPr marL="0" marR="0" indent="0" algn="l" defTabSz="914364" rtl="0" eaLnBrk="1" fontAlgn="auto" latinLnBrk="0" hangingPunct="1">
              <a:lnSpc>
                <a:spcPct val="100000"/>
              </a:lnSpc>
              <a:spcBef>
                <a:spcPts val="0"/>
              </a:spcBef>
              <a:spcAft>
                <a:spcPts val="0"/>
              </a:spcAft>
              <a:buClrTx/>
              <a:buSzTx/>
              <a:buFontTx/>
              <a:buNone/>
              <a:tabLst/>
              <a:defRPr/>
            </a:pPr>
            <a:r>
              <a:rPr lang="en-US" baseline="0" dirty="0" smtClean="0"/>
              <a:t>Even though </a:t>
            </a:r>
            <a:r>
              <a:rPr lang="en-US" dirty="0" smtClean="0"/>
              <a:t>UE4 mostly relies on texture maps for storing material</a:t>
            </a:r>
            <a:r>
              <a:rPr lang="en-US" baseline="0" dirty="0" smtClean="0"/>
              <a:t>’s input parameters, which can be pre-filtered,</a:t>
            </a:r>
          </a:p>
          <a:p>
            <a:r>
              <a:rPr lang="en-US" baseline="0" dirty="0" smtClean="0"/>
              <a:t>artists control the material definitions using potentially complex material graphs like this one.</a:t>
            </a:r>
          </a:p>
          <a:p>
            <a:endParaRPr lang="en-US" baseline="0" dirty="0" smtClean="0"/>
          </a:p>
          <a:p>
            <a:r>
              <a:rPr lang="en-US" baseline="0" dirty="0" smtClean="0"/>
              <a:t>Those graphs can contain lots of non-linear operations, such as discard calls, power functions, clamps, masks, conditions, and various combinations of those, which breaks texture-space pre-filtering.</a:t>
            </a:r>
          </a:p>
          <a:p>
            <a:endParaRPr lang="en-US" baseline="0" dirty="0" smtClean="0"/>
          </a:p>
        </p:txBody>
      </p:sp>
      <p:sp>
        <p:nvSpPr>
          <p:cNvPr id="4" name="Slide Number Placeholder 3"/>
          <p:cNvSpPr>
            <a:spLocks noGrp="1"/>
          </p:cNvSpPr>
          <p:nvPr>
            <p:ph type="sldNum" sz="quarter" idx="10"/>
          </p:nvPr>
        </p:nvSpPr>
        <p:spPr/>
        <p:txBody>
          <a:bodyPr/>
          <a:lstStyle/>
          <a:p>
            <a:fld id="{FBE8DE97-5008-4C1C-96E2-50E910B04D6E}" type="slidenum">
              <a:rPr lang="en-US" smtClean="0"/>
              <a:t>39</a:t>
            </a:fld>
            <a:endParaRPr lang="en-US"/>
          </a:p>
        </p:txBody>
      </p:sp>
    </p:spTree>
    <p:extLst>
      <p:ext uri="{BB962C8B-B14F-4D97-AF65-F5344CB8AC3E}">
        <p14:creationId xmlns:p14="http://schemas.microsoft.com/office/powerpoint/2010/main" val="1288670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a:t>
            </a:r>
            <a:r>
              <a:rPr lang="en-US" dirty="0" smtClean="0"/>
              <a:t>his is also 4x SSAA, but running the lighting pass 1.7x faster using</a:t>
            </a:r>
            <a:r>
              <a:rPr lang="en-US" baseline="0" dirty="0" smtClean="0"/>
              <a:t> Aggregate G-Buffer Anti-Aliasing.</a:t>
            </a:r>
          </a:p>
        </p:txBody>
      </p:sp>
      <p:sp>
        <p:nvSpPr>
          <p:cNvPr id="4" name="Slide Number Placeholder 3"/>
          <p:cNvSpPr>
            <a:spLocks noGrp="1"/>
          </p:cNvSpPr>
          <p:nvPr>
            <p:ph type="sldNum" sz="quarter" idx="10"/>
          </p:nvPr>
        </p:nvSpPr>
        <p:spPr/>
        <p:txBody>
          <a:bodyPr/>
          <a:lstStyle/>
          <a:p>
            <a:fld id="{FBE8DE97-5008-4C1C-96E2-50E910B04D6E}" type="slidenum">
              <a:rPr lang="en-US" smtClean="0"/>
              <a:t>4</a:t>
            </a:fld>
            <a:endParaRPr lang="en-US"/>
          </a:p>
        </p:txBody>
      </p:sp>
    </p:spTree>
    <p:extLst>
      <p:ext uri="{BB962C8B-B14F-4D97-AF65-F5344CB8AC3E}">
        <p14:creationId xmlns:p14="http://schemas.microsoft.com/office/powerpoint/2010/main" val="295522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A solution would be to selectively super-sampler certain </a:t>
            </a:r>
            <a:r>
              <a:rPr lang="en-US" baseline="0" dirty="0" err="1" smtClean="0"/>
              <a:t>GBuffer</a:t>
            </a:r>
            <a:r>
              <a:rPr lang="en-US" baseline="0" dirty="0" smtClean="0"/>
              <a:t> attributes automatically based on a static analysis of the material graph.</a:t>
            </a:r>
          </a:p>
          <a:p>
            <a:endParaRPr lang="en-US" baseline="0" dirty="0" smtClean="0"/>
          </a:p>
          <a:p>
            <a:r>
              <a:rPr lang="en-US" baseline="0" dirty="0" smtClean="0"/>
              <a:t>We think that MSAA could still be used if artists were made aware that using masked materials and/or non-linear material nodes can slow down performance due to the incurred super-sampling at runtime.</a:t>
            </a:r>
          </a:p>
          <a:p>
            <a:endParaRPr lang="en-US" dirty="0"/>
          </a:p>
        </p:txBody>
      </p:sp>
      <p:sp>
        <p:nvSpPr>
          <p:cNvPr id="4" name="Slide Number Placeholder 3"/>
          <p:cNvSpPr>
            <a:spLocks noGrp="1"/>
          </p:cNvSpPr>
          <p:nvPr>
            <p:ph type="sldNum" sz="quarter" idx="10"/>
          </p:nvPr>
        </p:nvSpPr>
        <p:spPr/>
        <p:txBody>
          <a:bodyPr/>
          <a:lstStyle/>
          <a:p>
            <a:fld id="{FBE8DE97-5008-4C1C-96E2-50E910B04D6E}" type="slidenum">
              <a:rPr lang="en-US" smtClean="0"/>
              <a:t>40</a:t>
            </a:fld>
            <a:endParaRPr lang="en-US"/>
          </a:p>
        </p:txBody>
      </p:sp>
    </p:spTree>
    <p:extLst>
      <p:ext uri="{BB962C8B-B14F-4D97-AF65-F5344CB8AC3E}">
        <p14:creationId xmlns:p14="http://schemas.microsoft.com/office/powerpoint/2010/main" val="2032867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4" rtl="0" eaLnBrk="1" fontAlgn="auto" latinLnBrk="0" hangingPunct="1">
              <a:lnSpc>
                <a:spcPct val="100000"/>
              </a:lnSpc>
              <a:spcBef>
                <a:spcPts val="0"/>
              </a:spcBef>
              <a:spcAft>
                <a:spcPts val="0"/>
              </a:spcAft>
              <a:buClrTx/>
              <a:buSzTx/>
              <a:buFontTx/>
              <a:buNone/>
              <a:tabLst/>
              <a:defRPr/>
            </a:pPr>
            <a:r>
              <a:rPr lang="en-US" dirty="0" smtClean="0"/>
              <a:t>Although the original paper proposed</a:t>
            </a:r>
            <a:r>
              <a:rPr lang="en-US" baseline="0" dirty="0" smtClean="0"/>
              <a:t> a solution to speedup the </a:t>
            </a:r>
            <a:r>
              <a:rPr lang="en-US" baseline="0" dirty="0" err="1" smtClean="0"/>
              <a:t>Gbuffer</a:t>
            </a:r>
            <a:r>
              <a:rPr lang="en-US" baseline="0" dirty="0" smtClean="0"/>
              <a:t> Fill using Maxwell features, it raises more issues in the context of UE4 and we decided not to do it.</a:t>
            </a:r>
          </a:p>
          <a:p>
            <a:pPr marL="0" marR="0" indent="0" algn="l" defTabSz="914364"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364" rtl="0" eaLnBrk="1" fontAlgn="auto" latinLnBrk="0" hangingPunct="1">
              <a:lnSpc>
                <a:spcPct val="100000"/>
              </a:lnSpc>
              <a:spcBef>
                <a:spcPts val="0"/>
              </a:spcBef>
              <a:spcAft>
                <a:spcPts val="0"/>
              </a:spcAft>
              <a:buClrTx/>
              <a:buSzTx/>
              <a:buFontTx/>
              <a:buNone/>
              <a:tabLst/>
              <a:defRPr/>
            </a:pPr>
            <a:r>
              <a:rPr lang="en-US" dirty="0" smtClean="0"/>
              <a:t>Tiled-deferred shading is the only light pass that is optimized so far in our UE4 implementation.</a:t>
            </a:r>
          </a:p>
          <a:p>
            <a:endParaRPr lang="en-US" dirty="0"/>
          </a:p>
        </p:txBody>
      </p:sp>
      <p:sp>
        <p:nvSpPr>
          <p:cNvPr id="4" name="Slide Number Placeholder 3"/>
          <p:cNvSpPr>
            <a:spLocks noGrp="1"/>
          </p:cNvSpPr>
          <p:nvPr>
            <p:ph type="sldNum" sz="quarter" idx="10"/>
          </p:nvPr>
        </p:nvSpPr>
        <p:spPr/>
        <p:txBody>
          <a:bodyPr/>
          <a:lstStyle/>
          <a:p>
            <a:fld id="{FBE8DE97-5008-4C1C-96E2-50E910B04D6E}" type="slidenum">
              <a:rPr lang="en-US" smtClean="0"/>
              <a:t>41</a:t>
            </a:fld>
            <a:endParaRPr lang="en-US"/>
          </a:p>
        </p:txBody>
      </p:sp>
    </p:spTree>
    <p:extLst>
      <p:ext uri="{BB962C8B-B14F-4D97-AF65-F5344CB8AC3E}">
        <p14:creationId xmlns:p14="http://schemas.microsoft.com/office/powerpoint/2010/main" val="2938339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E8DE97-5008-4C1C-96E2-50E910B04D6E}" type="slidenum">
              <a:rPr lang="en-US" smtClean="0"/>
              <a:t>42</a:t>
            </a:fld>
            <a:endParaRPr lang="en-US"/>
          </a:p>
        </p:txBody>
      </p:sp>
    </p:spTree>
    <p:extLst>
      <p:ext uri="{BB962C8B-B14F-4D97-AF65-F5344CB8AC3E}">
        <p14:creationId xmlns:p14="http://schemas.microsoft.com/office/powerpoint/2010/main" val="2926192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E8DE97-5008-4C1C-96E2-50E910B04D6E}" type="slidenum">
              <a:rPr lang="en-US" smtClean="0"/>
              <a:t>43</a:t>
            </a:fld>
            <a:endParaRPr lang="en-US"/>
          </a:p>
        </p:txBody>
      </p:sp>
    </p:spTree>
    <p:extLst>
      <p:ext uri="{BB962C8B-B14F-4D97-AF65-F5344CB8AC3E}">
        <p14:creationId xmlns:p14="http://schemas.microsoft.com/office/powerpoint/2010/main" val="3714356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E8DE97-5008-4C1C-96E2-50E910B04D6E}" type="slidenum">
              <a:rPr lang="en-US" smtClean="0"/>
              <a:t>44</a:t>
            </a:fld>
            <a:endParaRPr lang="en-US"/>
          </a:p>
        </p:txBody>
      </p:sp>
    </p:spTree>
    <p:extLst>
      <p:ext uri="{BB962C8B-B14F-4D97-AF65-F5344CB8AC3E}">
        <p14:creationId xmlns:p14="http://schemas.microsoft.com/office/powerpoint/2010/main" val="11003292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E8DE97-5008-4C1C-96E2-50E910B04D6E}" type="slidenum">
              <a:rPr lang="en-US" smtClean="0"/>
              <a:t>45</a:t>
            </a:fld>
            <a:endParaRPr lang="en-US"/>
          </a:p>
        </p:txBody>
      </p:sp>
    </p:spTree>
    <p:extLst>
      <p:ext uri="{BB962C8B-B14F-4D97-AF65-F5344CB8AC3E}">
        <p14:creationId xmlns:p14="http://schemas.microsoft.com/office/powerpoint/2010/main" val="1670039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TAA is a massive</a:t>
            </a:r>
            <a:r>
              <a:rPr lang="en-US" baseline="0" dirty="0" smtClean="0"/>
              <a:t> improvement in anti-aliasing quality in games. However, there is some issues when used without super sampling:</a:t>
            </a:r>
          </a:p>
          <a:p>
            <a:r>
              <a:rPr lang="en-US" baseline="0" dirty="0" smtClean="0"/>
              <a:t>There can be some ghosting, some flickering or some over-blurring of visual features.</a:t>
            </a:r>
          </a:p>
          <a:p>
            <a:endParaRPr lang="en-US" baseline="0" dirty="0" smtClean="0"/>
          </a:p>
          <a:p>
            <a:pPr marL="0" marR="0" indent="0" algn="l" defTabSz="914364" rtl="0" eaLnBrk="1" fontAlgn="auto" latinLnBrk="0" hangingPunct="1">
              <a:lnSpc>
                <a:spcPct val="100000"/>
              </a:lnSpc>
              <a:spcBef>
                <a:spcPts val="0"/>
              </a:spcBef>
              <a:spcAft>
                <a:spcPts val="0"/>
              </a:spcAft>
              <a:buClrTx/>
              <a:buSzTx/>
              <a:buFontTx/>
              <a:buNone/>
              <a:tabLst/>
              <a:defRPr/>
            </a:pPr>
            <a:r>
              <a:rPr lang="en-US" baseline="0" dirty="0" smtClean="0"/>
              <a:t>In general, it greatly benefits from providing more screen-space and temporal coherence. That’s why it is usually combined with </a:t>
            </a:r>
            <a:r>
              <a:rPr lang="en-US" baseline="0" dirty="0" err="1" smtClean="0"/>
              <a:t>supersampling</a:t>
            </a:r>
            <a:r>
              <a:rPr lang="en-US" baseline="0" dirty="0" smtClean="0"/>
              <a:t> for best image quality. </a:t>
            </a:r>
          </a:p>
          <a:p>
            <a:pPr marL="0" marR="0" indent="0" algn="l" defTabSz="914364" rtl="0" eaLnBrk="1" fontAlgn="auto" latinLnBrk="0" hangingPunct="1">
              <a:lnSpc>
                <a:spcPct val="100000"/>
              </a:lnSpc>
              <a:spcBef>
                <a:spcPts val="0"/>
              </a:spcBef>
              <a:spcAft>
                <a:spcPts val="0"/>
              </a:spcAft>
              <a:buClrTx/>
              <a:buSzTx/>
              <a:buFontTx/>
              <a:buNone/>
              <a:tabLst/>
              <a:defRPr/>
            </a:pPr>
            <a:r>
              <a:rPr lang="en-US" baseline="0" dirty="0" smtClean="0"/>
              <a:t>The problem is that super-sampled rendering is quite costly….</a:t>
            </a:r>
          </a:p>
          <a:p>
            <a:endParaRPr lang="en-US" baseline="0" dirty="0" smtClean="0"/>
          </a:p>
        </p:txBody>
      </p:sp>
      <p:sp>
        <p:nvSpPr>
          <p:cNvPr id="4" name="Slide Number Placeholder 3"/>
          <p:cNvSpPr>
            <a:spLocks noGrp="1"/>
          </p:cNvSpPr>
          <p:nvPr>
            <p:ph type="sldNum" sz="quarter" idx="10"/>
          </p:nvPr>
        </p:nvSpPr>
        <p:spPr/>
        <p:txBody>
          <a:bodyPr/>
          <a:lstStyle/>
          <a:p>
            <a:fld id="{FBE8DE97-5008-4C1C-96E2-50E910B04D6E}" type="slidenum">
              <a:rPr lang="en-US" smtClean="0"/>
              <a:t>5</a:t>
            </a:fld>
            <a:endParaRPr lang="en-US"/>
          </a:p>
        </p:txBody>
      </p:sp>
    </p:spTree>
    <p:extLst>
      <p:ext uri="{BB962C8B-B14F-4D97-AF65-F5344CB8AC3E}">
        <p14:creationId xmlns:p14="http://schemas.microsoft.com/office/powerpoint/2010/main" val="3259011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that AGAA</a:t>
            </a:r>
            <a:r>
              <a:rPr lang="en-US" baseline="0" dirty="0" smtClean="0"/>
              <a:t> makes </a:t>
            </a:r>
            <a:r>
              <a:rPr lang="en-US" baseline="0" dirty="0" err="1" smtClean="0"/>
              <a:t>supersampling</a:t>
            </a:r>
            <a:r>
              <a:rPr lang="en-US" baseline="0" dirty="0" smtClean="0"/>
              <a:t> less expensive, you can imagine pushing to higher sampling rates, maybe high enough that you can turn off TAA. In this example we do 8x AGAA without TAA. Running lighting 2.6x faster than 8x </a:t>
            </a:r>
            <a:r>
              <a:rPr lang="en-US" baseline="0" dirty="0" err="1" smtClean="0"/>
              <a:t>supersampling</a:t>
            </a:r>
            <a:r>
              <a:rPr lang="en-US" baseline="0" dirty="0" smtClean="0"/>
              <a:t>.</a:t>
            </a:r>
          </a:p>
          <a:p>
            <a:endParaRPr lang="en-US" baseline="0" dirty="0" smtClean="0"/>
          </a:p>
          <a:p>
            <a:pPr marL="0" marR="0" indent="0" algn="l" defTabSz="914364" rtl="0" eaLnBrk="1" fontAlgn="auto" latinLnBrk="0" hangingPunct="1">
              <a:lnSpc>
                <a:spcPct val="100000"/>
              </a:lnSpc>
              <a:spcBef>
                <a:spcPts val="0"/>
              </a:spcBef>
              <a:spcAft>
                <a:spcPts val="0"/>
              </a:spcAft>
              <a:buClrTx/>
              <a:buSzTx/>
              <a:buFontTx/>
              <a:buNone/>
              <a:tabLst/>
              <a:defRPr/>
            </a:pPr>
            <a:r>
              <a:rPr lang="en-US" baseline="0" dirty="0" smtClean="0"/>
              <a:t>This gives us image quality close to 8x SSAA, at a similar cost to 4x SSAA.</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FBE8DE97-5008-4C1C-96E2-50E910B04D6E}" type="slidenum">
              <a:rPr lang="en-US" smtClean="0"/>
              <a:t>6</a:t>
            </a:fld>
            <a:endParaRPr lang="en-US"/>
          </a:p>
        </p:txBody>
      </p:sp>
    </p:spTree>
    <p:extLst>
      <p:ext uri="{BB962C8B-B14F-4D97-AF65-F5344CB8AC3E}">
        <p14:creationId xmlns:p14="http://schemas.microsoft.com/office/powerpoint/2010/main" val="4261063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4"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364" rtl="0" eaLnBrk="1" fontAlgn="auto" latinLnBrk="0" hangingPunct="1">
              <a:lnSpc>
                <a:spcPct val="100000"/>
              </a:lnSpc>
              <a:spcBef>
                <a:spcPts val="0"/>
              </a:spcBef>
              <a:spcAft>
                <a:spcPts val="0"/>
              </a:spcAft>
              <a:buClrTx/>
              <a:buSzTx/>
              <a:buFontTx/>
              <a:buNone/>
              <a:tabLst/>
              <a:defRPr/>
            </a:pPr>
            <a:r>
              <a:rPr lang="en-US" baseline="0" dirty="0" smtClean="0"/>
              <a:t>So last year at I3D we introduced AGAA. And there is now an extended version with more details we published at TVCG.</a:t>
            </a:r>
          </a:p>
          <a:p>
            <a:pPr marL="0" marR="0" indent="0" algn="l" defTabSz="914364"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364" rtl="0" eaLnBrk="1" fontAlgn="auto" latinLnBrk="0" hangingPunct="1">
              <a:lnSpc>
                <a:spcPct val="100000"/>
              </a:lnSpc>
              <a:spcBef>
                <a:spcPts val="0"/>
              </a:spcBef>
              <a:spcAft>
                <a:spcPts val="0"/>
              </a:spcAft>
              <a:buClrTx/>
              <a:buSzTx/>
              <a:buFontTx/>
              <a:buNone/>
              <a:tabLst/>
              <a:defRPr/>
            </a:pPr>
            <a:r>
              <a:rPr lang="en-US" baseline="0" dirty="0" smtClean="0"/>
              <a:t>The high-level idea of this technique is to decouple the shading rate, from the geometry and materials sampling rates, in the context of deferred shading pipelines. </a:t>
            </a:r>
          </a:p>
          <a:p>
            <a:pPr marL="0" marR="0" indent="0" algn="l" defTabSz="914364" rtl="0" eaLnBrk="1" fontAlgn="auto" latinLnBrk="0" hangingPunct="1">
              <a:lnSpc>
                <a:spcPct val="100000"/>
              </a:lnSpc>
              <a:spcBef>
                <a:spcPts val="0"/>
              </a:spcBef>
              <a:spcAft>
                <a:spcPts val="0"/>
              </a:spcAft>
              <a:buClrTx/>
              <a:buSzTx/>
              <a:buFontTx/>
              <a:buNone/>
              <a:tabLst/>
              <a:defRPr/>
            </a:pPr>
            <a:r>
              <a:rPr lang="en-US" baseline="0" dirty="0" smtClean="0"/>
              <a:t>For that, we use some form of dynamic pre-filtering in screen-space.</a:t>
            </a:r>
          </a:p>
          <a:p>
            <a:pPr marL="0" marR="0" indent="0" algn="l" defTabSz="914364"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364" rtl="0" eaLnBrk="1" fontAlgn="auto" latinLnBrk="0" hangingPunct="1">
              <a:lnSpc>
                <a:spcPct val="100000"/>
              </a:lnSpc>
              <a:spcBef>
                <a:spcPts val="0"/>
              </a:spcBef>
              <a:spcAft>
                <a:spcPts val="0"/>
              </a:spcAft>
              <a:buClrTx/>
              <a:buSzTx/>
              <a:buFontTx/>
              <a:buNone/>
              <a:tabLst/>
              <a:defRPr/>
            </a:pPr>
            <a:r>
              <a:rPr lang="en-US" baseline="0" dirty="0" smtClean="0"/>
              <a:t>This allows us to greatly reduce the cost of lighting.</a:t>
            </a:r>
          </a:p>
          <a:p>
            <a:pPr marL="0" marR="0" indent="0" algn="l" defTabSz="914364"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364" rtl="0" eaLnBrk="1" fontAlgn="auto" latinLnBrk="0" hangingPunct="1">
              <a:lnSpc>
                <a:spcPct val="100000"/>
              </a:lnSpc>
              <a:spcBef>
                <a:spcPts val="0"/>
              </a:spcBef>
              <a:spcAft>
                <a:spcPts val="0"/>
              </a:spcAft>
              <a:buClrTx/>
              <a:buSzTx/>
              <a:buFontTx/>
              <a:buNone/>
              <a:tabLst/>
              <a:defRPr/>
            </a:pPr>
            <a:r>
              <a:rPr lang="en-US" baseline="0" dirty="0" smtClean="0"/>
              <a:t>What we want to do in this talk, it to give you an overview of the current state of our exploration around taking these research ideas into a game engine.</a:t>
            </a:r>
          </a:p>
          <a:p>
            <a:pPr marL="0" marR="0" indent="0" algn="l" defTabSz="914364" rtl="0" eaLnBrk="1" fontAlgn="auto" latinLnBrk="0" hangingPunct="1">
              <a:lnSpc>
                <a:spcPct val="100000"/>
              </a:lnSpc>
              <a:spcBef>
                <a:spcPts val="0"/>
              </a:spcBef>
              <a:spcAft>
                <a:spcPts val="0"/>
              </a:spcAft>
              <a:buClrTx/>
              <a:buSzTx/>
              <a:buFontTx/>
              <a:buNone/>
              <a:tabLst/>
              <a:defRPr/>
            </a:pPr>
            <a:r>
              <a:rPr lang="en-US" baseline="0" dirty="0" smtClean="0"/>
              <a:t>We will talk about some of the algorithmic changes, and the challenges we faced.</a:t>
            </a:r>
          </a:p>
          <a:p>
            <a:pPr marL="0" marR="0" indent="0" algn="l" defTabSz="914364"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FBE8DE97-5008-4C1C-96E2-50E910B04D6E}" type="slidenum">
              <a:rPr lang="en-US" smtClean="0"/>
              <a:t>7</a:t>
            </a:fld>
            <a:endParaRPr lang="en-US"/>
          </a:p>
        </p:txBody>
      </p:sp>
    </p:spTree>
    <p:extLst>
      <p:ext uri="{BB962C8B-B14F-4D97-AF65-F5344CB8AC3E}">
        <p14:creationId xmlns:p14="http://schemas.microsoft.com/office/powerpoint/2010/main" val="2784160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take a step back and look at the most common options that we have for anti-aliased rendering in real-time applications:</a:t>
            </a:r>
          </a:p>
          <a:p>
            <a:pPr marL="171450" marR="0" indent="-171450" algn="l" defTabSz="914364" rtl="0" eaLnBrk="1" fontAlgn="auto" latinLnBrk="0" hangingPunct="1">
              <a:lnSpc>
                <a:spcPct val="100000"/>
              </a:lnSpc>
              <a:spcBef>
                <a:spcPts val="0"/>
              </a:spcBef>
              <a:spcAft>
                <a:spcPts val="0"/>
              </a:spcAft>
              <a:buClrTx/>
              <a:buSzTx/>
              <a:buFontTx/>
              <a:buChar char="-"/>
              <a:tabLst/>
              <a:defRPr/>
            </a:pPr>
            <a:r>
              <a:rPr lang="en-US" baseline="0" dirty="0" smtClean="0"/>
              <a:t>Most simple: </a:t>
            </a:r>
            <a:r>
              <a:rPr lang="en-US" baseline="0" dirty="0" err="1" smtClean="0"/>
              <a:t>Supersampled</a:t>
            </a:r>
            <a:r>
              <a:rPr lang="en-US" baseline="0" dirty="0" smtClean="0"/>
              <a:t> rasterization (SSAA), and its optimization Multi-sampled rasterization (MSAA). MSAA allows capturing actual triangle details, with a maximum of 8 samples per-pixel on current GPUs.</a:t>
            </a:r>
          </a:p>
          <a:p>
            <a:pPr marL="171450" indent="-171450">
              <a:buFontTx/>
              <a:buChar char="-"/>
            </a:pPr>
            <a:r>
              <a:rPr lang="en-US" baseline="0" dirty="0" smtClean="0"/>
              <a:t>Even when using </a:t>
            </a:r>
            <a:r>
              <a:rPr lang="en-US" baseline="0" dirty="0" err="1" smtClean="0"/>
              <a:t>supersampling</a:t>
            </a:r>
            <a:r>
              <a:rPr lang="en-US" baseline="0" dirty="0" smtClean="0"/>
              <a:t>, the number of samples that can be evaluated for each pixel is necessarily bounded, and higher-frequency details will not be captured and filtered properly. That’s why pre-filtering tools are also needed. Real-time renderers typically represent micro details in texture-maps instead of actual geometry, and those maps are pre-filtered using MIP-mapping.</a:t>
            </a:r>
          </a:p>
          <a:p>
            <a:pPr marL="171450" marR="0" indent="-171450" algn="l" defTabSz="914364" rtl="0" eaLnBrk="1" fontAlgn="auto" latinLnBrk="0" hangingPunct="1">
              <a:lnSpc>
                <a:spcPct val="100000"/>
              </a:lnSpc>
              <a:spcBef>
                <a:spcPts val="0"/>
              </a:spcBef>
              <a:spcAft>
                <a:spcPts val="0"/>
              </a:spcAft>
              <a:buClrTx/>
              <a:buSzTx/>
              <a:buFontTx/>
              <a:buChar char="-"/>
              <a:tabLst/>
              <a:defRPr/>
            </a:pPr>
            <a:r>
              <a:rPr lang="en-US" baseline="0" dirty="0" smtClean="0"/>
              <a:t>Finally, post-filtering techniques operate post-lighting, on the final shaded color values of the pixels/samples, and reconstruct or hallucinate sub-pixel details by taking advantage of spatial coherence with neighboring pixels (for FXAA/MLAA…), or also temporal coherence by re-projecting samples from previous-frames.</a:t>
            </a:r>
          </a:p>
          <a:p>
            <a:pPr marL="0" indent="0">
              <a:buFontTx/>
              <a:buNone/>
            </a:pPr>
            <a:r>
              <a:rPr lang="en-US" baseline="0" dirty="0" smtClean="0"/>
              <a:t>All those tools are generally combined in order to obtain the best possible quality within a given time budget.</a:t>
            </a:r>
          </a:p>
          <a:p>
            <a:pPr marL="0" marR="0" indent="0" algn="l" defTabSz="914364" rtl="0" eaLnBrk="1" fontAlgn="auto" latinLnBrk="0" hangingPunct="1">
              <a:lnSpc>
                <a:spcPct val="100000"/>
              </a:lnSpc>
              <a:spcBef>
                <a:spcPts val="0"/>
              </a:spcBef>
              <a:spcAft>
                <a:spcPts val="0"/>
              </a:spcAft>
              <a:buClrTx/>
              <a:buSzTx/>
              <a:buFontTx/>
              <a:buNone/>
              <a:tabLst/>
              <a:defRPr/>
            </a:pPr>
            <a:r>
              <a:rPr lang="en-US" dirty="0" smtClean="0"/>
              <a:t>AGAA proposes</a:t>
            </a:r>
            <a:r>
              <a:rPr lang="en-US" baseline="0" dirty="0" smtClean="0"/>
              <a:t> a </a:t>
            </a:r>
            <a:r>
              <a:rPr lang="en-US" dirty="0" smtClean="0"/>
              <a:t>new kind of pre-filtering in the context of deferred shading pipelines,</a:t>
            </a:r>
            <a:r>
              <a:rPr lang="en-US" baseline="0" dirty="0" smtClean="0"/>
              <a:t> which is performed in image-space and computed on the fly from dynamically sampled shading attributed.</a:t>
            </a:r>
            <a:endParaRPr lang="en-US" dirty="0" smtClean="0"/>
          </a:p>
        </p:txBody>
      </p:sp>
      <p:sp>
        <p:nvSpPr>
          <p:cNvPr id="4" name="Slide Number Placeholder 3"/>
          <p:cNvSpPr>
            <a:spLocks noGrp="1"/>
          </p:cNvSpPr>
          <p:nvPr>
            <p:ph type="sldNum" sz="quarter" idx="10"/>
          </p:nvPr>
        </p:nvSpPr>
        <p:spPr/>
        <p:txBody>
          <a:bodyPr/>
          <a:lstStyle/>
          <a:p>
            <a:fld id="{FBE8DE97-5008-4C1C-96E2-50E910B04D6E}" type="slidenum">
              <a:rPr lang="en-US" smtClean="0"/>
              <a:t>8</a:t>
            </a:fld>
            <a:endParaRPr lang="en-US"/>
          </a:p>
        </p:txBody>
      </p:sp>
    </p:spTree>
    <p:extLst>
      <p:ext uri="{BB962C8B-B14F-4D97-AF65-F5344CB8AC3E}">
        <p14:creationId xmlns:p14="http://schemas.microsoft.com/office/powerpoint/2010/main" val="1156125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 see how AGAA works in UE4:</a:t>
            </a:r>
          </a:p>
          <a:p>
            <a:pPr marL="171450" marR="0" indent="-171450" algn="l" defTabSz="914364" rtl="0" eaLnBrk="1" fontAlgn="auto" latinLnBrk="0" hangingPunct="1">
              <a:lnSpc>
                <a:spcPct val="100000"/>
              </a:lnSpc>
              <a:spcBef>
                <a:spcPts val="0"/>
              </a:spcBef>
              <a:spcAft>
                <a:spcPts val="0"/>
              </a:spcAft>
              <a:buClrTx/>
              <a:buSzTx/>
              <a:buFontTx/>
              <a:buChar char="-"/>
              <a:tabLst/>
              <a:defRPr/>
            </a:pPr>
            <a:r>
              <a:rPr lang="en-US" dirty="0" smtClean="0"/>
              <a:t># The starting point of AGAA is a </a:t>
            </a:r>
            <a:r>
              <a:rPr lang="en-US" dirty="0" err="1" smtClean="0"/>
              <a:t>supersampled</a:t>
            </a:r>
            <a:r>
              <a:rPr lang="en-US" dirty="0" smtClean="0"/>
              <a:t> G-buffer,</a:t>
            </a:r>
            <a:r>
              <a:rPr lang="en-US" baseline="0" dirty="0" smtClean="0"/>
              <a:t> which uses the exact same layout as the standard UE4 G-buffer.</a:t>
            </a:r>
            <a:endParaRPr lang="en-US" dirty="0" smtClean="0"/>
          </a:p>
          <a:p>
            <a:pPr marL="171450" indent="-171450">
              <a:buFontTx/>
              <a:buChar char="-"/>
            </a:pPr>
            <a:endParaRPr lang="en-US" dirty="0" smtClean="0"/>
          </a:p>
          <a:p>
            <a:pPr marL="171450" marR="0" indent="-171450" algn="l" defTabSz="914364" rtl="0" eaLnBrk="1" fontAlgn="auto" latinLnBrk="0" hangingPunct="1">
              <a:lnSpc>
                <a:spcPct val="100000"/>
              </a:lnSpc>
              <a:spcBef>
                <a:spcPts val="0"/>
              </a:spcBef>
              <a:spcAft>
                <a:spcPts val="0"/>
              </a:spcAft>
              <a:buClrTx/>
              <a:buSzTx/>
              <a:buFontTx/>
              <a:buChar char="-"/>
              <a:tabLst/>
              <a:defRPr/>
            </a:pPr>
            <a:r>
              <a:rPr lang="en-US" dirty="0" smtClean="0"/>
              <a:t># </a:t>
            </a:r>
            <a:r>
              <a:rPr lang="en-US" baseline="0" dirty="0" smtClean="0"/>
              <a:t>Then, instead of shading each sub-sample individually, as we would normally do, we combine those sub-samples together inside what we call the “aggregates”. </a:t>
            </a:r>
            <a:br>
              <a:rPr lang="en-US" baseline="0" dirty="0" smtClean="0"/>
            </a:br>
            <a:r>
              <a:rPr lang="en-US" baseline="0" dirty="0" smtClean="0"/>
              <a:t>The aggregates contain pre-filtered shading attributes averaged from the sample values. </a:t>
            </a:r>
            <a:br>
              <a:rPr lang="en-US" baseline="0" dirty="0" smtClean="0"/>
            </a:br>
            <a:r>
              <a:rPr lang="en-US" baseline="0" dirty="0" smtClean="0"/>
              <a:t>From our experience, using two aggregates is generally enough with up to 8x MSAA.</a:t>
            </a:r>
          </a:p>
          <a:p>
            <a:pPr marL="171450" indent="-171450">
              <a:buFontTx/>
              <a:buChar char="-"/>
            </a:pPr>
            <a:endParaRPr lang="en-US" baseline="0" dirty="0" smtClean="0"/>
          </a:p>
          <a:p>
            <a:pPr marL="171450" indent="-171450">
              <a:buFontTx/>
              <a:buChar char="-"/>
            </a:pPr>
            <a:r>
              <a:rPr lang="en-US" baseline="0" dirty="0" smtClean="0"/>
              <a:t># Finally, after generating the aggregates, we will light each of them once, regardless of what rate we sampled the g-buffer at.</a:t>
            </a:r>
          </a:p>
          <a:p>
            <a:pPr marL="171450" indent="-171450">
              <a:buFontTx/>
              <a:buChar char="-"/>
            </a:pPr>
            <a:endParaRPr lang="en-US" baseline="0" dirty="0" smtClean="0"/>
          </a:p>
          <a:p>
            <a:pPr marL="0" indent="0">
              <a:buFontTx/>
              <a:buNone/>
            </a:pPr>
            <a:endParaRPr lang="en-US" baseline="0" dirty="0" smtClean="0"/>
          </a:p>
          <a:p>
            <a:pPr marL="0" marR="0" indent="0" algn="l" defTabSz="914364" rtl="0" eaLnBrk="1" fontAlgn="auto" latinLnBrk="0" hangingPunct="1">
              <a:lnSpc>
                <a:spcPct val="100000"/>
              </a:lnSpc>
              <a:spcBef>
                <a:spcPts val="0"/>
              </a:spcBef>
              <a:spcAft>
                <a:spcPts val="0"/>
              </a:spcAft>
              <a:buClrTx/>
              <a:buSzTx/>
              <a:buFontTx/>
              <a:buNone/>
              <a:tabLst/>
              <a:defRPr/>
            </a:pPr>
            <a:r>
              <a:rPr lang="en-US" baseline="0" dirty="0" smtClean="0"/>
              <a:t># Before digging a little bit more inside the details of this pipeline, let’s take a look at the pre-filtering.</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FBE8DE97-5008-4C1C-96E2-50E910B04D6E}" type="slidenum">
              <a:rPr lang="en-US" smtClean="0"/>
              <a:t>9</a:t>
            </a:fld>
            <a:endParaRPr lang="en-US"/>
          </a:p>
        </p:txBody>
      </p:sp>
    </p:spTree>
    <p:extLst>
      <p:ext uri="{BB962C8B-B14F-4D97-AF65-F5344CB8AC3E}">
        <p14:creationId xmlns:p14="http://schemas.microsoft.com/office/powerpoint/2010/main" val="283154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9432" y="1219205"/>
            <a:ext cx="10953136" cy="2831537"/>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766917" y="4142815"/>
            <a:ext cx="10658168" cy="1579563"/>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C962F5-BC4D-42BC-AED9-8C8BD617FF44}" type="datetimeFigureOut">
              <a:rPr lang="en-US" smtClean="0"/>
              <a:t>8/5/2016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3248E-F8FC-4BBC-95AD-60AB24DFF4CA}" type="slidenum">
              <a:rPr lang="en-US" smtClean="0"/>
              <a:t>‹#›</a:t>
            </a:fld>
            <a:endParaRPr lang="en-US"/>
          </a:p>
        </p:txBody>
      </p:sp>
    </p:spTree>
    <p:extLst>
      <p:ext uri="{BB962C8B-B14F-4D97-AF65-F5344CB8AC3E}">
        <p14:creationId xmlns:p14="http://schemas.microsoft.com/office/powerpoint/2010/main" val="3595448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Centered Title">
    <p:spTree>
      <p:nvGrpSpPr>
        <p:cNvPr id="1" name=""/>
        <p:cNvGrpSpPr/>
        <p:nvPr/>
      </p:nvGrpSpPr>
      <p:grpSpPr>
        <a:xfrm>
          <a:off x="0" y="0"/>
          <a:ext cx="0" cy="0"/>
          <a:chOff x="0" y="0"/>
          <a:chExt cx="0" cy="0"/>
        </a:xfrm>
      </p:grpSpPr>
      <p:sp>
        <p:nvSpPr>
          <p:cNvPr id="2" name="Title 1"/>
          <p:cNvSpPr>
            <a:spLocks noGrp="1"/>
          </p:cNvSpPr>
          <p:nvPr>
            <p:ph type="title"/>
          </p:nvPr>
        </p:nvSpPr>
        <p:spPr>
          <a:xfrm>
            <a:off x="982489" y="275169"/>
            <a:ext cx="10227028" cy="656590"/>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5380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C962F5-BC4D-42BC-AED9-8C8BD617FF44}" type="datetimeFigureOut">
              <a:rPr lang="en-US" smtClean="0"/>
              <a:t>8/5/2016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3248E-F8FC-4BBC-95AD-60AB24DFF4CA}" type="slidenum">
              <a:rPr lang="en-US" smtClean="0"/>
              <a:t>‹#›</a:t>
            </a:fld>
            <a:endParaRPr lang="en-US"/>
          </a:p>
        </p:txBody>
      </p:sp>
    </p:spTree>
    <p:extLst>
      <p:ext uri="{BB962C8B-B14F-4D97-AF65-F5344CB8AC3E}">
        <p14:creationId xmlns:p14="http://schemas.microsoft.com/office/powerpoint/2010/main" val="1351139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923160"/>
            <a:ext cx="10515600" cy="2852737"/>
          </a:xfrm>
        </p:spPr>
        <p:txBody>
          <a:bodyPr anchor="b"/>
          <a:lstStyle>
            <a:lvl1pPr algn="ct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3802882"/>
            <a:ext cx="10515600" cy="1500187"/>
          </a:xfrm>
        </p:spPr>
        <p:txBody>
          <a:bodyPr/>
          <a:lstStyle>
            <a:lvl1pPr marL="0" indent="0" algn="ctr">
              <a:buNone/>
              <a:defRPr sz="2400">
                <a:solidFill>
                  <a:schemeClr val="tx1">
                    <a:tint val="75000"/>
                  </a:schemeClr>
                </a:solidFill>
              </a:defRPr>
            </a:lvl1pPr>
            <a:lvl2pPr marL="457182" indent="0">
              <a:buNone/>
              <a:defRPr sz="2000">
                <a:solidFill>
                  <a:schemeClr val="tx1">
                    <a:tint val="75000"/>
                  </a:schemeClr>
                </a:solidFill>
              </a:defRPr>
            </a:lvl2pPr>
            <a:lvl3pPr marL="914364"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C962F5-BC4D-42BC-AED9-8C8BD617FF44}" type="datetimeFigureOut">
              <a:rPr lang="en-US" smtClean="0"/>
              <a:t>8/5/2016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3248E-F8FC-4BBC-95AD-60AB24DFF4CA}" type="slidenum">
              <a:rPr lang="en-US" smtClean="0"/>
              <a:t>‹#›</a:t>
            </a:fld>
            <a:endParaRPr lang="en-US"/>
          </a:p>
        </p:txBody>
      </p:sp>
    </p:spTree>
    <p:extLst>
      <p:ext uri="{BB962C8B-B14F-4D97-AF65-F5344CB8AC3E}">
        <p14:creationId xmlns:p14="http://schemas.microsoft.com/office/powerpoint/2010/main" val="2574455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C962F5-BC4D-42BC-AED9-8C8BD617FF44}" type="datetimeFigureOut">
              <a:rPr lang="en-US" smtClean="0"/>
              <a:t>8/5/2016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C3248E-F8FC-4BBC-95AD-60AB24DFF4CA}" type="slidenum">
              <a:rPr lang="en-US" smtClean="0"/>
              <a:t>‹#›</a:t>
            </a:fld>
            <a:endParaRPr lang="en-US"/>
          </a:p>
        </p:txBody>
      </p:sp>
    </p:spTree>
    <p:extLst>
      <p:ext uri="{BB962C8B-B14F-4D97-AF65-F5344CB8AC3E}">
        <p14:creationId xmlns:p14="http://schemas.microsoft.com/office/powerpoint/2010/main" val="287406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C962F5-BC4D-42BC-AED9-8C8BD617FF44}" type="datetimeFigureOut">
              <a:rPr lang="en-US" smtClean="0"/>
              <a:t>8/5/2016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C3248E-F8FC-4BBC-95AD-60AB24DFF4CA}" type="slidenum">
              <a:rPr lang="en-US" smtClean="0"/>
              <a:t>‹#›</a:t>
            </a:fld>
            <a:endParaRPr lang="en-US"/>
          </a:p>
        </p:txBody>
      </p:sp>
    </p:spTree>
    <p:extLst>
      <p:ext uri="{BB962C8B-B14F-4D97-AF65-F5344CB8AC3E}">
        <p14:creationId xmlns:p14="http://schemas.microsoft.com/office/powerpoint/2010/main" val="1632137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4" descr="\\netapp-hqmktg\creative\PRESENTATIONS\2013_PRESENTATIONS\2103_Apr_Corp_Template\comp_v05b_small.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14" descr="\\netapp-hqmktg\creative\PRESENTATIONS\2013_PRESENTATIONS\2013_Apr_Corp_Template\Blur.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0" y="0"/>
            <a:ext cx="12192000" cy="6858000"/>
          </a:xfrm>
          <a:prstGeom prst="rect">
            <a:avLst/>
          </a:prstGeom>
          <a:gradFill>
            <a:gsLst>
              <a:gs pos="30000">
                <a:srgbClr val="202020">
                  <a:alpha val="61000"/>
                </a:srgbClr>
              </a:gs>
              <a:gs pos="64000">
                <a:srgbClr val="202020">
                  <a:alpha val="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1595" tIns="50795" rIns="101595" bIns="50795" rtlCol="0" anchor="ctr"/>
          <a:lstStyle/>
          <a:p>
            <a:pPr algn="ctr" defTabSz="507975" fontAlgn="base">
              <a:spcBef>
                <a:spcPct val="0"/>
              </a:spcBef>
              <a:spcAft>
                <a:spcPct val="0"/>
              </a:spcAft>
            </a:pPr>
            <a:endParaRPr lang="en-US">
              <a:solidFill>
                <a:srgbClr val="FFFFFF"/>
              </a:solidFill>
            </a:endParaRPr>
          </a:p>
        </p:txBody>
      </p:sp>
      <p:sp>
        <p:nvSpPr>
          <p:cNvPr id="10" name="Rectangle 3"/>
          <p:cNvSpPr>
            <a:spLocks noGrp="1" noChangeArrowheads="1"/>
          </p:cNvSpPr>
          <p:nvPr>
            <p:ph type="ctrTitle"/>
          </p:nvPr>
        </p:nvSpPr>
        <p:spPr>
          <a:xfrm>
            <a:off x="2455333" y="4106339"/>
            <a:ext cx="9228667" cy="1185333"/>
          </a:xfrm>
        </p:spPr>
        <p:txBody>
          <a:bodyPr anchor="b">
            <a:noAutofit/>
          </a:bodyPr>
          <a:lstStyle>
            <a:lvl1pPr algn="l">
              <a:defRPr sz="4400" b="1" cap="none" baseline="0">
                <a:solidFill>
                  <a:schemeClr val="tx1"/>
                </a:solidFill>
                <a:effectLst>
                  <a:glow rad="101600">
                    <a:schemeClr val="bg1">
                      <a:alpha val="40000"/>
                    </a:schemeClr>
                  </a:glow>
                </a:effectLst>
                <a:latin typeface="Trebuchet MS" pitchFamily="34" charset="0"/>
              </a:defRPr>
            </a:lvl1pPr>
          </a:lstStyle>
          <a:p>
            <a:r>
              <a:rPr lang="en-US" dirty="0" smtClean="0"/>
              <a:t>Click to edit Master title style</a:t>
            </a:r>
            <a:endParaRPr lang="en-US" dirty="0"/>
          </a:p>
        </p:txBody>
      </p:sp>
      <p:sp>
        <p:nvSpPr>
          <p:cNvPr id="11" name="Rectangle 4"/>
          <p:cNvSpPr>
            <a:spLocks noGrp="1" noChangeArrowheads="1"/>
          </p:cNvSpPr>
          <p:nvPr>
            <p:ph type="subTitle" idx="1"/>
          </p:nvPr>
        </p:nvSpPr>
        <p:spPr>
          <a:xfrm>
            <a:off x="791145" y="5884333"/>
            <a:ext cx="8186298" cy="762000"/>
          </a:xfrm>
        </p:spPr>
        <p:txBody>
          <a:bodyPr wrap="square" anchor="t">
            <a:noAutofit/>
          </a:bodyPr>
          <a:lstStyle>
            <a:lvl1pPr marL="0" indent="0" algn="l">
              <a:buFontTx/>
              <a:buNone/>
              <a:defRPr sz="2200" b="1">
                <a:solidFill>
                  <a:srgbClr val="73B900"/>
                </a:solidFill>
                <a:latin typeface="Trebuchet MS" pitchFamily="34" charset="0"/>
              </a:defRPr>
            </a:lvl1pPr>
          </a:lstStyle>
          <a:p>
            <a:r>
              <a:rPr lang="en-US" dirty="0" smtClean="0"/>
              <a:t>Click to edit Master subtitle style</a:t>
            </a:r>
            <a:endParaRPr lang="en-US" dirty="0"/>
          </a:p>
        </p:txBody>
      </p:sp>
      <p:grpSp>
        <p:nvGrpSpPr>
          <p:cNvPr id="2" name="Group 1"/>
          <p:cNvGrpSpPr/>
          <p:nvPr userDrawn="1"/>
        </p:nvGrpSpPr>
        <p:grpSpPr>
          <a:xfrm>
            <a:off x="930976" y="4196897"/>
            <a:ext cx="1379476" cy="912548"/>
            <a:chOff x="837879" y="3681742"/>
            <a:chExt cx="1241528" cy="821293"/>
          </a:xfrm>
        </p:grpSpPr>
        <p:grpSp>
          <p:nvGrpSpPr>
            <p:cNvPr id="16" name="Group 15"/>
            <p:cNvGrpSpPr/>
            <p:nvPr userDrawn="1"/>
          </p:nvGrpSpPr>
          <p:grpSpPr>
            <a:xfrm>
              <a:off x="837879" y="3681742"/>
              <a:ext cx="1100649" cy="821293"/>
              <a:chOff x="-6235700" y="-3309938"/>
              <a:chExt cx="6042025" cy="4508501"/>
            </a:xfrm>
          </p:grpSpPr>
          <p:sp>
            <p:nvSpPr>
              <p:cNvPr id="4" name="Freeform 6"/>
              <p:cNvSpPr>
                <a:spLocks noEditPoints="1"/>
              </p:cNvSpPr>
              <p:nvPr userDrawn="1"/>
            </p:nvSpPr>
            <p:spPr bwMode="auto">
              <a:xfrm>
                <a:off x="-393700" y="1008063"/>
                <a:ext cx="200025" cy="190500"/>
              </a:xfrm>
              <a:custGeom>
                <a:avLst/>
                <a:gdLst>
                  <a:gd name="T0" fmla="*/ 36 w 86"/>
                  <a:gd name="T1" fmla="*/ 37 h 82"/>
                  <a:gd name="T2" fmla="*/ 36 w 86"/>
                  <a:gd name="T3" fmla="*/ 27 h 82"/>
                  <a:gd name="T4" fmla="*/ 43 w 86"/>
                  <a:gd name="T5" fmla="*/ 27 h 82"/>
                  <a:gd name="T6" fmla="*/ 52 w 86"/>
                  <a:gd name="T7" fmla="*/ 32 h 82"/>
                  <a:gd name="T8" fmla="*/ 45 w 86"/>
                  <a:gd name="T9" fmla="*/ 37 h 82"/>
                  <a:gd name="T10" fmla="*/ 36 w 86"/>
                  <a:gd name="T11" fmla="*/ 37 h 82"/>
                  <a:gd name="T12" fmla="*/ 36 w 86"/>
                  <a:gd name="T13" fmla="*/ 45 h 82"/>
                  <a:gd name="T14" fmla="*/ 41 w 86"/>
                  <a:gd name="T15" fmla="*/ 45 h 82"/>
                  <a:gd name="T16" fmla="*/ 51 w 86"/>
                  <a:gd name="T17" fmla="*/ 63 h 82"/>
                  <a:gd name="T18" fmla="*/ 63 w 86"/>
                  <a:gd name="T19" fmla="*/ 63 h 82"/>
                  <a:gd name="T20" fmla="*/ 51 w 86"/>
                  <a:gd name="T21" fmla="*/ 44 h 82"/>
                  <a:gd name="T22" fmla="*/ 62 w 86"/>
                  <a:gd name="T23" fmla="*/ 33 h 82"/>
                  <a:gd name="T24" fmla="*/ 43 w 86"/>
                  <a:gd name="T25" fmla="*/ 19 h 82"/>
                  <a:gd name="T26" fmla="*/ 26 w 86"/>
                  <a:gd name="T27" fmla="*/ 19 h 82"/>
                  <a:gd name="T28" fmla="*/ 26 w 86"/>
                  <a:gd name="T29" fmla="*/ 63 h 82"/>
                  <a:gd name="T30" fmla="*/ 36 w 86"/>
                  <a:gd name="T31" fmla="*/ 63 h 82"/>
                  <a:gd name="T32" fmla="*/ 36 w 86"/>
                  <a:gd name="T33" fmla="*/ 45 h 82"/>
                  <a:gd name="T34" fmla="*/ 86 w 86"/>
                  <a:gd name="T35" fmla="*/ 41 h 82"/>
                  <a:gd name="T36" fmla="*/ 43 w 86"/>
                  <a:gd name="T37" fmla="*/ 0 h 82"/>
                  <a:gd name="T38" fmla="*/ 0 w 86"/>
                  <a:gd name="T39" fmla="*/ 41 h 82"/>
                  <a:gd name="T40" fmla="*/ 43 w 86"/>
                  <a:gd name="T41" fmla="*/ 82 h 82"/>
                  <a:gd name="T42" fmla="*/ 86 w 86"/>
                  <a:gd name="T43" fmla="*/ 41 h 82"/>
                  <a:gd name="T44" fmla="*/ 74 w 86"/>
                  <a:gd name="T45" fmla="*/ 41 h 82"/>
                  <a:gd name="T46" fmla="*/ 43 w 86"/>
                  <a:gd name="T47" fmla="*/ 73 h 82"/>
                  <a:gd name="T48" fmla="*/ 43 w 86"/>
                  <a:gd name="T49" fmla="*/ 73 h 82"/>
                  <a:gd name="T50" fmla="*/ 13 w 86"/>
                  <a:gd name="T51" fmla="*/ 41 h 82"/>
                  <a:gd name="T52" fmla="*/ 43 w 86"/>
                  <a:gd name="T53" fmla="*/ 10 h 82"/>
                  <a:gd name="T54" fmla="*/ 74 w 86"/>
                  <a:gd name="T55" fmla="*/ 4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6" h="82">
                    <a:moveTo>
                      <a:pt x="36" y="37"/>
                    </a:moveTo>
                    <a:cubicBezTo>
                      <a:pt x="36" y="27"/>
                      <a:pt x="36" y="27"/>
                      <a:pt x="36" y="27"/>
                    </a:cubicBezTo>
                    <a:cubicBezTo>
                      <a:pt x="43" y="27"/>
                      <a:pt x="43" y="27"/>
                      <a:pt x="43" y="27"/>
                    </a:cubicBezTo>
                    <a:cubicBezTo>
                      <a:pt x="47" y="27"/>
                      <a:pt x="52" y="27"/>
                      <a:pt x="52" y="32"/>
                    </a:cubicBezTo>
                    <a:cubicBezTo>
                      <a:pt x="52" y="36"/>
                      <a:pt x="49" y="37"/>
                      <a:pt x="45" y="37"/>
                    </a:cubicBezTo>
                    <a:cubicBezTo>
                      <a:pt x="36" y="37"/>
                      <a:pt x="36" y="37"/>
                      <a:pt x="36" y="37"/>
                    </a:cubicBezTo>
                    <a:moveTo>
                      <a:pt x="36" y="45"/>
                    </a:moveTo>
                    <a:cubicBezTo>
                      <a:pt x="41" y="45"/>
                      <a:pt x="41" y="45"/>
                      <a:pt x="41" y="45"/>
                    </a:cubicBezTo>
                    <a:cubicBezTo>
                      <a:pt x="51" y="63"/>
                      <a:pt x="51" y="63"/>
                      <a:pt x="51" y="63"/>
                    </a:cubicBezTo>
                    <a:cubicBezTo>
                      <a:pt x="63" y="63"/>
                      <a:pt x="63" y="63"/>
                      <a:pt x="63" y="63"/>
                    </a:cubicBezTo>
                    <a:cubicBezTo>
                      <a:pt x="51" y="44"/>
                      <a:pt x="51" y="44"/>
                      <a:pt x="51" y="44"/>
                    </a:cubicBezTo>
                    <a:cubicBezTo>
                      <a:pt x="57" y="44"/>
                      <a:pt x="62" y="41"/>
                      <a:pt x="62" y="33"/>
                    </a:cubicBezTo>
                    <a:cubicBezTo>
                      <a:pt x="62" y="22"/>
                      <a:pt x="55" y="19"/>
                      <a:pt x="43" y="19"/>
                    </a:cubicBezTo>
                    <a:cubicBezTo>
                      <a:pt x="26" y="19"/>
                      <a:pt x="26" y="19"/>
                      <a:pt x="26" y="19"/>
                    </a:cubicBezTo>
                    <a:cubicBezTo>
                      <a:pt x="26" y="63"/>
                      <a:pt x="26" y="63"/>
                      <a:pt x="26" y="63"/>
                    </a:cubicBezTo>
                    <a:cubicBezTo>
                      <a:pt x="36" y="63"/>
                      <a:pt x="36" y="63"/>
                      <a:pt x="36" y="63"/>
                    </a:cubicBezTo>
                    <a:cubicBezTo>
                      <a:pt x="36" y="45"/>
                      <a:pt x="36" y="45"/>
                      <a:pt x="36" y="45"/>
                    </a:cubicBezTo>
                    <a:moveTo>
                      <a:pt x="86" y="41"/>
                    </a:moveTo>
                    <a:cubicBezTo>
                      <a:pt x="86" y="15"/>
                      <a:pt x="66" y="0"/>
                      <a:pt x="43" y="0"/>
                    </a:cubicBezTo>
                    <a:cubicBezTo>
                      <a:pt x="21" y="0"/>
                      <a:pt x="0" y="15"/>
                      <a:pt x="0" y="41"/>
                    </a:cubicBezTo>
                    <a:cubicBezTo>
                      <a:pt x="0" y="67"/>
                      <a:pt x="21" y="82"/>
                      <a:pt x="43" y="82"/>
                    </a:cubicBezTo>
                    <a:cubicBezTo>
                      <a:pt x="66" y="82"/>
                      <a:pt x="86" y="67"/>
                      <a:pt x="86" y="41"/>
                    </a:cubicBezTo>
                    <a:moveTo>
                      <a:pt x="74" y="41"/>
                    </a:moveTo>
                    <a:cubicBezTo>
                      <a:pt x="74" y="60"/>
                      <a:pt x="60" y="73"/>
                      <a:pt x="43" y="73"/>
                    </a:cubicBezTo>
                    <a:cubicBezTo>
                      <a:pt x="43" y="73"/>
                      <a:pt x="43" y="73"/>
                      <a:pt x="43" y="73"/>
                    </a:cubicBezTo>
                    <a:cubicBezTo>
                      <a:pt x="26" y="73"/>
                      <a:pt x="13" y="60"/>
                      <a:pt x="13" y="41"/>
                    </a:cubicBezTo>
                    <a:cubicBezTo>
                      <a:pt x="13" y="22"/>
                      <a:pt x="26" y="10"/>
                      <a:pt x="43" y="10"/>
                    </a:cubicBezTo>
                    <a:cubicBezTo>
                      <a:pt x="60" y="10"/>
                      <a:pt x="74" y="22"/>
                      <a:pt x="74" y="4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507975" fontAlgn="base">
                  <a:spcBef>
                    <a:spcPct val="0"/>
                  </a:spcBef>
                  <a:spcAft>
                    <a:spcPct val="0"/>
                  </a:spcAft>
                </a:pPr>
                <a:endParaRPr lang="en-US">
                  <a:solidFill>
                    <a:srgbClr val="FFFFFF"/>
                  </a:solidFill>
                  <a:latin typeface="Arial" charset="0"/>
                  <a:ea typeface="MS PGothic" pitchFamily="34" charset="-128"/>
                  <a:cs typeface="Arial" charset="0"/>
                </a:endParaRPr>
              </a:p>
            </p:txBody>
          </p:sp>
          <p:sp>
            <p:nvSpPr>
              <p:cNvPr id="5" name="Freeform 7"/>
              <p:cNvSpPr>
                <a:spLocks noEditPoints="1"/>
              </p:cNvSpPr>
              <p:nvPr userDrawn="1"/>
            </p:nvSpPr>
            <p:spPr bwMode="auto">
              <a:xfrm>
                <a:off x="-6235700" y="82550"/>
                <a:ext cx="5783263" cy="1084263"/>
              </a:xfrm>
              <a:custGeom>
                <a:avLst/>
                <a:gdLst>
                  <a:gd name="T0" fmla="*/ 1034 w 2488"/>
                  <a:gd name="T1" fmla="*/ 0 h 466"/>
                  <a:gd name="T2" fmla="*/ 1034 w 2488"/>
                  <a:gd name="T3" fmla="*/ 466 h 466"/>
                  <a:gd name="T4" fmla="*/ 1166 w 2488"/>
                  <a:gd name="T5" fmla="*/ 466 h 466"/>
                  <a:gd name="T6" fmla="*/ 1166 w 2488"/>
                  <a:gd name="T7" fmla="*/ 0 h 466"/>
                  <a:gd name="T8" fmla="*/ 1034 w 2488"/>
                  <a:gd name="T9" fmla="*/ 0 h 466"/>
                  <a:gd name="T10" fmla="*/ 0 w 2488"/>
                  <a:gd name="T11" fmla="*/ 0 h 466"/>
                  <a:gd name="T12" fmla="*/ 0 w 2488"/>
                  <a:gd name="T13" fmla="*/ 466 h 466"/>
                  <a:gd name="T14" fmla="*/ 133 w 2488"/>
                  <a:gd name="T15" fmla="*/ 466 h 466"/>
                  <a:gd name="T16" fmla="*/ 133 w 2488"/>
                  <a:gd name="T17" fmla="*/ 112 h 466"/>
                  <a:gd name="T18" fmla="*/ 235 w 2488"/>
                  <a:gd name="T19" fmla="*/ 112 h 466"/>
                  <a:gd name="T20" fmla="*/ 310 w 2488"/>
                  <a:gd name="T21" fmla="*/ 138 h 466"/>
                  <a:gd name="T22" fmla="*/ 339 w 2488"/>
                  <a:gd name="T23" fmla="*/ 261 h 466"/>
                  <a:gd name="T24" fmla="*/ 339 w 2488"/>
                  <a:gd name="T25" fmla="*/ 466 h 466"/>
                  <a:gd name="T26" fmla="*/ 468 w 2488"/>
                  <a:gd name="T27" fmla="*/ 466 h 466"/>
                  <a:gd name="T28" fmla="*/ 468 w 2488"/>
                  <a:gd name="T29" fmla="*/ 208 h 466"/>
                  <a:gd name="T30" fmla="*/ 236 w 2488"/>
                  <a:gd name="T31" fmla="*/ 0 h 466"/>
                  <a:gd name="T32" fmla="*/ 0 w 2488"/>
                  <a:gd name="T33" fmla="*/ 0 h 466"/>
                  <a:gd name="T34" fmla="*/ 1246 w 2488"/>
                  <a:gd name="T35" fmla="*/ 0 h 466"/>
                  <a:gd name="T36" fmla="*/ 1246 w 2488"/>
                  <a:gd name="T37" fmla="*/ 466 h 466"/>
                  <a:gd name="T38" fmla="*/ 1459 w 2488"/>
                  <a:gd name="T39" fmla="*/ 466 h 466"/>
                  <a:gd name="T40" fmla="*/ 1650 w 2488"/>
                  <a:gd name="T41" fmla="*/ 405 h 466"/>
                  <a:gd name="T42" fmla="*/ 1697 w 2488"/>
                  <a:gd name="T43" fmla="*/ 238 h 466"/>
                  <a:gd name="T44" fmla="*/ 1654 w 2488"/>
                  <a:gd name="T45" fmla="*/ 78 h 466"/>
                  <a:gd name="T46" fmla="*/ 1431 w 2488"/>
                  <a:gd name="T47" fmla="*/ 0 h 466"/>
                  <a:gd name="T48" fmla="*/ 1246 w 2488"/>
                  <a:gd name="T49" fmla="*/ 0 h 466"/>
                  <a:gd name="T50" fmla="*/ 1377 w 2488"/>
                  <a:gd name="T51" fmla="*/ 102 h 466"/>
                  <a:gd name="T52" fmla="*/ 1433 w 2488"/>
                  <a:gd name="T53" fmla="*/ 102 h 466"/>
                  <a:gd name="T54" fmla="*/ 1568 w 2488"/>
                  <a:gd name="T55" fmla="*/ 234 h 466"/>
                  <a:gd name="T56" fmla="*/ 1433 w 2488"/>
                  <a:gd name="T57" fmla="*/ 367 h 466"/>
                  <a:gd name="T58" fmla="*/ 1377 w 2488"/>
                  <a:gd name="T59" fmla="*/ 367 h 466"/>
                  <a:gd name="T60" fmla="*/ 1377 w 2488"/>
                  <a:gd name="T61" fmla="*/ 102 h 466"/>
                  <a:gd name="T62" fmla="*/ 845 w 2488"/>
                  <a:gd name="T63" fmla="*/ 0 h 466"/>
                  <a:gd name="T64" fmla="*/ 735 w 2488"/>
                  <a:gd name="T65" fmla="*/ 369 h 466"/>
                  <a:gd name="T66" fmla="*/ 630 w 2488"/>
                  <a:gd name="T67" fmla="*/ 0 h 466"/>
                  <a:gd name="T68" fmla="*/ 488 w 2488"/>
                  <a:gd name="T69" fmla="*/ 0 h 466"/>
                  <a:gd name="T70" fmla="*/ 638 w 2488"/>
                  <a:gd name="T71" fmla="*/ 466 h 466"/>
                  <a:gd name="T72" fmla="*/ 828 w 2488"/>
                  <a:gd name="T73" fmla="*/ 466 h 466"/>
                  <a:gd name="T74" fmla="*/ 979 w 2488"/>
                  <a:gd name="T75" fmla="*/ 0 h 466"/>
                  <a:gd name="T76" fmla="*/ 845 w 2488"/>
                  <a:gd name="T77" fmla="*/ 0 h 466"/>
                  <a:gd name="T78" fmla="*/ 1758 w 2488"/>
                  <a:gd name="T79" fmla="*/ 466 h 466"/>
                  <a:gd name="T80" fmla="*/ 1890 w 2488"/>
                  <a:gd name="T81" fmla="*/ 466 h 466"/>
                  <a:gd name="T82" fmla="*/ 1890 w 2488"/>
                  <a:gd name="T83" fmla="*/ 0 h 466"/>
                  <a:gd name="T84" fmla="*/ 1758 w 2488"/>
                  <a:gd name="T85" fmla="*/ 0 h 466"/>
                  <a:gd name="T86" fmla="*/ 1758 w 2488"/>
                  <a:gd name="T87" fmla="*/ 466 h 466"/>
                  <a:gd name="T88" fmla="*/ 2127 w 2488"/>
                  <a:gd name="T89" fmla="*/ 0 h 466"/>
                  <a:gd name="T90" fmla="*/ 1943 w 2488"/>
                  <a:gd name="T91" fmla="*/ 466 h 466"/>
                  <a:gd name="T92" fmla="*/ 2073 w 2488"/>
                  <a:gd name="T93" fmla="*/ 466 h 466"/>
                  <a:gd name="T94" fmla="*/ 2102 w 2488"/>
                  <a:gd name="T95" fmla="*/ 384 h 466"/>
                  <a:gd name="T96" fmla="*/ 2319 w 2488"/>
                  <a:gd name="T97" fmla="*/ 384 h 466"/>
                  <a:gd name="T98" fmla="*/ 2347 w 2488"/>
                  <a:gd name="T99" fmla="*/ 466 h 466"/>
                  <a:gd name="T100" fmla="*/ 2488 w 2488"/>
                  <a:gd name="T101" fmla="*/ 466 h 466"/>
                  <a:gd name="T102" fmla="*/ 2303 w 2488"/>
                  <a:gd name="T103" fmla="*/ 0 h 466"/>
                  <a:gd name="T104" fmla="*/ 2127 w 2488"/>
                  <a:gd name="T105" fmla="*/ 0 h 466"/>
                  <a:gd name="T106" fmla="*/ 2212 w 2488"/>
                  <a:gd name="T107" fmla="*/ 85 h 466"/>
                  <a:gd name="T108" fmla="*/ 2292 w 2488"/>
                  <a:gd name="T109" fmla="*/ 303 h 466"/>
                  <a:gd name="T110" fmla="*/ 2130 w 2488"/>
                  <a:gd name="T111" fmla="*/ 303 h 466"/>
                  <a:gd name="T112" fmla="*/ 2212 w 2488"/>
                  <a:gd name="T113" fmla="*/ 8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88" h="466">
                    <a:moveTo>
                      <a:pt x="1034" y="0"/>
                    </a:moveTo>
                    <a:cubicBezTo>
                      <a:pt x="1034" y="466"/>
                      <a:pt x="1034" y="466"/>
                      <a:pt x="1034" y="466"/>
                    </a:cubicBezTo>
                    <a:cubicBezTo>
                      <a:pt x="1166" y="466"/>
                      <a:pt x="1166" y="466"/>
                      <a:pt x="1166" y="466"/>
                    </a:cubicBezTo>
                    <a:cubicBezTo>
                      <a:pt x="1166" y="0"/>
                      <a:pt x="1166" y="0"/>
                      <a:pt x="1166" y="0"/>
                    </a:cubicBezTo>
                    <a:lnTo>
                      <a:pt x="1034" y="0"/>
                    </a:lnTo>
                    <a:close/>
                    <a:moveTo>
                      <a:pt x="0" y="0"/>
                    </a:moveTo>
                    <a:cubicBezTo>
                      <a:pt x="0" y="466"/>
                      <a:pt x="0" y="466"/>
                      <a:pt x="0" y="466"/>
                    </a:cubicBezTo>
                    <a:cubicBezTo>
                      <a:pt x="133" y="466"/>
                      <a:pt x="133" y="466"/>
                      <a:pt x="133" y="466"/>
                    </a:cubicBezTo>
                    <a:cubicBezTo>
                      <a:pt x="133" y="112"/>
                      <a:pt x="133" y="112"/>
                      <a:pt x="133" y="112"/>
                    </a:cubicBezTo>
                    <a:cubicBezTo>
                      <a:pt x="235" y="112"/>
                      <a:pt x="235" y="112"/>
                      <a:pt x="235" y="112"/>
                    </a:cubicBezTo>
                    <a:cubicBezTo>
                      <a:pt x="269" y="112"/>
                      <a:pt x="294" y="120"/>
                      <a:pt x="310" y="138"/>
                    </a:cubicBezTo>
                    <a:cubicBezTo>
                      <a:pt x="331" y="160"/>
                      <a:pt x="339" y="196"/>
                      <a:pt x="339" y="261"/>
                    </a:cubicBezTo>
                    <a:cubicBezTo>
                      <a:pt x="339" y="466"/>
                      <a:pt x="339" y="466"/>
                      <a:pt x="339" y="466"/>
                    </a:cubicBezTo>
                    <a:cubicBezTo>
                      <a:pt x="468" y="466"/>
                      <a:pt x="468" y="466"/>
                      <a:pt x="468" y="466"/>
                    </a:cubicBezTo>
                    <a:cubicBezTo>
                      <a:pt x="468" y="208"/>
                      <a:pt x="468" y="208"/>
                      <a:pt x="468" y="208"/>
                    </a:cubicBezTo>
                    <a:cubicBezTo>
                      <a:pt x="468" y="24"/>
                      <a:pt x="351" y="0"/>
                      <a:pt x="236" y="0"/>
                    </a:cubicBezTo>
                    <a:lnTo>
                      <a:pt x="0" y="0"/>
                    </a:lnTo>
                    <a:close/>
                    <a:moveTo>
                      <a:pt x="1246" y="0"/>
                    </a:moveTo>
                    <a:cubicBezTo>
                      <a:pt x="1246" y="466"/>
                      <a:pt x="1246" y="466"/>
                      <a:pt x="1246" y="466"/>
                    </a:cubicBezTo>
                    <a:cubicBezTo>
                      <a:pt x="1459" y="466"/>
                      <a:pt x="1459" y="466"/>
                      <a:pt x="1459" y="466"/>
                    </a:cubicBezTo>
                    <a:cubicBezTo>
                      <a:pt x="1573" y="466"/>
                      <a:pt x="1610" y="447"/>
                      <a:pt x="1650" y="405"/>
                    </a:cubicBezTo>
                    <a:cubicBezTo>
                      <a:pt x="1679" y="375"/>
                      <a:pt x="1697" y="310"/>
                      <a:pt x="1697" y="238"/>
                    </a:cubicBezTo>
                    <a:cubicBezTo>
                      <a:pt x="1697" y="173"/>
                      <a:pt x="1682" y="114"/>
                      <a:pt x="1654" y="78"/>
                    </a:cubicBezTo>
                    <a:cubicBezTo>
                      <a:pt x="1606" y="13"/>
                      <a:pt x="1536" y="0"/>
                      <a:pt x="1431" y="0"/>
                    </a:cubicBezTo>
                    <a:lnTo>
                      <a:pt x="1246" y="0"/>
                    </a:lnTo>
                    <a:close/>
                    <a:moveTo>
                      <a:pt x="1377" y="102"/>
                    </a:moveTo>
                    <a:cubicBezTo>
                      <a:pt x="1433" y="102"/>
                      <a:pt x="1433" y="102"/>
                      <a:pt x="1433" y="102"/>
                    </a:cubicBezTo>
                    <a:cubicBezTo>
                      <a:pt x="1515" y="102"/>
                      <a:pt x="1568" y="138"/>
                      <a:pt x="1568" y="234"/>
                    </a:cubicBezTo>
                    <a:cubicBezTo>
                      <a:pt x="1568" y="330"/>
                      <a:pt x="1515" y="367"/>
                      <a:pt x="1433" y="367"/>
                    </a:cubicBezTo>
                    <a:cubicBezTo>
                      <a:pt x="1377" y="367"/>
                      <a:pt x="1377" y="367"/>
                      <a:pt x="1377" y="367"/>
                    </a:cubicBezTo>
                    <a:lnTo>
                      <a:pt x="1377" y="102"/>
                    </a:lnTo>
                    <a:close/>
                    <a:moveTo>
                      <a:pt x="845" y="0"/>
                    </a:moveTo>
                    <a:cubicBezTo>
                      <a:pt x="735" y="369"/>
                      <a:pt x="735" y="369"/>
                      <a:pt x="735" y="369"/>
                    </a:cubicBezTo>
                    <a:cubicBezTo>
                      <a:pt x="630" y="0"/>
                      <a:pt x="630" y="0"/>
                      <a:pt x="630" y="0"/>
                    </a:cubicBezTo>
                    <a:cubicBezTo>
                      <a:pt x="488" y="0"/>
                      <a:pt x="488" y="0"/>
                      <a:pt x="488" y="0"/>
                    </a:cubicBezTo>
                    <a:cubicBezTo>
                      <a:pt x="638" y="466"/>
                      <a:pt x="638" y="466"/>
                      <a:pt x="638" y="466"/>
                    </a:cubicBezTo>
                    <a:cubicBezTo>
                      <a:pt x="828" y="466"/>
                      <a:pt x="828" y="466"/>
                      <a:pt x="828" y="466"/>
                    </a:cubicBezTo>
                    <a:cubicBezTo>
                      <a:pt x="979" y="0"/>
                      <a:pt x="979" y="0"/>
                      <a:pt x="979" y="0"/>
                    </a:cubicBezTo>
                    <a:lnTo>
                      <a:pt x="845" y="0"/>
                    </a:lnTo>
                    <a:close/>
                    <a:moveTo>
                      <a:pt x="1758" y="466"/>
                    </a:moveTo>
                    <a:cubicBezTo>
                      <a:pt x="1890" y="466"/>
                      <a:pt x="1890" y="466"/>
                      <a:pt x="1890" y="466"/>
                    </a:cubicBezTo>
                    <a:cubicBezTo>
                      <a:pt x="1890" y="0"/>
                      <a:pt x="1890" y="0"/>
                      <a:pt x="1890" y="0"/>
                    </a:cubicBezTo>
                    <a:cubicBezTo>
                      <a:pt x="1758" y="0"/>
                      <a:pt x="1758" y="0"/>
                      <a:pt x="1758" y="0"/>
                    </a:cubicBezTo>
                    <a:lnTo>
                      <a:pt x="1758" y="466"/>
                    </a:lnTo>
                    <a:close/>
                    <a:moveTo>
                      <a:pt x="2127" y="0"/>
                    </a:moveTo>
                    <a:cubicBezTo>
                      <a:pt x="1943" y="466"/>
                      <a:pt x="1943" y="466"/>
                      <a:pt x="1943" y="466"/>
                    </a:cubicBezTo>
                    <a:cubicBezTo>
                      <a:pt x="2073" y="466"/>
                      <a:pt x="2073" y="466"/>
                      <a:pt x="2073" y="466"/>
                    </a:cubicBezTo>
                    <a:cubicBezTo>
                      <a:pt x="2102" y="384"/>
                      <a:pt x="2102" y="384"/>
                      <a:pt x="2102" y="384"/>
                    </a:cubicBezTo>
                    <a:cubicBezTo>
                      <a:pt x="2319" y="384"/>
                      <a:pt x="2319" y="384"/>
                      <a:pt x="2319" y="384"/>
                    </a:cubicBezTo>
                    <a:cubicBezTo>
                      <a:pt x="2347" y="466"/>
                      <a:pt x="2347" y="466"/>
                      <a:pt x="2347" y="466"/>
                    </a:cubicBezTo>
                    <a:cubicBezTo>
                      <a:pt x="2488" y="466"/>
                      <a:pt x="2488" y="466"/>
                      <a:pt x="2488" y="466"/>
                    </a:cubicBezTo>
                    <a:cubicBezTo>
                      <a:pt x="2303" y="0"/>
                      <a:pt x="2303" y="0"/>
                      <a:pt x="2303" y="0"/>
                    </a:cubicBezTo>
                    <a:lnTo>
                      <a:pt x="2127" y="0"/>
                    </a:lnTo>
                    <a:close/>
                    <a:moveTo>
                      <a:pt x="2212" y="85"/>
                    </a:moveTo>
                    <a:cubicBezTo>
                      <a:pt x="2292" y="303"/>
                      <a:pt x="2292" y="303"/>
                      <a:pt x="2292" y="303"/>
                    </a:cubicBezTo>
                    <a:cubicBezTo>
                      <a:pt x="2130" y="303"/>
                      <a:pt x="2130" y="303"/>
                      <a:pt x="2130" y="303"/>
                    </a:cubicBezTo>
                    <a:lnTo>
                      <a:pt x="2212" y="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507975" fontAlgn="base">
                  <a:spcBef>
                    <a:spcPct val="0"/>
                  </a:spcBef>
                  <a:spcAft>
                    <a:spcPct val="0"/>
                  </a:spcAft>
                </a:pPr>
                <a:endParaRPr lang="en-US">
                  <a:solidFill>
                    <a:srgbClr val="FFFFFF"/>
                  </a:solidFill>
                  <a:latin typeface="Arial" charset="0"/>
                  <a:ea typeface="MS PGothic" pitchFamily="34" charset="-128"/>
                  <a:cs typeface="Arial" charset="0"/>
                </a:endParaRPr>
              </a:p>
            </p:txBody>
          </p:sp>
          <p:sp>
            <p:nvSpPr>
              <p:cNvPr id="15" name="Freeform 8"/>
              <p:cNvSpPr>
                <a:spLocks noEditPoints="1"/>
              </p:cNvSpPr>
              <p:nvPr userDrawn="1"/>
            </p:nvSpPr>
            <p:spPr bwMode="auto">
              <a:xfrm>
                <a:off x="-5859463" y="-3309938"/>
                <a:ext cx="4351338" cy="2876551"/>
              </a:xfrm>
              <a:custGeom>
                <a:avLst/>
                <a:gdLst>
                  <a:gd name="T0" fmla="*/ 699 w 1872"/>
                  <a:gd name="T1" fmla="*/ 369 h 1238"/>
                  <a:gd name="T2" fmla="*/ 699 w 1872"/>
                  <a:gd name="T3" fmla="*/ 258 h 1238"/>
                  <a:gd name="T4" fmla="*/ 732 w 1872"/>
                  <a:gd name="T5" fmla="*/ 256 h 1238"/>
                  <a:gd name="T6" fmla="*/ 1238 w 1872"/>
                  <a:gd name="T7" fmla="*/ 519 h 1238"/>
                  <a:gd name="T8" fmla="*/ 789 w 1872"/>
                  <a:gd name="T9" fmla="*/ 820 h 1238"/>
                  <a:gd name="T10" fmla="*/ 699 w 1872"/>
                  <a:gd name="T11" fmla="*/ 805 h 1238"/>
                  <a:gd name="T12" fmla="*/ 699 w 1872"/>
                  <a:gd name="T13" fmla="*/ 466 h 1238"/>
                  <a:gd name="T14" fmla="*/ 913 w 1872"/>
                  <a:gd name="T15" fmla="*/ 653 h 1238"/>
                  <a:gd name="T16" fmla="*/ 1073 w 1872"/>
                  <a:gd name="T17" fmla="*/ 518 h 1238"/>
                  <a:gd name="T18" fmla="*/ 760 w 1872"/>
                  <a:gd name="T19" fmla="*/ 366 h 1238"/>
                  <a:gd name="T20" fmla="*/ 699 w 1872"/>
                  <a:gd name="T21" fmla="*/ 369 h 1238"/>
                  <a:gd name="T22" fmla="*/ 699 w 1872"/>
                  <a:gd name="T23" fmla="*/ 0 h 1238"/>
                  <a:gd name="T24" fmla="*/ 699 w 1872"/>
                  <a:gd name="T25" fmla="*/ 167 h 1238"/>
                  <a:gd name="T26" fmla="*/ 732 w 1872"/>
                  <a:gd name="T27" fmla="*/ 165 h 1238"/>
                  <a:gd name="T28" fmla="*/ 1434 w 1872"/>
                  <a:gd name="T29" fmla="*/ 514 h 1238"/>
                  <a:gd name="T30" fmla="*/ 784 w 1872"/>
                  <a:gd name="T31" fmla="*/ 901 h 1238"/>
                  <a:gd name="T32" fmla="*/ 699 w 1872"/>
                  <a:gd name="T33" fmla="*/ 894 h 1238"/>
                  <a:gd name="T34" fmla="*/ 699 w 1872"/>
                  <a:gd name="T35" fmla="*/ 997 h 1238"/>
                  <a:gd name="T36" fmla="*/ 770 w 1872"/>
                  <a:gd name="T37" fmla="*/ 1002 h 1238"/>
                  <a:gd name="T38" fmla="*/ 1518 w 1872"/>
                  <a:gd name="T39" fmla="*/ 657 h 1238"/>
                  <a:gd name="T40" fmla="*/ 1731 w 1872"/>
                  <a:gd name="T41" fmla="*/ 786 h 1238"/>
                  <a:gd name="T42" fmla="*/ 775 w 1872"/>
                  <a:gd name="T43" fmla="*/ 1097 h 1238"/>
                  <a:gd name="T44" fmla="*/ 699 w 1872"/>
                  <a:gd name="T45" fmla="*/ 1093 h 1238"/>
                  <a:gd name="T46" fmla="*/ 699 w 1872"/>
                  <a:gd name="T47" fmla="*/ 1238 h 1238"/>
                  <a:gd name="T48" fmla="*/ 1872 w 1872"/>
                  <a:gd name="T49" fmla="*/ 1238 h 1238"/>
                  <a:gd name="T50" fmla="*/ 1872 w 1872"/>
                  <a:gd name="T51" fmla="*/ 0 h 1238"/>
                  <a:gd name="T52" fmla="*/ 699 w 1872"/>
                  <a:gd name="T53" fmla="*/ 0 h 1238"/>
                  <a:gd name="T54" fmla="*/ 699 w 1872"/>
                  <a:gd name="T55" fmla="*/ 805 h 1238"/>
                  <a:gd name="T56" fmla="*/ 699 w 1872"/>
                  <a:gd name="T57" fmla="*/ 894 h 1238"/>
                  <a:gd name="T58" fmla="*/ 334 w 1872"/>
                  <a:gd name="T59" fmla="*/ 546 h 1238"/>
                  <a:gd name="T60" fmla="*/ 699 w 1872"/>
                  <a:gd name="T61" fmla="*/ 369 h 1238"/>
                  <a:gd name="T62" fmla="*/ 699 w 1872"/>
                  <a:gd name="T63" fmla="*/ 466 h 1238"/>
                  <a:gd name="T64" fmla="*/ 698 w 1872"/>
                  <a:gd name="T65" fmla="*/ 466 h 1238"/>
                  <a:gd name="T66" fmla="*/ 485 w 1872"/>
                  <a:gd name="T67" fmla="*/ 563 h 1238"/>
                  <a:gd name="T68" fmla="*/ 699 w 1872"/>
                  <a:gd name="T69" fmla="*/ 805 h 1238"/>
                  <a:gd name="T70" fmla="*/ 191 w 1872"/>
                  <a:gd name="T71" fmla="*/ 533 h 1238"/>
                  <a:gd name="T72" fmla="*/ 699 w 1872"/>
                  <a:gd name="T73" fmla="*/ 258 h 1238"/>
                  <a:gd name="T74" fmla="*/ 699 w 1872"/>
                  <a:gd name="T75" fmla="*/ 167 h 1238"/>
                  <a:gd name="T76" fmla="*/ 0 w 1872"/>
                  <a:gd name="T77" fmla="*/ 514 h 1238"/>
                  <a:gd name="T78" fmla="*/ 699 w 1872"/>
                  <a:gd name="T79" fmla="*/ 1093 h 1238"/>
                  <a:gd name="T80" fmla="*/ 699 w 1872"/>
                  <a:gd name="T81" fmla="*/ 997 h 1238"/>
                  <a:gd name="T82" fmla="*/ 191 w 1872"/>
                  <a:gd name="T83" fmla="*/ 533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72" h="1238">
                    <a:moveTo>
                      <a:pt x="699" y="369"/>
                    </a:moveTo>
                    <a:cubicBezTo>
                      <a:pt x="699" y="258"/>
                      <a:pt x="699" y="258"/>
                      <a:pt x="699" y="258"/>
                    </a:cubicBezTo>
                    <a:cubicBezTo>
                      <a:pt x="709" y="257"/>
                      <a:pt x="720" y="256"/>
                      <a:pt x="732" y="256"/>
                    </a:cubicBezTo>
                    <a:cubicBezTo>
                      <a:pt x="1038" y="246"/>
                      <a:pt x="1238" y="519"/>
                      <a:pt x="1238" y="519"/>
                    </a:cubicBezTo>
                    <a:cubicBezTo>
                      <a:pt x="1238" y="519"/>
                      <a:pt x="1021" y="820"/>
                      <a:pt x="789" y="820"/>
                    </a:cubicBezTo>
                    <a:cubicBezTo>
                      <a:pt x="756" y="820"/>
                      <a:pt x="726" y="815"/>
                      <a:pt x="699" y="805"/>
                    </a:cubicBezTo>
                    <a:cubicBezTo>
                      <a:pt x="699" y="466"/>
                      <a:pt x="699" y="466"/>
                      <a:pt x="699" y="466"/>
                    </a:cubicBezTo>
                    <a:cubicBezTo>
                      <a:pt x="818" y="481"/>
                      <a:pt x="842" y="533"/>
                      <a:pt x="913" y="653"/>
                    </a:cubicBezTo>
                    <a:cubicBezTo>
                      <a:pt x="1073" y="518"/>
                      <a:pt x="1073" y="518"/>
                      <a:pt x="1073" y="518"/>
                    </a:cubicBezTo>
                    <a:cubicBezTo>
                      <a:pt x="1073" y="518"/>
                      <a:pt x="956" y="366"/>
                      <a:pt x="760" y="366"/>
                    </a:cubicBezTo>
                    <a:cubicBezTo>
                      <a:pt x="739" y="366"/>
                      <a:pt x="719" y="367"/>
                      <a:pt x="699" y="369"/>
                    </a:cubicBezTo>
                    <a:moveTo>
                      <a:pt x="699" y="0"/>
                    </a:moveTo>
                    <a:cubicBezTo>
                      <a:pt x="699" y="167"/>
                      <a:pt x="699" y="167"/>
                      <a:pt x="699" y="167"/>
                    </a:cubicBezTo>
                    <a:cubicBezTo>
                      <a:pt x="710" y="166"/>
                      <a:pt x="721" y="165"/>
                      <a:pt x="732" y="165"/>
                    </a:cubicBezTo>
                    <a:cubicBezTo>
                      <a:pt x="1157" y="151"/>
                      <a:pt x="1434" y="514"/>
                      <a:pt x="1434" y="514"/>
                    </a:cubicBezTo>
                    <a:cubicBezTo>
                      <a:pt x="1434" y="514"/>
                      <a:pt x="1116" y="901"/>
                      <a:pt x="784" y="901"/>
                    </a:cubicBezTo>
                    <a:cubicBezTo>
                      <a:pt x="754" y="901"/>
                      <a:pt x="725" y="898"/>
                      <a:pt x="699" y="894"/>
                    </a:cubicBezTo>
                    <a:cubicBezTo>
                      <a:pt x="699" y="997"/>
                      <a:pt x="699" y="997"/>
                      <a:pt x="699" y="997"/>
                    </a:cubicBezTo>
                    <a:cubicBezTo>
                      <a:pt x="721" y="1000"/>
                      <a:pt x="745" y="1002"/>
                      <a:pt x="770" y="1002"/>
                    </a:cubicBezTo>
                    <a:cubicBezTo>
                      <a:pt x="1079" y="1002"/>
                      <a:pt x="1302" y="844"/>
                      <a:pt x="1518" y="657"/>
                    </a:cubicBezTo>
                    <a:cubicBezTo>
                      <a:pt x="1554" y="686"/>
                      <a:pt x="1700" y="756"/>
                      <a:pt x="1731" y="786"/>
                    </a:cubicBezTo>
                    <a:cubicBezTo>
                      <a:pt x="1525" y="958"/>
                      <a:pt x="1046" y="1097"/>
                      <a:pt x="775" y="1097"/>
                    </a:cubicBezTo>
                    <a:cubicBezTo>
                      <a:pt x="748" y="1097"/>
                      <a:pt x="723" y="1096"/>
                      <a:pt x="699" y="1093"/>
                    </a:cubicBezTo>
                    <a:cubicBezTo>
                      <a:pt x="699" y="1238"/>
                      <a:pt x="699" y="1238"/>
                      <a:pt x="699" y="1238"/>
                    </a:cubicBezTo>
                    <a:cubicBezTo>
                      <a:pt x="1872" y="1238"/>
                      <a:pt x="1872" y="1238"/>
                      <a:pt x="1872" y="1238"/>
                    </a:cubicBezTo>
                    <a:cubicBezTo>
                      <a:pt x="1872" y="0"/>
                      <a:pt x="1872" y="0"/>
                      <a:pt x="1872" y="0"/>
                    </a:cubicBezTo>
                    <a:lnTo>
                      <a:pt x="699" y="0"/>
                    </a:lnTo>
                    <a:close/>
                    <a:moveTo>
                      <a:pt x="699" y="805"/>
                    </a:moveTo>
                    <a:cubicBezTo>
                      <a:pt x="699" y="894"/>
                      <a:pt x="699" y="894"/>
                      <a:pt x="699" y="894"/>
                    </a:cubicBezTo>
                    <a:cubicBezTo>
                      <a:pt x="413" y="843"/>
                      <a:pt x="334" y="546"/>
                      <a:pt x="334" y="546"/>
                    </a:cubicBezTo>
                    <a:cubicBezTo>
                      <a:pt x="334" y="546"/>
                      <a:pt x="471" y="394"/>
                      <a:pt x="699" y="369"/>
                    </a:cubicBezTo>
                    <a:cubicBezTo>
                      <a:pt x="699" y="466"/>
                      <a:pt x="699" y="466"/>
                      <a:pt x="699" y="466"/>
                    </a:cubicBezTo>
                    <a:cubicBezTo>
                      <a:pt x="698" y="466"/>
                      <a:pt x="698" y="466"/>
                      <a:pt x="698" y="466"/>
                    </a:cubicBezTo>
                    <a:cubicBezTo>
                      <a:pt x="579" y="452"/>
                      <a:pt x="485" y="563"/>
                      <a:pt x="485" y="563"/>
                    </a:cubicBezTo>
                    <a:cubicBezTo>
                      <a:pt x="485" y="563"/>
                      <a:pt x="538" y="751"/>
                      <a:pt x="699" y="805"/>
                    </a:cubicBezTo>
                    <a:moveTo>
                      <a:pt x="191" y="533"/>
                    </a:moveTo>
                    <a:cubicBezTo>
                      <a:pt x="191" y="533"/>
                      <a:pt x="361" y="283"/>
                      <a:pt x="699" y="258"/>
                    </a:cubicBezTo>
                    <a:cubicBezTo>
                      <a:pt x="699" y="167"/>
                      <a:pt x="699" y="167"/>
                      <a:pt x="699" y="167"/>
                    </a:cubicBezTo>
                    <a:cubicBezTo>
                      <a:pt x="324" y="197"/>
                      <a:pt x="0" y="514"/>
                      <a:pt x="0" y="514"/>
                    </a:cubicBezTo>
                    <a:cubicBezTo>
                      <a:pt x="0" y="514"/>
                      <a:pt x="184" y="1045"/>
                      <a:pt x="699" y="1093"/>
                    </a:cubicBezTo>
                    <a:cubicBezTo>
                      <a:pt x="699" y="997"/>
                      <a:pt x="699" y="997"/>
                      <a:pt x="699" y="997"/>
                    </a:cubicBezTo>
                    <a:cubicBezTo>
                      <a:pt x="321" y="949"/>
                      <a:pt x="191" y="533"/>
                      <a:pt x="191" y="53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defTabSz="507975" fontAlgn="base">
                  <a:spcBef>
                    <a:spcPct val="0"/>
                  </a:spcBef>
                  <a:spcAft>
                    <a:spcPct val="0"/>
                  </a:spcAft>
                </a:pPr>
                <a:endParaRPr lang="en-US">
                  <a:solidFill>
                    <a:srgbClr val="FFFFFF"/>
                  </a:solidFill>
                  <a:latin typeface="Arial" charset="0"/>
                  <a:ea typeface="MS PGothic" pitchFamily="34" charset="-128"/>
                  <a:cs typeface="Arial" charset="0"/>
                </a:endParaRPr>
              </a:p>
            </p:txBody>
          </p:sp>
        </p:grpSp>
        <p:cxnSp>
          <p:nvCxnSpPr>
            <p:cNvPr id="18" name="Straight Connector 17"/>
            <p:cNvCxnSpPr/>
            <p:nvPr userDrawn="1"/>
          </p:nvCxnSpPr>
          <p:spPr>
            <a:xfrm>
              <a:off x="2079407" y="3681742"/>
              <a:ext cx="0" cy="815509"/>
            </a:xfrm>
            <a:prstGeom prst="line">
              <a:avLst/>
            </a:prstGeom>
            <a:ln w="3175">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2817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489" y="275169"/>
            <a:ext cx="10227028" cy="656590"/>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buFontTx/>
              <a:buBlip>
                <a:blip r:embed="rId2"/>
              </a:buBlip>
              <a:defRPr>
                <a:solidFill>
                  <a:schemeClr val="tx1"/>
                </a:solidFill>
              </a:defRPr>
            </a:lvl1pPr>
            <a:lvl2pPr>
              <a:buSzPct val="100000"/>
              <a:buFontTx/>
              <a:buBlip>
                <a:blip r:embed="rId2"/>
              </a:buBlip>
              <a:defRPr>
                <a:solidFill>
                  <a:schemeClr val="tx1"/>
                </a:solidFill>
              </a:defRPr>
            </a:lvl2pPr>
            <a:lvl3pPr>
              <a:buSzPct val="100000"/>
              <a:buFontTx/>
              <a:buBlip>
                <a:blip r:embed="rId2"/>
              </a:buBlip>
              <a:defRPr sz="2000">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409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489" y="275169"/>
            <a:ext cx="10227028" cy="656590"/>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10307" y="1599848"/>
            <a:ext cx="5494514" cy="4725458"/>
          </a:xfrm>
        </p:spPr>
        <p:txBody>
          <a:bodyPr/>
          <a:lstStyle>
            <a:lvl1pPr>
              <a:buSzPct val="100000"/>
              <a:buFontTx/>
              <a:buBlip>
                <a:blip r:embed="rId2"/>
              </a:buBlip>
              <a:defRPr sz="2700">
                <a:solidFill>
                  <a:schemeClr val="tx1"/>
                </a:solidFill>
              </a:defRPr>
            </a:lvl1pPr>
            <a:lvl2pPr>
              <a:buSzPct val="100000"/>
              <a:buFontTx/>
              <a:buBlip>
                <a:blip r:embed="rId2"/>
              </a:buBlip>
              <a:defRPr sz="2200">
                <a:solidFill>
                  <a:schemeClr val="tx1"/>
                </a:solidFill>
              </a:defRPr>
            </a:lvl2pPr>
            <a:lvl3pPr>
              <a:buSzPct val="100000"/>
              <a:buFontTx/>
              <a:buBlip>
                <a:blip r:embed="rId2"/>
              </a:buBlip>
              <a:defRPr sz="20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274159" y="1599848"/>
            <a:ext cx="5494513" cy="4725458"/>
          </a:xfrm>
        </p:spPr>
        <p:txBody>
          <a:bodyPr/>
          <a:lstStyle>
            <a:lvl1pPr>
              <a:buSzPct val="100000"/>
              <a:buFontTx/>
              <a:buBlip>
                <a:blip r:embed="rId2"/>
              </a:buBlip>
              <a:defRPr sz="2700">
                <a:solidFill>
                  <a:schemeClr val="tx1"/>
                </a:solidFill>
              </a:defRPr>
            </a:lvl1pPr>
            <a:lvl2pPr>
              <a:buSzPct val="100000"/>
              <a:buFontTx/>
              <a:buBlip>
                <a:blip r:embed="rId2"/>
              </a:buBlip>
              <a:defRPr sz="2200" b="1">
                <a:solidFill>
                  <a:schemeClr val="tx1"/>
                </a:solidFill>
              </a:defRPr>
            </a:lvl2pPr>
            <a:lvl3pPr>
              <a:buSzPct val="100000"/>
              <a:buFontTx/>
              <a:buBlip>
                <a:blip r:embed="rId2"/>
              </a:buBlip>
              <a:defRPr sz="2000" b="1">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5854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Bottom Highlight">
    <p:spTree>
      <p:nvGrpSpPr>
        <p:cNvPr id="1" name=""/>
        <p:cNvGrpSpPr/>
        <p:nvPr/>
      </p:nvGrpSpPr>
      <p:grpSpPr>
        <a:xfrm>
          <a:off x="0" y="0"/>
          <a:ext cx="0" cy="0"/>
          <a:chOff x="0" y="0"/>
          <a:chExt cx="0" cy="0"/>
        </a:xfrm>
      </p:grpSpPr>
      <p:sp>
        <p:nvSpPr>
          <p:cNvPr id="2" name="Title 1"/>
          <p:cNvSpPr>
            <a:spLocks noGrp="1"/>
          </p:cNvSpPr>
          <p:nvPr>
            <p:ph type="title"/>
          </p:nvPr>
        </p:nvSpPr>
        <p:spPr>
          <a:xfrm>
            <a:off x="982489" y="5723718"/>
            <a:ext cx="10227028" cy="656590"/>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5663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0"/>
            <a:ext cx="10515600" cy="1325563"/>
          </a:xfrm>
          <a:prstGeom prst="rect">
            <a:avLst/>
          </a:prstGeom>
        </p:spPr>
        <p:txBody>
          <a:bodyPr vert="horz" lIns="91436" tIns="45720" rIns="91436"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36" tIns="45720" rIns="91436"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6"/>
          </a:xfrm>
          <a:prstGeom prst="rect">
            <a:avLst/>
          </a:prstGeom>
        </p:spPr>
        <p:txBody>
          <a:bodyPr vert="horz" lIns="91436" tIns="45720" rIns="91436" bIns="45720" rtlCol="0" anchor="ctr"/>
          <a:lstStyle>
            <a:lvl1pPr algn="l">
              <a:defRPr sz="1200">
                <a:solidFill>
                  <a:schemeClr val="tx1">
                    <a:tint val="75000"/>
                  </a:schemeClr>
                </a:solidFill>
              </a:defRPr>
            </a:lvl1pPr>
          </a:lstStyle>
          <a:p>
            <a:fld id="{05C962F5-BC4D-42BC-AED9-8C8BD617FF44}" type="datetimeFigureOut">
              <a:rPr lang="en-US" smtClean="0"/>
              <a:t>8/5/2016</a:t>
            </a:fld>
            <a:endParaRPr lang="en-US"/>
          </a:p>
        </p:txBody>
      </p:sp>
      <p:sp>
        <p:nvSpPr>
          <p:cNvPr id="5" name="Footer Placeholder 4"/>
          <p:cNvSpPr>
            <a:spLocks noGrp="1"/>
          </p:cNvSpPr>
          <p:nvPr>
            <p:ph type="ftr" sz="quarter" idx="3"/>
          </p:nvPr>
        </p:nvSpPr>
        <p:spPr>
          <a:xfrm>
            <a:off x="4038600" y="6356350"/>
            <a:ext cx="4114800" cy="365126"/>
          </a:xfrm>
          <a:prstGeom prst="rect">
            <a:avLst/>
          </a:prstGeom>
        </p:spPr>
        <p:txBody>
          <a:bodyPr vert="horz" lIns="91436" tIns="45720" rIns="91436"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6"/>
          </a:xfrm>
          <a:prstGeom prst="rect">
            <a:avLst/>
          </a:prstGeom>
        </p:spPr>
        <p:txBody>
          <a:bodyPr vert="horz" lIns="91436" tIns="45720" rIns="91436" bIns="45720" rtlCol="0" anchor="ctr"/>
          <a:lstStyle>
            <a:lvl1pPr algn="r">
              <a:defRPr sz="1200">
                <a:solidFill>
                  <a:schemeClr val="tx1">
                    <a:tint val="75000"/>
                  </a:schemeClr>
                </a:solidFill>
              </a:defRPr>
            </a:lvl1pPr>
          </a:lstStyle>
          <a:p>
            <a:fld id="{70C3248E-F8FC-4BBC-95AD-60AB24DFF4CA}" type="slidenum">
              <a:rPr lang="en-US" smtClean="0"/>
              <a:t>‹#›</a:t>
            </a:fld>
            <a:endParaRPr lang="en-US"/>
          </a:p>
        </p:txBody>
      </p:sp>
    </p:spTree>
    <p:extLst>
      <p:ext uri="{BB962C8B-B14F-4D97-AF65-F5344CB8AC3E}">
        <p14:creationId xmlns:p14="http://schemas.microsoft.com/office/powerpoint/2010/main" val="50653042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timing>
    <p:tnLst>
      <p:par>
        <p:cTn id="1" dur="indefinite" restart="never" nodeType="tmRoot"/>
      </p:par>
    </p:tnLst>
  </p:timing>
  <p:txStyles>
    <p:titleStyle>
      <a:lvl1pPr algn="l" defTabSz="9143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4"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772" indent="-228591"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36" indent="-228591" algn="l" defTabSz="91436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316" indent="-228591" algn="l" defTabSz="91436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500" indent="-228591"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0" indent="-228591"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2" indent="-228591"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1"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0"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3" algn="l" defTabSz="91436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0308" y="275169"/>
            <a:ext cx="11173302" cy="656590"/>
          </a:xfrm>
          <a:prstGeom prst="rect">
            <a:avLst/>
          </a:prstGeom>
          <a:noFill/>
          <a:ln w="9525">
            <a:noFill/>
            <a:miter lim="800000"/>
            <a:headEnd/>
            <a:tailEnd/>
          </a:ln>
        </p:spPr>
        <p:txBody>
          <a:bodyPr vert="horz" wrap="square" lIns="101595" tIns="50795" rIns="101595" bIns="50795"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10309" y="1599848"/>
            <a:ext cx="11158361" cy="4725458"/>
          </a:xfrm>
          <a:prstGeom prst="rect">
            <a:avLst/>
          </a:prstGeom>
          <a:noFill/>
          <a:ln w="9525">
            <a:noFill/>
            <a:miter lim="800000"/>
            <a:headEnd/>
            <a:tailEnd/>
          </a:ln>
        </p:spPr>
        <p:txBody>
          <a:bodyPr vert="horz" wrap="square" lIns="101595" tIns="50795" rIns="101595" bIns="50795"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334016888"/>
      </p:ext>
    </p:extLst>
  </p:cSld>
  <p:clrMap bg1="dk2" tx1="lt1" bg2="dk1"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rtl="0" fontAlgn="base">
        <a:lnSpc>
          <a:spcPct val="90000"/>
        </a:lnSpc>
        <a:spcBef>
          <a:spcPct val="0"/>
        </a:spcBef>
        <a:spcAft>
          <a:spcPct val="0"/>
        </a:spcAft>
        <a:defRPr sz="4000" b="1">
          <a:solidFill>
            <a:srgbClr val="73B900"/>
          </a:solidFill>
          <a:latin typeface="Trebuchet MS" pitchFamily="34" charset="0"/>
          <a:ea typeface="+mj-ea"/>
          <a:cs typeface="+mj-cs"/>
        </a:defRPr>
      </a:lvl1pPr>
      <a:lvl2pPr algn="l" rtl="0" fontAlgn="base">
        <a:spcBef>
          <a:spcPct val="0"/>
        </a:spcBef>
        <a:spcAft>
          <a:spcPct val="0"/>
        </a:spcAft>
        <a:defRPr sz="3600" b="1">
          <a:solidFill>
            <a:srgbClr val="73B900"/>
          </a:solidFill>
          <a:latin typeface="Arial" charset="0"/>
        </a:defRPr>
      </a:lvl2pPr>
      <a:lvl3pPr algn="l" rtl="0" fontAlgn="base">
        <a:spcBef>
          <a:spcPct val="0"/>
        </a:spcBef>
        <a:spcAft>
          <a:spcPct val="0"/>
        </a:spcAft>
        <a:defRPr sz="3600" b="1">
          <a:solidFill>
            <a:srgbClr val="73B900"/>
          </a:solidFill>
          <a:latin typeface="Arial" charset="0"/>
        </a:defRPr>
      </a:lvl3pPr>
      <a:lvl4pPr algn="l" rtl="0" fontAlgn="base">
        <a:spcBef>
          <a:spcPct val="0"/>
        </a:spcBef>
        <a:spcAft>
          <a:spcPct val="0"/>
        </a:spcAft>
        <a:defRPr sz="3600" b="1">
          <a:solidFill>
            <a:srgbClr val="73B900"/>
          </a:solidFill>
          <a:latin typeface="Arial" charset="0"/>
        </a:defRPr>
      </a:lvl4pPr>
      <a:lvl5pPr algn="l" rtl="0" fontAlgn="base">
        <a:spcBef>
          <a:spcPct val="0"/>
        </a:spcBef>
        <a:spcAft>
          <a:spcPct val="0"/>
        </a:spcAft>
        <a:defRPr sz="3600" b="1">
          <a:solidFill>
            <a:srgbClr val="73B900"/>
          </a:solidFill>
          <a:latin typeface="Arial" charset="0"/>
        </a:defRPr>
      </a:lvl5pPr>
      <a:lvl6pPr marL="507975" algn="l" rtl="0" eaLnBrk="1" fontAlgn="base" hangingPunct="1">
        <a:spcBef>
          <a:spcPct val="0"/>
        </a:spcBef>
        <a:spcAft>
          <a:spcPct val="0"/>
        </a:spcAft>
        <a:defRPr sz="3600" b="1">
          <a:solidFill>
            <a:srgbClr val="73B900"/>
          </a:solidFill>
          <a:latin typeface="Arial" charset="0"/>
        </a:defRPr>
      </a:lvl6pPr>
      <a:lvl7pPr marL="1015950" algn="l" rtl="0" eaLnBrk="1" fontAlgn="base" hangingPunct="1">
        <a:spcBef>
          <a:spcPct val="0"/>
        </a:spcBef>
        <a:spcAft>
          <a:spcPct val="0"/>
        </a:spcAft>
        <a:defRPr sz="3600" b="1">
          <a:solidFill>
            <a:srgbClr val="73B900"/>
          </a:solidFill>
          <a:latin typeface="Arial" charset="0"/>
        </a:defRPr>
      </a:lvl7pPr>
      <a:lvl8pPr marL="1523925" algn="l" rtl="0" eaLnBrk="1" fontAlgn="base" hangingPunct="1">
        <a:spcBef>
          <a:spcPct val="0"/>
        </a:spcBef>
        <a:spcAft>
          <a:spcPct val="0"/>
        </a:spcAft>
        <a:defRPr sz="3600" b="1">
          <a:solidFill>
            <a:srgbClr val="73B900"/>
          </a:solidFill>
          <a:latin typeface="Arial" charset="0"/>
        </a:defRPr>
      </a:lvl8pPr>
      <a:lvl9pPr marL="2031900" algn="l" rtl="0" eaLnBrk="1" fontAlgn="base" hangingPunct="1">
        <a:spcBef>
          <a:spcPct val="0"/>
        </a:spcBef>
        <a:spcAft>
          <a:spcPct val="0"/>
        </a:spcAft>
        <a:defRPr sz="3600" b="1">
          <a:solidFill>
            <a:srgbClr val="73B900"/>
          </a:solidFill>
          <a:latin typeface="Arial" charset="0"/>
        </a:defRPr>
      </a:lvl9pPr>
    </p:titleStyle>
    <p:bodyStyle>
      <a:lvl1pPr marL="380981" indent="-380981" algn="l" rtl="0" fontAlgn="base">
        <a:spcBef>
          <a:spcPct val="20000"/>
        </a:spcBef>
        <a:spcAft>
          <a:spcPct val="0"/>
        </a:spcAft>
        <a:buSzPct val="100000"/>
        <a:buBlip>
          <a:blip r:embed="rId7"/>
        </a:buBlip>
        <a:defRPr sz="2700" b="0">
          <a:solidFill>
            <a:schemeClr val="tx1"/>
          </a:solidFill>
          <a:latin typeface="Trebuchet MS" pitchFamily="34" charset="0"/>
          <a:ea typeface="+mn-ea"/>
          <a:cs typeface="+mn-cs"/>
        </a:defRPr>
      </a:lvl1pPr>
      <a:lvl2pPr marL="1015950" indent="-380981" algn="l" rtl="0" fontAlgn="base">
        <a:spcBef>
          <a:spcPct val="20000"/>
        </a:spcBef>
        <a:spcAft>
          <a:spcPct val="0"/>
        </a:spcAft>
        <a:buSzPct val="100000"/>
        <a:buBlip>
          <a:blip r:embed="rId7"/>
        </a:buBlip>
        <a:defRPr sz="2200" b="0">
          <a:solidFill>
            <a:schemeClr val="tx1"/>
          </a:solidFill>
          <a:latin typeface="Trebuchet MS" pitchFamily="34" charset="0"/>
        </a:defRPr>
      </a:lvl2pPr>
      <a:lvl3pPr marL="1523925" indent="-313956" algn="l" rtl="0" fontAlgn="base">
        <a:spcBef>
          <a:spcPct val="20000"/>
        </a:spcBef>
        <a:spcAft>
          <a:spcPct val="0"/>
        </a:spcAft>
        <a:buSzPct val="100000"/>
        <a:buBlip>
          <a:blip r:embed="rId7"/>
        </a:buBlip>
        <a:defRPr sz="2000" b="0">
          <a:solidFill>
            <a:schemeClr val="tx1"/>
          </a:solidFill>
          <a:latin typeface="Trebuchet MS" pitchFamily="34" charset="0"/>
        </a:defRPr>
      </a:lvl3pPr>
      <a:lvl4pPr marL="1971928" indent="-253987" algn="l" rtl="0" fontAlgn="base">
        <a:spcBef>
          <a:spcPct val="20000"/>
        </a:spcBef>
        <a:spcAft>
          <a:spcPct val="0"/>
        </a:spcAft>
        <a:buChar char="–"/>
        <a:defRPr sz="2200">
          <a:solidFill>
            <a:schemeClr val="bg1"/>
          </a:solidFill>
          <a:latin typeface="+mn-lt"/>
        </a:defRPr>
      </a:lvl4pPr>
      <a:lvl5pPr marL="2352911" indent="-253987" algn="l" rtl="0" fontAlgn="base">
        <a:spcBef>
          <a:spcPct val="20000"/>
        </a:spcBef>
        <a:spcAft>
          <a:spcPct val="0"/>
        </a:spcAft>
        <a:buChar char="»"/>
        <a:defRPr sz="2200">
          <a:solidFill>
            <a:schemeClr val="bg1"/>
          </a:solidFill>
          <a:latin typeface="+mn-lt"/>
        </a:defRPr>
      </a:lvl5pPr>
      <a:lvl6pPr marL="2860885" indent="-253987" algn="l" rtl="0" eaLnBrk="1" fontAlgn="base" hangingPunct="1">
        <a:spcBef>
          <a:spcPct val="20000"/>
        </a:spcBef>
        <a:spcAft>
          <a:spcPct val="0"/>
        </a:spcAft>
        <a:buChar char="»"/>
        <a:defRPr sz="2200">
          <a:solidFill>
            <a:schemeClr val="bg1"/>
          </a:solidFill>
          <a:latin typeface="+mn-lt"/>
        </a:defRPr>
      </a:lvl6pPr>
      <a:lvl7pPr marL="3368860" indent="-253987" algn="l" rtl="0" eaLnBrk="1" fontAlgn="base" hangingPunct="1">
        <a:spcBef>
          <a:spcPct val="20000"/>
        </a:spcBef>
        <a:spcAft>
          <a:spcPct val="0"/>
        </a:spcAft>
        <a:buChar char="»"/>
        <a:defRPr sz="2200">
          <a:solidFill>
            <a:schemeClr val="bg1"/>
          </a:solidFill>
          <a:latin typeface="+mn-lt"/>
        </a:defRPr>
      </a:lvl7pPr>
      <a:lvl8pPr marL="3876833" indent="-253987" algn="l" rtl="0" eaLnBrk="1" fontAlgn="base" hangingPunct="1">
        <a:spcBef>
          <a:spcPct val="20000"/>
        </a:spcBef>
        <a:spcAft>
          <a:spcPct val="0"/>
        </a:spcAft>
        <a:buChar char="»"/>
        <a:defRPr sz="2200">
          <a:solidFill>
            <a:schemeClr val="bg1"/>
          </a:solidFill>
          <a:latin typeface="+mn-lt"/>
        </a:defRPr>
      </a:lvl8pPr>
      <a:lvl9pPr marL="4384809" indent="-253987" algn="l" rtl="0" eaLnBrk="1" fontAlgn="base" hangingPunct="1">
        <a:spcBef>
          <a:spcPct val="20000"/>
        </a:spcBef>
        <a:spcAft>
          <a:spcPct val="0"/>
        </a:spcAft>
        <a:buChar char="»"/>
        <a:defRPr sz="2200">
          <a:solidFill>
            <a:schemeClr val="bg1"/>
          </a:solidFill>
          <a:latin typeface="+mn-lt"/>
        </a:defRPr>
      </a:lvl9pPr>
    </p:bodyStyle>
    <p:otherStyle>
      <a:defPPr>
        <a:defRPr lang="en-US"/>
      </a:defPPr>
      <a:lvl1pPr marL="0" algn="l" defTabSz="1015950" rtl="0" eaLnBrk="1" latinLnBrk="0" hangingPunct="1">
        <a:defRPr sz="2000" kern="1200">
          <a:solidFill>
            <a:schemeClr val="tx1"/>
          </a:solidFill>
          <a:latin typeface="+mn-lt"/>
          <a:ea typeface="+mn-ea"/>
          <a:cs typeface="+mn-cs"/>
        </a:defRPr>
      </a:lvl1pPr>
      <a:lvl2pPr marL="507975" algn="l" defTabSz="1015950" rtl="0" eaLnBrk="1" latinLnBrk="0" hangingPunct="1">
        <a:defRPr sz="2000" kern="1200">
          <a:solidFill>
            <a:schemeClr val="tx1"/>
          </a:solidFill>
          <a:latin typeface="+mn-lt"/>
          <a:ea typeface="+mn-ea"/>
          <a:cs typeface="+mn-cs"/>
        </a:defRPr>
      </a:lvl2pPr>
      <a:lvl3pPr marL="1015950" algn="l" defTabSz="1015950" rtl="0" eaLnBrk="1" latinLnBrk="0" hangingPunct="1">
        <a:defRPr sz="2000" kern="1200">
          <a:solidFill>
            <a:schemeClr val="tx1"/>
          </a:solidFill>
          <a:latin typeface="+mn-lt"/>
          <a:ea typeface="+mn-ea"/>
          <a:cs typeface="+mn-cs"/>
        </a:defRPr>
      </a:lvl3pPr>
      <a:lvl4pPr marL="1523925" algn="l" defTabSz="1015950" rtl="0" eaLnBrk="1" latinLnBrk="0" hangingPunct="1">
        <a:defRPr sz="2000" kern="1200">
          <a:solidFill>
            <a:schemeClr val="tx1"/>
          </a:solidFill>
          <a:latin typeface="+mn-lt"/>
          <a:ea typeface="+mn-ea"/>
          <a:cs typeface="+mn-cs"/>
        </a:defRPr>
      </a:lvl4pPr>
      <a:lvl5pPr marL="2031900" algn="l" defTabSz="1015950" rtl="0" eaLnBrk="1" latinLnBrk="0" hangingPunct="1">
        <a:defRPr sz="2000" kern="1200">
          <a:solidFill>
            <a:schemeClr val="tx1"/>
          </a:solidFill>
          <a:latin typeface="+mn-lt"/>
          <a:ea typeface="+mn-ea"/>
          <a:cs typeface="+mn-cs"/>
        </a:defRPr>
      </a:lvl5pPr>
      <a:lvl6pPr marL="2539875" algn="l" defTabSz="1015950" rtl="0" eaLnBrk="1" latinLnBrk="0" hangingPunct="1">
        <a:defRPr sz="2000" kern="1200">
          <a:solidFill>
            <a:schemeClr val="tx1"/>
          </a:solidFill>
          <a:latin typeface="+mn-lt"/>
          <a:ea typeface="+mn-ea"/>
          <a:cs typeface="+mn-cs"/>
        </a:defRPr>
      </a:lvl6pPr>
      <a:lvl7pPr marL="3047850" algn="l" defTabSz="1015950" rtl="0" eaLnBrk="1" latinLnBrk="0" hangingPunct="1">
        <a:defRPr sz="2000" kern="1200">
          <a:solidFill>
            <a:schemeClr val="tx1"/>
          </a:solidFill>
          <a:latin typeface="+mn-lt"/>
          <a:ea typeface="+mn-ea"/>
          <a:cs typeface="+mn-cs"/>
        </a:defRPr>
      </a:lvl7pPr>
      <a:lvl8pPr marL="3555822" algn="l" defTabSz="1015950" rtl="0" eaLnBrk="1" latinLnBrk="0" hangingPunct="1">
        <a:defRPr sz="2000" kern="1200">
          <a:solidFill>
            <a:schemeClr val="tx1"/>
          </a:solidFill>
          <a:latin typeface="+mn-lt"/>
          <a:ea typeface="+mn-ea"/>
          <a:cs typeface="+mn-cs"/>
        </a:defRPr>
      </a:lvl8pPr>
      <a:lvl9pPr marL="4063795" algn="l" defTabSz="101595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research.nvidia.com/sites/default/files/publications/AGAA_Extended_TVCG2016_AuthorsVersion.pdf"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455333" y="4142917"/>
            <a:ext cx="9228667" cy="979421"/>
          </a:xfrm>
        </p:spPr>
        <p:txBody>
          <a:bodyPr anchor="ctr" anchorCtr="0"/>
          <a:lstStyle/>
          <a:p>
            <a:r>
              <a:rPr lang="en-US" dirty="0"/>
              <a:t>Aggregate </a:t>
            </a:r>
            <a:r>
              <a:rPr lang="en-US" dirty="0" smtClean="0"/>
              <a:t>G-Buffer Anti-Aliasing in Unreal Engine 4</a:t>
            </a:r>
            <a:endParaRPr lang="en-US" dirty="0"/>
          </a:p>
        </p:txBody>
      </p:sp>
      <p:sp>
        <p:nvSpPr>
          <p:cNvPr id="6" name="Subtitle 5"/>
          <p:cNvSpPr txBox="1">
            <a:spLocks/>
          </p:cNvSpPr>
          <p:nvPr/>
        </p:nvSpPr>
        <p:spPr bwMode="auto">
          <a:xfrm>
            <a:off x="2455333" y="5278612"/>
            <a:ext cx="4984558" cy="776500"/>
          </a:xfrm>
          <a:prstGeom prst="rect">
            <a:avLst/>
          </a:prstGeom>
          <a:solidFill>
            <a:srgbClr val="202020">
              <a:alpha val="60000"/>
            </a:srgbClr>
          </a:solidFill>
          <a:ln w="9525">
            <a:noFill/>
            <a:miter lim="800000"/>
            <a:headEnd/>
            <a:tailEnd/>
          </a:ln>
        </p:spPr>
        <p:txBody>
          <a:bodyPr vert="horz" wrap="square" lIns="101595" tIns="50795" rIns="101595" bIns="50795" numCol="1" anchor="t" anchorCtr="0" compatLnSpc="1">
            <a:prstTxWarp prst="textNoShape">
              <a:avLst/>
            </a:prstTxWarp>
            <a:noAutofit/>
          </a:bodyPr>
          <a:lstStyle>
            <a:lvl1pPr marL="0" indent="0" algn="l" rtl="0" fontAlgn="base">
              <a:spcBef>
                <a:spcPct val="20000"/>
              </a:spcBef>
              <a:spcAft>
                <a:spcPct val="0"/>
              </a:spcAft>
              <a:buSzPct val="100000"/>
              <a:buFontTx/>
              <a:buNone/>
              <a:defRPr sz="2000" b="1">
                <a:solidFill>
                  <a:srgbClr val="73B900"/>
                </a:solidFill>
                <a:latin typeface="Trebuchet MS" pitchFamily="34" charset="0"/>
                <a:ea typeface="+mn-ea"/>
                <a:cs typeface="+mn-cs"/>
              </a:defRPr>
            </a:lvl1pPr>
            <a:lvl2pPr marL="914400" indent="-342900" algn="l" rtl="0" fontAlgn="base">
              <a:spcBef>
                <a:spcPct val="20000"/>
              </a:spcBef>
              <a:spcAft>
                <a:spcPct val="0"/>
              </a:spcAft>
              <a:buSzPct val="100000"/>
              <a:buBlip>
                <a:blip r:embed="rId3"/>
              </a:buBlip>
              <a:defRPr sz="2000" b="0">
                <a:solidFill>
                  <a:schemeClr val="tx1"/>
                </a:solidFill>
                <a:latin typeface="Trebuchet MS" pitchFamily="34" charset="0"/>
              </a:defRPr>
            </a:lvl2pPr>
            <a:lvl3pPr marL="1371600" indent="-282575" algn="l" rtl="0" fontAlgn="base">
              <a:spcBef>
                <a:spcPct val="20000"/>
              </a:spcBef>
              <a:spcAft>
                <a:spcPct val="0"/>
              </a:spcAft>
              <a:buSzPct val="100000"/>
              <a:buBlip>
                <a:blip r:embed="rId3"/>
              </a:buBlip>
              <a:defRPr sz="18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507970"/>
            <a:r>
              <a:rPr lang="en-US" dirty="0"/>
              <a:t>L</a:t>
            </a:r>
            <a:r>
              <a:rPr lang="en-US" dirty="0" smtClean="0"/>
              <a:t>ouis </a:t>
            </a:r>
            <a:r>
              <a:rPr lang="en-US" dirty="0" err="1" smtClean="0"/>
              <a:t>Bavoil</a:t>
            </a:r>
            <a:r>
              <a:rPr lang="en-US" dirty="0"/>
              <a:t> </a:t>
            </a:r>
            <a:r>
              <a:rPr lang="en-US" dirty="0" smtClean="0"/>
              <a:t>		</a:t>
            </a:r>
            <a:r>
              <a:rPr lang="en-US" b="0" dirty="0" smtClean="0"/>
              <a:t>(Developer Technology)</a:t>
            </a:r>
            <a:r>
              <a:rPr lang="en-US" dirty="0" smtClean="0"/>
              <a:t> </a:t>
            </a:r>
          </a:p>
          <a:p>
            <a:pPr defTabSz="507970"/>
            <a:r>
              <a:rPr lang="en-US" dirty="0" smtClean="0"/>
              <a:t>Cyril </a:t>
            </a:r>
            <a:r>
              <a:rPr lang="en-US" dirty="0" err="1" smtClean="0"/>
              <a:t>Crassin</a:t>
            </a:r>
            <a:r>
              <a:rPr lang="en-US" dirty="0" smtClean="0"/>
              <a:t> 	</a:t>
            </a:r>
            <a:r>
              <a:rPr lang="en-US" b="0" dirty="0" smtClean="0"/>
              <a:t>(Research)</a:t>
            </a:r>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4253" r="17704" b="57469"/>
          <a:stretch/>
        </p:blipFill>
        <p:spPr>
          <a:xfrm>
            <a:off x="9095876" y="5953475"/>
            <a:ext cx="2963779" cy="775407"/>
          </a:xfrm>
          <a:prstGeom prst="roundRect">
            <a:avLst>
              <a:gd name="adj" fmla="val 8594"/>
            </a:avLst>
          </a:prstGeom>
          <a:solidFill>
            <a:srgbClr val="FFFFFF">
              <a:shade val="85000"/>
            </a:srgbClr>
          </a:solidFill>
          <a:ln>
            <a:noFill/>
          </a:ln>
          <a:effectLst>
            <a:reflection blurRad="165100" stA="38000" endPos="28000" dist="5000" dir="5400000" sy="-100000" algn="bl" rotWithShape="0"/>
          </a:effectLst>
        </p:spPr>
      </p:pic>
      <p:sp>
        <p:nvSpPr>
          <p:cNvPr id="3" name="TextBox 2"/>
          <p:cNvSpPr txBox="1"/>
          <p:nvPr/>
        </p:nvSpPr>
        <p:spPr>
          <a:xfrm>
            <a:off x="9026315" y="5278612"/>
            <a:ext cx="3121367" cy="646331"/>
          </a:xfrm>
          <a:prstGeom prst="rect">
            <a:avLst/>
          </a:prstGeom>
          <a:noFill/>
        </p:spPr>
        <p:txBody>
          <a:bodyPr wrap="none" rtlCol="0">
            <a:spAutoFit/>
          </a:bodyPr>
          <a:lstStyle/>
          <a:p>
            <a:r>
              <a:rPr lang="en-US" b="1" dirty="0"/>
              <a:t>Advances in Real-Time </a:t>
            </a:r>
            <a:r>
              <a:rPr lang="en-US" b="1" dirty="0" smtClean="0"/>
              <a:t/>
            </a:r>
            <a:br>
              <a:rPr lang="en-US" b="1" dirty="0" smtClean="0"/>
            </a:br>
            <a:r>
              <a:rPr lang="en-US" b="1" dirty="0" smtClean="0"/>
              <a:t>Rendering in Games course</a:t>
            </a:r>
            <a:endParaRPr lang="en-US" b="1" dirty="0"/>
          </a:p>
        </p:txBody>
      </p:sp>
    </p:spTree>
    <p:extLst>
      <p:ext uri="{BB962C8B-B14F-4D97-AF65-F5344CB8AC3E}">
        <p14:creationId xmlns:p14="http://schemas.microsoft.com/office/powerpoint/2010/main" val="191584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0"/>
            <a:ext cx="11353800" cy="1325563"/>
          </a:xfrm>
        </p:spPr>
        <p:txBody>
          <a:bodyPr/>
          <a:lstStyle/>
          <a:p>
            <a:r>
              <a:rPr lang="en-US" dirty="0"/>
              <a:t>Lighting </a:t>
            </a:r>
            <a:r>
              <a:rPr lang="en-US" dirty="0" smtClean="0"/>
              <a:t>Pre-Filtered Aggregates</a:t>
            </a:r>
            <a:endParaRPr lang="en-US" dirty="0"/>
          </a:p>
        </p:txBody>
      </p:sp>
      <p:sp>
        <p:nvSpPr>
          <p:cNvPr id="3" name="Content Placeholder 2"/>
          <p:cNvSpPr>
            <a:spLocks noGrp="1"/>
          </p:cNvSpPr>
          <p:nvPr>
            <p:ph idx="1"/>
          </p:nvPr>
        </p:nvSpPr>
        <p:spPr>
          <a:xfrm>
            <a:off x="838200" y="1690692"/>
            <a:ext cx="10515600" cy="4634951"/>
          </a:xfrm>
        </p:spPr>
        <p:txBody>
          <a:bodyPr>
            <a:normAutofit fontScale="92500" lnSpcReduction="20000"/>
          </a:bodyPr>
          <a:lstStyle/>
          <a:p>
            <a:pPr marL="0" indent="0">
              <a:buNone/>
            </a:pPr>
            <a:r>
              <a:rPr lang="en-US" sz="3500" dirty="0" smtClean="0"/>
              <a:t>Goal: Approximate average reflectance over an aggregate’s footprint</a:t>
            </a:r>
          </a:p>
          <a:p>
            <a:endParaRPr lang="en-US" dirty="0" smtClean="0"/>
          </a:p>
          <a:p>
            <a:pPr marL="0" indent="0">
              <a:buNone/>
            </a:pPr>
            <a:r>
              <a:rPr lang="en-US" dirty="0" smtClean="0"/>
              <a:t>Independently pre-filtering </a:t>
            </a:r>
            <a:r>
              <a:rPr lang="en-US" dirty="0"/>
              <a:t>the inputs of the shading </a:t>
            </a:r>
            <a:r>
              <a:rPr lang="en-US" dirty="0" smtClean="0"/>
              <a:t>function for each aggregate</a:t>
            </a:r>
          </a:p>
          <a:p>
            <a:pPr lvl="1"/>
            <a:r>
              <a:rPr lang="en-US" dirty="0" smtClean="0"/>
              <a:t>Inspired by texture-space and voxel-space pre-filtering schemes</a:t>
            </a:r>
          </a:p>
          <a:p>
            <a:pPr lvl="1"/>
            <a:r>
              <a:rPr lang="en-US" dirty="0" smtClean="0"/>
              <a:t>Attributes decorrelation assumption</a:t>
            </a:r>
          </a:p>
          <a:p>
            <a:pPr lvl="1"/>
            <a:r>
              <a:rPr lang="en-US" dirty="0"/>
              <a:t>Far-field </a:t>
            </a:r>
            <a:r>
              <a:rPr lang="en-US" dirty="0" smtClean="0"/>
              <a:t>assumption</a:t>
            </a:r>
            <a:endParaRPr lang="en-US" dirty="0"/>
          </a:p>
          <a:p>
            <a:pPr lvl="1"/>
            <a:endParaRPr lang="en-US" dirty="0"/>
          </a:p>
          <a:p>
            <a:pPr marL="0" indent="0">
              <a:buNone/>
            </a:pPr>
            <a:r>
              <a:rPr lang="en-US" dirty="0" smtClean="0"/>
              <a:t>Per-aggregate statistical information:</a:t>
            </a:r>
          </a:p>
          <a:p>
            <a:pPr lvl="1"/>
            <a:r>
              <a:rPr lang="en-US" u="sng" dirty="0" smtClean="0"/>
              <a:t>Average most shading parameters</a:t>
            </a:r>
          </a:p>
          <a:p>
            <a:pPr lvl="1"/>
            <a:r>
              <a:rPr lang="en-US" u="sng" dirty="0" smtClean="0"/>
              <a:t>Build a Normal </a:t>
            </a:r>
            <a:r>
              <a:rPr lang="en-US" u="sng" dirty="0"/>
              <a:t>Distribution Function</a:t>
            </a:r>
            <a:r>
              <a:rPr lang="en-US" dirty="0"/>
              <a:t> (NDF)</a:t>
            </a:r>
          </a:p>
          <a:p>
            <a:pPr lvl="1"/>
            <a:r>
              <a:rPr lang="en-US" dirty="0" smtClean="0"/>
              <a:t>Average </a:t>
            </a:r>
            <a:r>
              <a:rPr lang="en-US" dirty="0"/>
              <a:t>attenuation from </a:t>
            </a:r>
            <a:r>
              <a:rPr lang="en-US" dirty="0" smtClean="0"/>
              <a:t>shadowing</a:t>
            </a:r>
          </a:p>
          <a:p>
            <a:endParaRPr lang="en-US" dirty="0" smtClean="0"/>
          </a:p>
          <a:p>
            <a:endParaRPr lang="en-US" dirty="0"/>
          </a:p>
          <a:p>
            <a:endParaRPr lang="en-US" dirty="0" smtClean="0"/>
          </a:p>
          <a:p>
            <a:pPr lvl="1"/>
            <a:endParaRPr lang="en-US" dirty="0"/>
          </a:p>
        </p:txBody>
      </p:sp>
      <p:pic>
        <p:nvPicPr>
          <p:cNvPr id="4" name="Picture 3"/>
          <p:cNvPicPr>
            <a:picLocks noChangeAspect="1"/>
          </p:cNvPicPr>
          <p:nvPr/>
        </p:nvPicPr>
        <p:blipFill rotWithShape="1">
          <a:blip r:embed="rId3"/>
          <a:srcRect r="45738" b="40271"/>
          <a:stretch/>
        </p:blipFill>
        <p:spPr>
          <a:xfrm>
            <a:off x="8476831" y="4305093"/>
            <a:ext cx="3296069" cy="2255111"/>
          </a:xfrm>
          <a:prstGeom prst="rect">
            <a:avLst/>
          </a:prstGeom>
        </p:spPr>
      </p:pic>
      <p:sp>
        <p:nvSpPr>
          <p:cNvPr id="5" name="TextBox 4"/>
          <p:cNvSpPr txBox="1"/>
          <p:nvPr/>
        </p:nvSpPr>
        <p:spPr>
          <a:xfrm>
            <a:off x="8476831" y="6523239"/>
            <a:ext cx="3379259" cy="276999"/>
          </a:xfrm>
          <a:prstGeom prst="rect">
            <a:avLst/>
          </a:prstGeom>
          <a:noFill/>
        </p:spPr>
        <p:txBody>
          <a:bodyPr wrap="square" lIns="91436" tIns="45720" rIns="91436" bIns="45720" rtlCol="0">
            <a:spAutoFit/>
          </a:bodyPr>
          <a:lstStyle/>
          <a:p>
            <a:pPr algn="r"/>
            <a:r>
              <a:rPr lang="en-US" sz="1200" i="1" dirty="0" smtClean="0"/>
              <a:t>Image courtesy of Kaplanyan2016</a:t>
            </a:r>
          </a:p>
        </p:txBody>
      </p:sp>
      <p:sp>
        <p:nvSpPr>
          <p:cNvPr id="6" name="Rectangle 5"/>
          <p:cNvSpPr/>
          <p:nvPr/>
        </p:nvSpPr>
        <p:spPr>
          <a:xfrm>
            <a:off x="7995132" y="4275916"/>
            <a:ext cx="2504212" cy="338554"/>
          </a:xfrm>
          <a:prstGeom prst="rect">
            <a:avLst/>
          </a:prstGeom>
        </p:spPr>
        <p:txBody>
          <a:bodyPr wrap="none">
            <a:spAutoFit/>
          </a:bodyPr>
          <a:lstStyle/>
          <a:p>
            <a:pPr lvl="1"/>
            <a:r>
              <a:rPr lang="en-US" sz="1600" dirty="0">
                <a:solidFill>
                  <a:schemeClr val="bg1"/>
                </a:solidFill>
              </a:rPr>
              <a:t>Far-field assumption</a:t>
            </a:r>
          </a:p>
        </p:txBody>
      </p:sp>
    </p:spTree>
    <p:extLst>
      <p:ext uri="{BB962C8B-B14F-4D97-AF65-F5344CB8AC3E}">
        <p14:creationId xmlns:p14="http://schemas.microsoft.com/office/powerpoint/2010/main" val="17694701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a:t>
            </a:r>
            <a:r>
              <a:rPr lang="en-US" dirty="0"/>
              <a:t>UE4 </a:t>
            </a:r>
            <a:r>
              <a:rPr lang="en-US" dirty="0" smtClean="0"/>
              <a:t>Shading Model</a:t>
            </a:r>
            <a:endParaRPr lang="en-US" dirty="0"/>
          </a:p>
        </p:txBody>
      </p:sp>
      <p:sp>
        <p:nvSpPr>
          <p:cNvPr id="3" name="Content Placeholder 2"/>
          <p:cNvSpPr>
            <a:spLocks noGrp="1"/>
          </p:cNvSpPr>
          <p:nvPr>
            <p:ph idx="1"/>
          </p:nvPr>
        </p:nvSpPr>
        <p:spPr>
          <a:xfrm>
            <a:off x="838200" y="1690693"/>
            <a:ext cx="11023948" cy="4486270"/>
          </a:xfrm>
        </p:spPr>
        <p:txBody>
          <a:bodyPr>
            <a:normAutofit fontScale="92500" lnSpcReduction="20000"/>
          </a:bodyPr>
          <a:lstStyle/>
          <a:p>
            <a:pPr marL="0" indent="0">
              <a:buNone/>
            </a:pPr>
            <a:r>
              <a:rPr lang="en-US" dirty="0"/>
              <a:t>Restricted our investigation to the “Standard” shading </a:t>
            </a:r>
            <a:r>
              <a:rPr lang="en-US" dirty="0" smtClean="0"/>
              <a:t>model:</a:t>
            </a:r>
            <a:endParaRPr lang="en-US" dirty="0"/>
          </a:p>
          <a:p>
            <a:pPr marL="457181" lvl="1" indent="0">
              <a:buNone/>
            </a:pPr>
            <a:r>
              <a:rPr lang="en-US" dirty="0" smtClean="0"/>
              <a:t>Diffuse </a:t>
            </a:r>
            <a:r>
              <a:rPr lang="en-US" dirty="0"/>
              <a:t>BRDF: 	</a:t>
            </a:r>
            <a:r>
              <a:rPr lang="en-US" dirty="0" smtClean="0"/>
              <a:t>	</a:t>
            </a:r>
            <a:r>
              <a:rPr lang="en-US" dirty="0" err="1" smtClean="0"/>
              <a:t>Lambertian</a:t>
            </a:r>
            <a:endParaRPr lang="en-US" dirty="0"/>
          </a:p>
          <a:p>
            <a:pPr marL="457181" lvl="1" indent="0">
              <a:buNone/>
            </a:pPr>
            <a:r>
              <a:rPr lang="en-US" dirty="0"/>
              <a:t>Specular BRDF: 	</a:t>
            </a:r>
            <a:r>
              <a:rPr lang="en-US" dirty="0" smtClean="0"/>
              <a:t>	GGX/Trowbridge-Reitz</a:t>
            </a:r>
          </a:p>
          <a:p>
            <a:pPr marL="457181" lvl="1" indent="0">
              <a:buNone/>
            </a:pPr>
            <a:endParaRPr lang="en-US" dirty="0"/>
          </a:p>
          <a:p>
            <a:pPr marL="0" indent="0">
              <a:buNone/>
            </a:pPr>
            <a:r>
              <a:rPr lang="en-US" dirty="0" smtClean="0"/>
              <a:t>Pre-filtering schemes for GGX:</a:t>
            </a:r>
          </a:p>
          <a:p>
            <a:pPr lvl="1"/>
            <a:r>
              <a:rPr lang="en-US" dirty="0" smtClean="0"/>
              <a:t>[</a:t>
            </a:r>
            <a:r>
              <a:rPr lang="en-US" dirty="0" err="1" smtClean="0"/>
              <a:t>Toksvig</a:t>
            </a:r>
            <a:r>
              <a:rPr lang="en-US" dirty="0" smtClean="0"/>
              <a:t> 2005]: Isotropic NDF, but cheap</a:t>
            </a:r>
            <a:br>
              <a:rPr lang="en-US" dirty="0" smtClean="0"/>
            </a:br>
            <a:r>
              <a:rPr lang="en-US" i="1" dirty="0" smtClean="0"/>
              <a:t>Converting </a:t>
            </a:r>
            <a:r>
              <a:rPr lang="en-US" i="1" dirty="0" err="1" smtClean="0"/>
              <a:t>Phong</a:t>
            </a:r>
            <a:r>
              <a:rPr lang="en-US" i="1" dirty="0" smtClean="0"/>
              <a:t> specular exponent to Roughness</a:t>
            </a:r>
            <a:br>
              <a:rPr lang="en-US" i="1" dirty="0" smtClean="0"/>
            </a:br>
            <a:endParaRPr lang="en-US" i="1" dirty="0" smtClean="0"/>
          </a:p>
          <a:p>
            <a:pPr lvl="1"/>
            <a:r>
              <a:rPr lang="en-US" dirty="0" smtClean="0"/>
              <a:t>SGGX [</a:t>
            </a:r>
            <a:r>
              <a:rPr lang="en-US" dirty="0" err="1" smtClean="0"/>
              <a:t>Heitz</a:t>
            </a:r>
            <a:r>
              <a:rPr lang="en-US" dirty="0" smtClean="0"/>
              <a:t> 2015] (Spherical GGX): Anisotropic NDF</a:t>
            </a:r>
            <a:br>
              <a:rPr lang="en-US" dirty="0" smtClean="0"/>
            </a:br>
            <a:r>
              <a:rPr lang="en-US" i="1" dirty="0" smtClean="0"/>
              <a:t>Represented as an ellipsoid, works on full spherical domain</a:t>
            </a:r>
          </a:p>
          <a:p>
            <a:pPr lvl="1"/>
            <a:endParaRPr lang="en-US" i="1" dirty="0" smtClean="0"/>
          </a:p>
          <a:p>
            <a:pPr marL="0" indent="0">
              <a:buNone/>
            </a:pPr>
            <a:r>
              <a:rPr lang="en-US" dirty="0" err="1" smtClean="0"/>
              <a:t>Lambertian</a:t>
            </a:r>
            <a:r>
              <a:rPr lang="en-US" dirty="0" smtClean="0"/>
              <a:t>: Analytic approx. using </a:t>
            </a:r>
            <a:r>
              <a:rPr lang="en-US" dirty="0" err="1" smtClean="0"/>
              <a:t>Toksvig</a:t>
            </a:r>
            <a:r>
              <a:rPr lang="en-US" dirty="0"/>
              <a:t> </a:t>
            </a:r>
            <a:endParaRPr lang="en-US" dirty="0" smtClean="0"/>
          </a:p>
          <a:p>
            <a:pPr marL="0" indent="0">
              <a:buNone/>
            </a:pPr>
            <a:r>
              <a:rPr lang="en-US" sz="2600" dirty="0" smtClean="0"/>
              <a:t>[Baker and Hill 2012]</a:t>
            </a:r>
            <a:endParaRPr lang="en-US" dirty="0" smtClean="0"/>
          </a:p>
        </p:txBody>
      </p:sp>
    </p:spTree>
    <p:extLst>
      <p:ext uri="{BB962C8B-B14F-4D97-AF65-F5344CB8AC3E}">
        <p14:creationId xmlns:p14="http://schemas.microsoft.com/office/powerpoint/2010/main" val="2309796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AGAA Pipeline: (Very) High-Level View</a:t>
            </a:r>
            <a:endParaRPr lang="en-US" dirty="0"/>
          </a:p>
        </p:txBody>
      </p:sp>
      <p:grpSp>
        <p:nvGrpSpPr>
          <p:cNvPr id="12" name="Group 11"/>
          <p:cNvGrpSpPr/>
          <p:nvPr/>
        </p:nvGrpSpPr>
        <p:grpSpPr>
          <a:xfrm>
            <a:off x="5138707" y="2665877"/>
            <a:ext cx="3849951" cy="2198829"/>
            <a:chOff x="5138707" y="2004137"/>
            <a:chExt cx="3849951" cy="2198829"/>
          </a:xfrm>
        </p:grpSpPr>
        <p:sp>
          <p:nvSpPr>
            <p:cNvPr id="105" name="TextBox 104"/>
            <p:cNvSpPr txBox="1"/>
            <p:nvPr/>
          </p:nvSpPr>
          <p:spPr>
            <a:xfrm>
              <a:off x="6059851" y="3556635"/>
              <a:ext cx="2928807" cy="646331"/>
            </a:xfrm>
            <a:prstGeom prst="rect">
              <a:avLst/>
            </a:prstGeom>
            <a:noFill/>
          </p:spPr>
          <p:txBody>
            <a:bodyPr wrap="none" lIns="91436" tIns="45720" rIns="91436" bIns="45720" rtlCol="0">
              <a:spAutoFit/>
            </a:bodyPr>
            <a:lstStyle/>
            <a:p>
              <a:pPr algn="ctr"/>
              <a:r>
                <a:rPr lang="en-US" dirty="0" smtClean="0"/>
                <a:t>Per-</a:t>
              </a:r>
              <a:r>
                <a:rPr lang="en-US" u="sng" dirty="0" smtClean="0"/>
                <a:t>aggregate</a:t>
              </a:r>
              <a:r>
                <a:rPr lang="en-US" dirty="0" smtClean="0"/>
                <a:t> averaged </a:t>
              </a:r>
              <a:br>
                <a:rPr lang="en-US" dirty="0" smtClean="0"/>
              </a:br>
              <a:r>
                <a:rPr lang="en-US" dirty="0" smtClean="0"/>
                <a:t>surface + shading attributes</a:t>
              </a:r>
            </a:p>
          </p:txBody>
        </p:sp>
        <p:sp>
          <p:nvSpPr>
            <p:cNvPr id="109" name="Right Arrow 108"/>
            <p:cNvSpPr/>
            <p:nvPr/>
          </p:nvSpPr>
          <p:spPr>
            <a:xfrm>
              <a:off x="5138707" y="2168274"/>
              <a:ext cx="1338090" cy="966937"/>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lIns="9144" tIns="9144" rIns="9144" bIns="9144" rtlCol="0" anchor="ctr"/>
            <a:lstStyle/>
            <a:p>
              <a:pPr algn="ctr" defTabSz="914400" fontAlgn="auto">
                <a:spcBef>
                  <a:spcPts val="0"/>
                </a:spcBef>
                <a:spcAft>
                  <a:spcPts val="0"/>
                </a:spcAft>
              </a:pPr>
              <a:r>
                <a:rPr lang="en-US" sz="1600" b="1" kern="0" dirty="0" smtClean="0">
                  <a:solidFill>
                    <a:prstClr val="white"/>
                  </a:solidFill>
                  <a:latin typeface="Calibri"/>
                </a:rPr>
                <a:t>Pre-filtering</a:t>
              </a:r>
            </a:p>
          </p:txBody>
        </p:sp>
        <p:sp>
          <p:nvSpPr>
            <p:cNvPr id="112" name="Oval 111"/>
            <p:cNvSpPr/>
            <p:nvPr/>
          </p:nvSpPr>
          <p:spPr>
            <a:xfrm rot="8687957">
              <a:off x="7079489" y="2585557"/>
              <a:ext cx="1115906" cy="601961"/>
            </a:xfrm>
            <a:prstGeom prst="ellipse">
              <a:avLst/>
            </a:prstGeom>
            <a:gradFill flip="none" rotWithShape="1">
              <a:gsLst>
                <a:gs pos="0">
                  <a:srgbClr val="543B23"/>
                </a:gs>
                <a:gs pos="50000">
                  <a:srgbClr val="543B23">
                    <a:alpha val="93000"/>
                  </a:srgbClr>
                </a:gs>
                <a:gs pos="100000">
                  <a:srgbClr val="5D4F5E">
                    <a:alpha val="36000"/>
                  </a:srgbClr>
                </a:gs>
              </a:gsLst>
              <a:path path="shape">
                <a:fillToRect l="50000" t="50000" r="50000" b="50000"/>
              </a:path>
              <a:tileRect/>
            </a:gradFill>
            <a:ln w="25400" cap="flat" cmpd="sng" algn="ctr">
              <a:solidFill>
                <a:srgbClr val="9BBB59">
                  <a:lumMod val="75000"/>
                </a:srgbClr>
              </a:solidFill>
              <a:prstDash val="solid"/>
            </a:ln>
            <a:effectLst/>
          </p:spPr>
          <p:txBody>
            <a:bodyPr lIns="91425" tIns="45714" rIns="91425" bIns="45714" rtlCol="0" anchor="ctr"/>
            <a:lstStyle/>
            <a:p>
              <a:pPr algn="ctr" defTabSz="914242">
                <a:defRPr/>
              </a:pPr>
              <a:endParaRPr lang="en-US" sz="2400" kern="0">
                <a:solidFill>
                  <a:prstClr val="white"/>
                </a:solidFill>
                <a:latin typeface="Calibri"/>
              </a:endParaRPr>
            </a:p>
          </p:txBody>
        </p:sp>
        <p:grpSp>
          <p:nvGrpSpPr>
            <p:cNvPr id="113" name="Group 112"/>
            <p:cNvGrpSpPr/>
            <p:nvPr/>
          </p:nvGrpSpPr>
          <p:grpSpPr>
            <a:xfrm rot="15679202">
              <a:off x="7618392" y="2870064"/>
              <a:ext cx="278966" cy="254336"/>
              <a:chOff x="4146692" y="2735985"/>
              <a:chExt cx="187430" cy="115592"/>
            </a:xfrm>
          </p:grpSpPr>
          <p:sp>
            <p:nvSpPr>
              <p:cNvPr id="114" name="Teardrop 113"/>
              <p:cNvSpPr/>
              <p:nvPr/>
            </p:nvSpPr>
            <p:spPr bwMode="auto">
              <a:xfrm rot="944609">
                <a:off x="4146692" y="2763568"/>
                <a:ext cx="108083" cy="82282"/>
              </a:xfrm>
              <a:prstGeom prst="teardrop">
                <a:avLst>
                  <a:gd name="adj" fmla="val 200000"/>
                </a:avLst>
              </a:prstGeom>
              <a:gradFill rotWithShape="1">
                <a:gsLst>
                  <a:gs pos="0">
                    <a:srgbClr val="FFF200"/>
                  </a:gs>
                  <a:gs pos="100000">
                    <a:srgbClr val="FF7A00"/>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914242">
                  <a:defRPr/>
                </a:pPr>
                <a:endParaRPr lang="de-DE" sz="2400" kern="0">
                  <a:solidFill>
                    <a:sysClr val="window" lastClr="FFFFFF"/>
                  </a:solidFill>
                  <a:latin typeface="Calibri"/>
                </a:endParaRPr>
              </a:p>
            </p:txBody>
          </p:sp>
          <p:cxnSp>
            <p:nvCxnSpPr>
              <p:cNvPr id="115" name="Straight Arrow Connector 114"/>
              <p:cNvCxnSpPr>
                <a:stCxn id="114" idx="7"/>
                <a:endCxn id="114" idx="5"/>
              </p:cNvCxnSpPr>
              <p:nvPr/>
            </p:nvCxnSpPr>
            <p:spPr>
              <a:xfrm rot="5920798">
                <a:off x="4236386" y="2680096"/>
                <a:ext cx="40618" cy="154855"/>
              </a:xfrm>
              <a:prstGeom prst="straightConnector1">
                <a:avLst/>
              </a:prstGeom>
              <a:noFill/>
              <a:ln w="9525" cap="flat" cmpd="sng" algn="ctr">
                <a:solidFill>
                  <a:srgbClr val="C0504D">
                    <a:alpha val="68000"/>
                  </a:srgbClr>
                </a:solidFill>
                <a:prstDash val="solid"/>
                <a:tailEnd type="triangle" w="sm" len="sm"/>
              </a:ln>
              <a:effectLst/>
            </p:spPr>
          </p:cxnSp>
          <p:cxnSp>
            <p:nvCxnSpPr>
              <p:cNvPr id="116" name="Straight Arrow Connector 115"/>
              <p:cNvCxnSpPr>
                <a:stCxn id="114" idx="7"/>
                <a:endCxn id="114" idx="4"/>
              </p:cNvCxnSpPr>
              <p:nvPr/>
            </p:nvCxnSpPr>
            <p:spPr>
              <a:xfrm rot="5920798">
                <a:off x="4209157" y="2682145"/>
                <a:ext cx="68172" cy="175852"/>
              </a:xfrm>
              <a:prstGeom prst="straightConnector1">
                <a:avLst/>
              </a:prstGeom>
              <a:noFill/>
              <a:ln w="9525" cap="flat" cmpd="sng" algn="ctr">
                <a:solidFill>
                  <a:srgbClr val="C0504D">
                    <a:alpha val="68000"/>
                  </a:srgbClr>
                </a:solidFill>
                <a:prstDash val="solid"/>
                <a:tailEnd type="triangle" w="sm" len="sm"/>
              </a:ln>
              <a:effectLst/>
            </p:spPr>
          </p:cxnSp>
          <p:cxnSp>
            <p:nvCxnSpPr>
              <p:cNvPr id="117" name="Straight Arrow Connector 116"/>
              <p:cNvCxnSpPr>
                <a:stCxn id="114" idx="7"/>
                <a:endCxn id="114" idx="3"/>
              </p:cNvCxnSpPr>
              <p:nvPr/>
            </p:nvCxnSpPr>
            <p:spPr>
              <a:xfrm rot="5920798">
                <a:off x="4195846" y="2702807"/>
                <a:ext cx="98358" cy="165432"/>
              </a:xfrm>
              <a:prstGeom prst="straightConnector1">
                <a:avLst/>
              </a:prstGeom>
              <a:noFill/>
              <a:ln w="9525" cap="flat" cmpd="sng" algn="ctr">
                <a:solidFill>
                  <a:srgbClr val="C0504D">
                    <a:alpha val="68000"/>
                  </a:srgbClr>
                </a:solidFill>
                <a:prstDash val="solid"/>
                <a:tailEnd type="triangle" w="sm" len="sm"/>
              </a:ln>
              <a:effectLst/>
            </p:spPr>
          </p:cxnSp>
          <p:cxnSp>
            <p:nvCxnSpPr>
              <p:cNvPr id="118" name="Straight Arrow Connector 117"/>
              <p:cNvCxnSpPr>
                <a:stCxn id="114" idx="7"/>
                <a:endCxn id="114" idx="2"/>
              </p:cNvCxnSpPr>
              <p:nvPr/>
            </p:nvCxnSpPr>
            <p:spPr>
              <a:xfrm rot="5920798">
                <a:off x="4204251" y="2729979"/>
                <a:ext cx="113496" cy="129699"/>
              </a:xfrm>
              <a:prstGeom prst="straightConnector1">
                <a:avLst/>
              </a:prstGeom>
              <a:noFill/>
              <a:ln w="9525" cap="flat" cmpd="sng" algn="ctr">
                <a:solidFill>
                  <a:srgbClr val="C0504D">
                    <a:alpha val="68000"/>
                  </a:srgbClr>
                </a:solidFill>
                <a:prstDash val="solid"/>
                <a:tailEnd type="triangle" w="sm" len="sm"/>
              </a:ln>
              <a:effectLst/>
            </p:spPr>
          </p:cxnSp>
          <p:cxnSp>
            <p:nvCxnSpPr>
              <p:cNvPr id="119" name="Straight Arrow Connector 118"/>
              <p:cNvCxnSpPr>
                <a:stCxn id="114" idx="7"/>
                <a:endCxn id="114" idx="1"/>
              </p:cNvCxnSpPr>
              <p:nvPr/>
            </p:nvCxnSpPr>
            <p:spPr>
              <a:xfrm rot="5920798">
                <a:off x="4229447" y="2747744"/>
                <a:ext cx="104716" cy="89586"/>
              </a:xfrm>
              <a:prstGeom prst="straightConnector1">
                <a:avLst/>
              </a:prstGeom>
              <a:noFill/>
              <a:ln w="9525" cap="flat" cmpd="sng" algn="ctr">
                <a:solidFill>
                  <a:srgbClr val="C0504D">
                    <a:alpha val="68000"/>
                  </a:srgbClr>
                </a:solidFill>
                <a:prstDash val="solid"/>
                <a:tailEnd type="triangle" w="sm" len="sm"/>
              </a:ln>
              <a:effectLst/>
            </p:spPr>
          </p:cxnSp>
        </p:grpSp>
        <p:grpSp>
          <p:nvGrpSpPr>
            <p:cNvPr id="120" name="Group 119"/>
            <p:cNvGrpSpPr/>
            <p:nvPr/>
          </p:nvGrpSpPr>
          <p:grpSpPr>
            <a:xfrm>
              <a:off x="6875132" y="2059216"/>
              <a:ext cx="728271" cy="581603"/>
              <a:chOff x="6796850" y="2608214"/>
              <a:chExt cx="903492" cy="721536"/>
            </a:xfrm>
          </p:grpSpPr>
          <p:sp>
            <p:nvSpPr>
              <p:cNvPr id="121" name="Oval 120"/>
              <p:cNvSpPr/>
              <p:nvPr/>
            </p:nvSpPr>
            <p:spPr>
              <a:xfrm rot="8792411">
                <a:off x="6796850" y="2608214"/>
                <a:ext cx="903492" cy="721536"/>
              </a:xfrm>
              <a:prstGeom prst="ellipse">
                <a:avLst/>
              </a:prstGeom>
              <a:gradFill flip="none" rotWithShape="1">
                <a:gsLst>
                  <a:gs pos="0">
                    <a:schemeClr val="accent4">
                      <a:lumMod val="50000"/>
                    </a:schemeClr>
                  </a:gs>
                  <a:gs pos="50000">
                    <a:schemeClr val="accent4">
                      <a:lumMod val="75000"/>
                      <a:alpha val="76000"/>
                    </a:schemeClr>
                  </a:gs>
                  <a:gs pos="100000">
                    <a:schemeClr val="accent4">
                      <a:lumMod val="40000"/>
                      <a:lumOff val="60000"/>
                      <a:alpha val="0"/>
                    </a:schemeClr>
                  </a:gs>
                </a:gsLst>
                <a:path path="shape">
                  <a:fillToRect l="50000" t="50000" r="50000" b="50000"/>
                </a:path>
                <a:tileRect/>
              </a:gradFill>
              <a:ln w="25400" cap="flat" cmpd="sng" algn="ctr">
                <a:solidFill>
                  <a:srgbClr val="9BBB59">
                    <a:lumMod val="75000"/>
                  </a:srgbClr>
                </a:solidFill>
                <a:prstDash val="solid"/>
              </a:ln>
              <a:effectLst/>
            </p:spPr>
            <p:txBody>
              <a:bodyPr lIns="91425" tIns="45714" rIns="91425" bIns="45714" rtlCol="0" anchor="ctr"/>
              <a:lstStyle/>
              <a:p>
                <a:pPr algn="ctr" defTabSz="914242">
                  <a:defRPr/>
                </a:pPr>
                <a:endParaRPr lang="en-US" sz="2400" kern="0">
                  <a:solidFill>
                    <a:prstClr val="white"/>
                  </a:solidFill>
                  <a:latin typeface="Calibri"/>
                </a:endParaRPr>
              </a:p>
            </p:txBody>
          </p:sp>
          <p:grpSp>
            <p:nvGrpSpPr>
              <p:cNvPr id="122" name="Group 121"/>
              <p:cNvGrpSpPr/>
              <p:nvPr/>
            </p:nvGrpSpPr>
            <p:grpSpPr>
              <a:xfrm rot="19556081">
                <a:off x="7093818" y="2939128"/>
                <a:ext cx="241316" cy="271581"/>
                <a:chOff x="4143514" y="2727562"/>
                <a:chExt cx="162133" cy="123428"/>
              </a:xfrm>
            </p:grpSpPr>
            <p:sp>
              <p:nvSpPr>
                <p:cNvPr id="123" name="Teardrop 122"/>
                <p:cNvSpPr/>
                <p:nvPr/>
              </p:nvSpPr>
              <p:spPr bwMode="auto">
                <a:xfrm>
                  <a:off x="4143514" y="2768703"/>
                  <a:ext cx="108083" cy="82282"/>
                </a:xfrm>
                <a:prstGeom prst="teardrop">
                  <a:avLst>
                    <a:gd name="adj" fmla="val 200000"/>
                  </a:avLst>
                </a:prstGeom>
                <a:gradFill rotWithShape="1">
                  <a:gsLst>
                    <a:gs pos="0">
                      <a:srgbClr val="FFF200"/>
                    </a:gs>
                    <a:gs pos="100000">
                      <a:srgbClr val="FF7A00"/>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914242">
                    <a:defRPr/>
                  </a:pPr>
                  <a:endParaRPr lang="de-DE" sz="2400" kern="0">
                    <a:solidFill>
                      <a:sysClr val="window" lastClr="FFFFFF"/>
                    </a:solidFill>
                    <a:latin typeface="Calibri"/>
                  </a:endParaRPr>
                </a:p>
              </p:txBody>
            </p:sp>
            <p:cxnSp>
              <p:nvCxnSpPr>
                <p:cNvPr id="124" name="Straight Arrow Connector 123"/>
                <p:cNvCxnSpPr>
                  <a:stCxn id="123" idx="7"/>
                  <a:endCxn id="123" idx="5"/>
                </p:cNvCxnSpPr>
                <p:nvPr/>
              </p:nvCxnSpPr>
              <p:spPr>
                <a:xfrm flipH="1">
                  <a:off x="4159351" y="2727564"/>
                  <a:ext cx="146296" cy="53191"/>
                </a:xfrm>
                <a:prstGeom prst="straightConnector1">
                  <a:avLst/>
                </a:prstGeom>
                <a:noFill/>
                <a:ln w="9525" cap="flat" cmpd="sng" algn="ctr">
                  <a:solidFill>
                    <a:srgbClr val="C0504D">
                      <a:alpha val="68000"/>
                    </a:srgbClr>
                  </a:solidFill>
                  <a:prstDash val="solid"/>
                  <a:tailEnd type="triangle" w="sm" len="sm"/>
                </a:ln>
                <a:effectLst/>
              </p:spPr>
            </p:cxnSp>
            <p:cxnSp>
              <p:nvCxnSpPr>
                <p:cNvPr id="125" name="Straight Arrow Connector 124"/>
                <p:cNvCxnSpPr>
                  <a:stCxn id="123" idx="7"/>
                  <a:endCxn id="123" idx="4"/>
                </p:cNvCxnSpPr>
                <p:nvPr/>
              </p:nvCxnSpPr>
              <p:spPr>
                <a:xfrm flipH="1">
                  <a:off x="4143521" y="2727562"/>
                  <a:ext cx="162125" cy="82283"/>
                </a:xfrm>
                <a:prstGeom prst="straightConnector1">
                  <a:avLst/>
                </a:prstGeom>
                <a:noFill/>
                <a:ln w="9525" cap="flat" cmpd="sng" algn="ctr">
                  <a:solidFill>
                    <a:srgbClr val="C0504D">
                      <a:alpha val="68000"/>
                    </a:srgbClr>
                  </a:solidFill>
                  <a:prstDash val="solid"/>
                  <a:tailEnd type="triangle" w="sm" len="sm"/>
                </a:ln>
                <a:effectLst/>
              </p:spPr>
            </p:cxnSp>
            <p:cxnSp>
              <p:nvCxnSpPr>
                <p:cNvPr id="126" name="Straight Arrow Connector 125"/>
                <p:cNvCxnSpPr>
                  <a:stCxn id="123" idx="7"/>
                  <a:endCxn id="123" idx="3"/>
                </p:cNvCxnSpPr>
                <p:nvPr/>
              </p:nvCxnSpPr>
              <p:spPr>
                <a:xfrm flipH="1">
                  <a:off x="4159350" y="2727562"/>
                  <a:ext cx="146296" cy="111374"/>
                </a:xfrm>
                <a:prstGeom prst="straightConnector1">
                  <a:avLst/>
                </a:prstGeom>
                <a:noFill/>
                <a:ln w="9525" cap="flat" cmpd="sng" algn="ctr">
                  <a:solidFill>
                    <a:srgbClr val="C0504D">
                      <a:alpha val="68000"/>
                    </a:srgbClr>
                  </a:solidFill>
                  <a:prstDash val="solid"/>
                  <a:tailEnd type="triangle" w="sm" len="sm"/>
                </a:ln>
                <a:effectLst/>
              </p:spPr>
            </p:cxnSp>
            <p:cxnSp>
              <p:nvCxnSpPr>
                <p:cNvPr id="127" name="Straight Arrow Connector 126"/>
                <p:cNvCxnSpPr>
                  <a:stCxn id="123" idx="7"/>
                  <a:endCxn id="123" idx="2"/>
                </p:cNvCxnSpPr>
                <p:nvPr/>
              </p:nvCxnSpPr>
              <p:spPr>
                <a:xfrm flipH="1">
                  <a:off x="4197563" y="2727566"/>
                  <a:ext cx="108083" cy="123424"/>
                </a:xfrm>
                <a:prstGeom prst="straightConnector1">
                  <a:avLst/>
                </a:prstGeom>
                <a:noFill/>
                <a:ln w="9525" cap="flat" cmpd="sng" algn="ctr">
                  <a:solidFill>
                    <a:srgbClr val="C0504D">
                      <a:alpha val="68000"/>
                    </a:srgbClr>
                  </a:solidFill>
                  <a:prstDash val="solid"/>
                  <a:tailEnd type="triangle" w="sm" len="sm"/>
                </a:ln>
                <a:effectLst/>
              </p:spPr>
            </p:cxnSp>
            <p:cxnSp>
              <p:nvCxnSpPr>
                <p:cNvPr id="128" name="Straight Arrow Connector 127"/>
                <p:cNvCxnSpPr>
                  <a:stCxn id="123" idx="7"/>
                  <a:endCxn id="123" idx="1"/>
                </p:cNvCxnSpPr>
                <p:nvPr/>
              </p:nvCxnSpPr>
              <p:spPr>
                <a:xfrm flipH="1">
                  <a:off x="4235775" y="2727562"/>
                  <a:ext cx="69870" cy="111374"/>
                </a:xfrm>
                <a:prstGeom prst="straightConnector1">
                  <a:avLst/>
                </a:prstGeom>
                <a:noFill/>
                <a:ln w="9525" cap="flat" cmpd="sng" algn="ctr">
                  <a:solidFill>
                    <a:srgbClr val="C0504D">
                      <a:alpha val="68000"/>
                    </a:srgbClr>
                  </a:solidFill>
                  <a:prstDash val="solid"/>
                  <a:tailEnd type="triangle" w="sm" len="sm"/>
                </a:ln>
                <a:effectLst/>
              </p:spPr>
            </p:cxnSp>
          </p:grpSp>
        </p:grpSp>
        <p:sp>
          <p:nvSpPr>
            <p:cNvPr id="129" name="Rectangle 128"/>
            <p:cNvSpPr/>
            <p:nvPr/>
          </p:nvSpPr>
          <p:spPr>
            <a:xfrm>
              <a:off x="6856707" y="2004137"/>
              <a:ext cx="1225899" cy="122589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6028797" y="1797982"/>
            <a:ext cx="3287175" cy="966724"/>
            <a:chOff x="804043" y="2316667"/>
            <a:chExt cx="3287175" cy="966724"/>
          </a:xfrm>
        </p:grpSpPr>
        <p:sp>
          <p:nvSpPr>
            <p:cNvPr id="51" name="TextBox 50"/>
            <p:cNvSpPr txBox="1"/>
            <p:nvPr/>
          </p:nvSpPr>
          <p:spPr>
            <a:xfrm>
              <a:off x="804043" y="2316667"/>
              <a:ext cx="3287175" cy="400110"/>
            </a:xfrm>
            <a:prstGeom prst="rect">
              <a:avLst/>
            </a:prstGeom>
            <a:noFill/>
          </p:spPr>
          <p:txBody>
            <a:bodyPr wrap="none" lIns="91436" tIns="45720" rIns="91436" bIns="45720" rtlCol="0">
              <a:spAutoFit/>
            </a:bodyPr>
            <a:lstStyle/>
            <a:p>
              <a:pPr algn="ctr"/>
              <a:r>
                <a:rPr lang="en-US" sz="2000" dirty="0" smtClean="0"/>
                <a:t>How are aggregate created ?</a:t>
              </a:r>
            </a:p>
          </p:txBody>
        </p:sp>
        <p:cxnSp>
          <p:nvCxnSpPr>
            <p:cNvPr id="52" name="Curved Connector 51"/>
            <p:cNvCxnSpPr>
              <a:stCxn id="51" idx="2"/>
            </p:cNvCxnSpPr>
            <p:nvPr/>
          </p:nvCxnSpPr>
          <p:spPr>
            <a:xfrm rot="5400000">
              <a:off x="1987654" y="2823414"/>
              <a:ext cx="566614" cy="353340"/>
            </a:xfrm>
            <a:prstGeom prst="curvedConnector3">
              <a:avLst>
                <a:gd name="adj1" fmla="val 50000"/>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36150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95736" y="1315530"/>
            <a:ext cx="2733139" cy="4650960"/>
            <a:chOff x="4695736" y="1315530"/>
            <a:chExt cx="2733139" cy="4650960"/>
          </a:xfrm>
        </p:grpSpPr>
        <p:grpSp>
          <p:nvGrpSpPr>
            <p:cNvPr id="296" name="Group 295"/>
            <p:cNvGrpSpPr/>
            <p:nvPr/>
          </p:nvGrpSpPr>
          <p:grpSpPr>
            <a:xfrm>
              <a:off x="4695736" y="1592817"/>
              <a:ext cx="2510238" cy="4299550"/>
              <a:chOff x="729214" y="1465166"/>
              <a:chExt cx="2187331" cy="3746473"/>
            </a:xfrm>
          </p:grpSpPr>
          <p:sp>
            <p:nvSpPr>
              <p:cNvPr id="297" name="Trapezoid 296"/>
              <p:cNvSpPr/>
              <p:nvPr/>
            </p:nvSpPr>
            <p:spPr>
              <a:xfrm rot="10800000">
                <a:off x="1232133" y="1465166"/>
                <a:ext cx="1524000" cy="3581400"/>
              </a:xfrm>
              <a:prstGeom prst="trapezoid">
                <a:avLst>
                  <a:gd name="adj" fmla="val 31944"/>
                </a:avLst>
              </a:prstGeom>
              <a:solidFill>
                <a:srgbClr val="4F81BD">
                  <a:alpha val="30000"/>
                </a:srgbClr>
              </a:solidFill>
              <a:ln w="25400" cap="flat" cmpd="sng" algn="ctr">
                <a:solidFill>
                  <a:srgbClr val="4F81BD">
                    <a:shade val="50000"/>
                  </a:srgbClr>
                </a:solidFill>
                <a:prstDash val="solid"/>
              </a:ln>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S PGothic" pitchFamily="34" charset="-128"/>
                </a:endParaRPr>
              </a:p>
            </p:txBody>
          </p:sp>
          <p:sp>
            <p:nvSpPr>
              <p:cNvPr id="298" name="Arc 297"/>
              <p:cNvSpPr/>
              <p:nvPr/>
            </p:nvSpPr>
            <p:spPr>
              <a:xfrm flipH="1" flipV="1">
                <a:off x="729214" y="2441267"/>
                <a:ext cx="1332844" cy="398717"/>
              </a:xfrm>
              <a:prstGeom prst="arc">
                <a:avLst>
                  <a:gd name="adj1" fmla="val 4946202"/>
                  <a:gd name="adj2" fmla="val 15893648"/>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99" name="Arc 298"/>
              <p:cNvSpPr/>
              <p:nvPr/>
            </p:nvSpPr>
            <p:spPr>
              <a:xfrm rot="1207385" flipH="1" flipV="1">
                <a:off x="1063280" y="1836632"/>
                <a:ext cx="1853265" cy="419100"/>
              </a:xfrm>
              <a:prstGeom prst="arc">
                <a:avLst>
                  <a:gd name="adj1" fmla="val 11423225"/>
                  <a:gd name="adj2" fmla="val 20893513"/>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300" name="Arc 299"/>
              <p:cNvSpPr/>
              <p:nvPr/>
            </p:nvSpPr>
            <p:spPr>
              <a:xfrm flipH="1" flipV="1">
                <a:off x="1213546" y="3977573"/>
                <a:ext cx="715897" cy="570586"/>
              </a:xfrm>
              <a:prstGeom prst="arc">
                <a:avLst>
                  <a:gd name="adj1" fmla="val 5536946"/>
                  <a:gd name="adj2" fmla="val 15099065"/>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cxnSp>
            <p:nvCxnSpPr>
              <p:cNvPr id="302" name="Straight Arrow Connector 301"/>
              <p:cNvCxnSpPr/>
              <p:nvPr/>
            </p:nvCxnSpPr>
            <p:spPr>
              <a:xfrm>
                <a:off x="1845463" y="4461808"/>
                <a:ext cx="83980" cy="98421"/>
              </a:xfrm>
              <a:prstGeom prst="straightConnector1">
                <a:avLst/>
              </a:prstGeom>
              <a:noFill/>
              <a:ln w="9525" cap="flat" cmpd="sng" algn="ctr">
                <a:solidFill>
                  <a:srgbClr val="FFFF00">
                    <a:alpha val="95000"/>
                  </a:srgbClr>
                </a:solidFill>
                <a:prstDash val="solid"/>
                <a:tailEnd type="triangle" w="sm" len="sm"/>
              </a:ln>
              <a:effectLst/>
            </p:spPr>
          </p:cxnSp>
          <p:cxnSp>
            <p:nvCxnSpPr>
              <p:cNvPr id="303" name="Straight Arrow Connector 302"/>
              <p:cNvCxnSpPr/>
              <p:nvPr/>
            </p:nvCxnSpPr>
            <p:spPr>
              <a:xfrm>
                <a:off x="1953521" y="2761779"/>
                <a:ext cx="58930" cy="140449"/>
              </a:xfrm>
              <a:prstGeom prst="straightConnector1">
                <a:avLst/>
              </a:prstGeom>
              <a:noFill/>
              <a:ln w="9525" cap="flat" cmpd="sng" algn="ctr">
                <a:solidFill>
                  <a:srgbClr val="FFFF00">
                    <a:alpha val="95000"/>
                  </a:srgbClr>
                </a:solidFill>
                <a:prstDash val="solid"/>
                <a:tailEnd type="triangle" w="sm" len="sm"/>
              </a:ln>
              <a:effectLst/>
            </p:spPr>
          </p:cxnSp>
          <p:cxnSp>
            <p:nvCxnSpPr>
              <p:cNvPr id="304" name="Straight Arrow Connector 303"/>
              <p:cNvCxnSpPr/>
              <p:nvPr/>
            </p:nvCxnSpPr>
            <p:spPr>
              <a:xfrm flipH="1">
                <a:off x="2197627" y="2351206"/>
                <a:ext cx="58141" cy="144255"/>
              </a:xfrm>
              <a:prstGeom prst="straightConnector1">
                <a:avLst/>
              </a:prstGeom>
              <a:noFill/>
              <a:ln w="9525" cap="flat" cmpd="sng" algn="ctr">
                <a:solidFill>
                  <a:srgbClr val="FFFF00">
                    <a:alpha val="95000"/>
                  </a:srgbClr>
                </a:solidFill>
                <a:prstDash val="solid"/>
                <a:tailEnd type="triangle" w="sm" len="sm"/>
              </a:ln>
              <a:effectLst/>
            </p:spPr>
          </p:cxnSp>
          <p:sp>
            <p:nvSpPr>
              <p:cNvPr id="305" name="Rectangle 304"/>
              <p:cNvSpPr/>
              <p:nvPr/>
            </p:nvSpPr>
            <p:spPr>
              <a:xfrm>
                <a:off x="1701244" y="5112423"/>
                <a:ext cx="99215" cy="99215"/>
              </a:xfrm>
              <a:prstGeom prst="rect">
                <a:avLst/>
              </a:prstGeom>
              <a:gradFill rotWithShape="1">
                <a:gsLst>
                  <a:gs pos="0">
                    <a:srgbClr val="78BD57">
                      <a:tint val="100000"/>
                      <a:shade val="100000"/>
                      <a:satMod val="130000"/>
                    </a:srgbClr>
                  </a:gs>
                  <a:gs pos="100000">
                    <a:srgbClr val="78BD57">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306" name="Rectangle 305"/>
              <p:cNvSpPr/>
              <p:nvPr/>
            </p:nvSpPr>
            <p:spPr>
              <a:xfrm>
                <a:off x="1823556" y="5112424"/>
                <a:ext cx="99215" cy="99215"/>
              </a:xfrm>
              <a:prstGeom prst="rect">
                <a:avLst/>
              </a:prstGeom>
              <a:gradFill rotWithShape="1">
                <a:gsLst>
                  <a:gs pos="0">
                    <a:srgbClr val="0C569E">
                      <a:tint val="100000"/>
                      <a:shade val="100000"/>
                      <a:satMod val="130000"/>
                    </a:srgbClr>
                  </a:gs>
                  <a:gs pos="100000">
                    <a:srgbClr val="0C569E">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307" name="Rectangle 306"/>
              <p:cNvSpPr/>
              <p:nvPr/>
            </p:nvSpPr>
            <p:spPr>
              <a:xfrm>
                <a:off x="1944525" y="5112422"/>
                <a:ext cx="99215" cy="99215"/>
              </a:xfrm>
              <a:prstGeom prst="rect">
                <a:avLst/>
              </a:prstGeom>
              <a:gradFill rotWithShape="1">
                <a:gsLst>
                  <a:gs pos="0">
                    <a:srgbClr val="C86414"/>
                  </a:gs>
                  <a:gs pos="100000">
                    <a:srgbClr val="FFC000"/>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308" name="Rectangle 307"/>
              <p:cNvSpPr/>
              <p:nvPr/>
            </p:nvSpPr>
            <p:spPr>
              <a:xfrm>
                <a:off x="2183872" y="5112424"/>
                <a:ext cx="99215" cy="99215"/>
              </a:xfrm>
              <a:prstGeom prst="rect">
                <a:avLst/>
              </a:prstGeom>
              <a:gradFill rotWithShape="1">
                <a:gsLst>
                  <a:gs pos="0">
                    <a:srgbClr val="645FAF"/>
                  </a:gs>
                  <a:gs pos="100000">
                    <a:srgbClr val="645FAF">
                      <a:lumMod val="40000"/>
                      <a:lumOff val="6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309" name="Rectangle 308"/>
              <p:cNvSpPr/>
              <p:nvPr/>
            </p:nvSpPr>
            <p:spPr>
              <a:xfrm>
                <a:off x="2064221" y="5112424"/>
                <a:ext cx="99215" cy="99215"/>
              </a:xfrm>
              <a:prstGeom prst="rect">
                <a:avLst/>
              </a:prstGeom>
              <a:gradFill rotWithShape="1">
                <a:gsLst>
                  <a:gs pos="0">
                    <a:srgbClr val="532903">
                      <a:tint val="100000"/>
                      <a:shade val="100000"/>
                      <a:satMod val="130000"/>
                    </a:srgbClr>
                  </a:gs>
                  <a:gs pos="100000">
                    <a:srgbClr val="532903">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cxnSp>
            <p:nvCxnSpPr>
              <p:cNvPr id="310" name="Straight Connector 309"/>
              <p:cNvCxnSpPr/>
              <p:nvPr/>
            </p:nvCxnSpPr>
            <p:spPr>
              <a:xfrm>
                <a:off x="2255768" y="2351206"/>
                <a:ext cx="0" cy="1545"/>
              </a:xfrm>
              <a:prstGeom prst="line">
                <a:avLst/>
              </a:prstGeom>
              <a:noFill/>
              <a:ln w="12700" cap="flat" cmpd="sng" algn="ctr">
                <a:solidFill>
                  <a:srgbClr val="C0504D"/>
                </a:solidFill>
                <a:prstDash val="dash"/>
                <a:tailEnd type="oval" w="sm" len="sm"/>
              </a:ln>
              <a:effectLst/>
            </p:spPr>
          </p:cxnSp>
          <p:cxnSp>
            <p:nvCxnSpPr>
              <p:cNvPr id="311" name="Straight Connector 310"/>
              <p:cNvCxnSpPr/>
              <p:nvPr/>
            </p:nvCxnSpPr>
            <p:spPr>
              <a:xfrm flipH="1">
                <a:off x="1738413" y="4511010"/>
                <a:ext cx="17988" cy="10"/>
              </a:xfrm>
              <a:prstGeom prst="line">
                <a:avLst/>
              </a:prstGeom>
              <a:noFill/>
              <a:ln w="12700" cap="flat" cmpd="sng" algn="ctr">
                <a:solidFill>
                  <a:srgbClr val="C0504D"/>
                </a:solidFill>
                <a:prstDash val="dash"/>
                <a:tailEnd type="oval" w="sm" len="sm"/>
              </a:ln>
              <a:effectLst/>
            </p:spPr>
          </p:cxnSp>
          <p:cxnSp>
            <p:nvCxnSpPr>
              <p:cNvPr id="312" name="Straight Connector 311"/>
              <p:cNvCxnSpPr/>
              <p:nvPr/>
            </p:nvCxnSpPr>
            <p:spPr>
              <a:xfrm flipH="1">
                <a:off x="1839150" y="4461808"/>
                <a:ext cx="2945" cy="2522"/>
              </a:xfrm>
              <a:prstGeom prst="line">
                <a:avLst/>
              </a:prstGeom>
              <a:noFill/>
              <a:ln w="12700" cap="flat" cmpd="sng" algn="ctr">
                <a:solidFill>
                  <a:srgbClr val="C0504D"/>
                </a:solidFill>
                <a:prstDash val="dash"/>
                <a:tailEnd type="oval" w="sm" len="sm"/>
              </a:ln>
              <a:effectLst/>
            </p:spPr>
          </p:cxnSp>
          <p:cxnSp>
            <p:nvCxnSpPr>
              <p:cNvPr id="313" name="Straight Connector 312"/>
              <p:cNvCxnSpPr/>
              <p:nvPr/>
            </p:nvCxnSpPr>
            <p:spPr>
              <a:xfrm flipH="1">
                <a:off x="1952541" y="2759513"/>
                <a:ext cx="728" cy="505"/>
              </a:xfrm>
              <a:prstGeom prst="line">
                <a:avLst/>
              </a:prstGeom>
              <a:noFill/>
              <a:ln w="12700" cap="flat" cmpd="sng" algn="ctr">
                <a:solidFill>
                  <a:srgbClr val="C0504D"/>
                </a:solidFill>
                <a:prstDash val="dash"/>
                <a:tailEnd type="oval" w="sm" len="sm"/>
              </a:ln>
              <a:effectLst/>
            </p:spPr>
          </p:cxnSp>
          <p:cxnSp>
            <p:nvCxnSpPr>
              <p:cNvPr id="314" name="Straight Connector 313"/>
              <p:cNvCxnSpPr/>
              <p:nvPr/>
            </p:nvCxnSpPr>
            <p:spPr>
              <a:xfrm flipH="1">
                <a:off x="2505578" y="2418314"/>
                <a:ext cx="666" cy="238"/>
              </a:xfrm>
              <a:prstGeom prst="line">
                <a:avLst/>
              </a:prstGeom>
              <a:noFill/>
              <a:ln w="12700" cap="flat" cmpd="sng" algn="ctr">
                <a:solidFill>
                  <a:srgbClr val="C0504D"/>
                </a:solidFill>
                <a:prstDash val="dash"/>
                <a:tailEnd type="oval" w="sm" len="sm"/>
              </a:ln>
              <a:effectLst/>
            </p:spPr>
          </p:cxnSp>
          <p:cxnSp>
            <p:nvCxnSpPr>
              <p:cNvPr id="315" name="Straight Arrow Connector 314"/>
              <p:cNvCxnSpPr/>
              <p:nvPr/>
            </p:nvCxnSpPr>
            <p:spPr>
              <a:xfrm flipH="1">
                <a:off x="2472475" y="2418314"/>
                <a:ext cx="26419" cy="156430"/>
              </a:xfrm>
              <a:prstGeom prst="straightConnector1">
                <a:avLst/>
              </a:prstGeom>
              <a:noFill/>
              <a:ln w="9525" cap="flat" cmpd="sng" algn="ctr">
                <a:solidFill>
                  <a:srgbClr val="FFFF00">
                    <a:alpha val="95000"/>
                  </a:srgbClr>
                </a:solidFill>
                <a:prstDash val="solid"/>
                <a:tailEnd type="triangle" w="sm" len="sm"/>
              </a:ln>
              <a:effectLst/>
            </p:spPr>
          </p:cxnSp>
          <p:cxnSp>
            <p:nvCxnSpPr>
              <p:cNvPr id="316" name="Straight Arrow Connector 315"/>
              <p:cNvCxnSpPr/>
              <p:nvPr/>
            </p:nvCxnSpPr>
            <p:spPr>
              <a:xfrm>
                <a:off x="1744547" y="4511018"/>
                <a:ext cx="33298" cy="125836"/>
              </a:xfrm>
              <a:prstGeom prst="straightConnector1">
                <a:avLst/>
              </a:prstGeom>
              <a:noFill/>
              <a:ln w="9525" cap="flat" cmpd="sng" algn="ctr">
                <a:solidFill>
                  <a:srgbClr val="FFFF00">
                    <a:alpha val="95000"/>
                  </a:srgbClr>
                </a:solidFill>
                <a:prstDash val="solid"/>
                <a:tailEnd type="triangle" w="sm" len="sm"/>
              </a:ln>
              <a:effectLst/>
            </p:spPr>
          </p:cxnSp>
        </p:grpSp>
        <p:grpSp>
          <p:nvGrpSpPr>
            <p:cNvPr id="2" name="Group 1"/>
            <p:cNvGrpSpPr/>
            <p:nvPr/>
          </p:nvGrpSpPr>
          <p:grpSpPr>
            <a:xfrm>
              <a:off x="5757216" y="5627949"/>
              <a:ext cx="1671659" cy="338541"/>
              <a:chOff x="1514882" y="5595292"/>
              <a:chExt cx="1671659" cy="338541"/>
            </a:xfrm>
          </p:grpSpPr>
          <p:sp>
            <p:nvSpPr>
              <p:cNvPr id="115" name="TextBox 114"/>
              <p:cNvSpPr txBox="1"/>
              <p:nvPr/>
            </p:nvSpPr>
            <p:spPr>
              <a:xfrm>
                <a:off x="2289962" y="5595292"/>
                <a:ext cx="896579" cy="338541"/>
              </a:xfrm>
              <a:prstGeom prst="rect">
                <a:avLst/>
              </a:prstGeom>
              <a:noFill/>
            </p:spPr>
            <p:txBody>
              <a:bodyPr wrap="square" lIns="91425" tIns="45714" rIns="91425" bIns="45714" rtlCol="0">
                <a:spAutoFit/>
              </a:bodyPr>
              <a:lstStyle/>
              <a:p>
                <a:pPr defTabSz="914242"/>
                <a:r>
                  <a:rPr lang="en-US" sz="1600" i="1" kern="0" dirty="0">
                    <a:solidFill>
                      <a:srgbClr val="FFFFFF">
                        <a:lumMod val="75000"/>
                      </a:srgbClr>
                    </a:solidFill>
                    <a:latin typeface="Calibri"/>
                  </a:rPr>
                  <a:t>Pixel</a:t>
                </a:r>
              </a:p>
            </p:txBody>
          </p:sp>
          <p:grpSp>
            <p:nvGrpSpPr>
              <p:cNvPr id="116" name="Group 115"/>
              <p:cNvGrpSpPr/>
              <p:nvPr/>
            </p:nvGrpSpPr>
            <p:grpSpPr>
              <a:xfrm>
                <a:off x="1514882" y="5602449"/>
                <a:ext cx="775081" cy="143438"/>
                <a:chOff x="4776592" y="4692169"/>
                <a:chExt cx="672230" cy="124404"/>
              </a:xfrm>
            </p:grpSpPr>
            <p:cxnSp>
              <p:nvCxnSpPr>
                <p:cNvPr id="117" name="Straight Connector 116"/>
                <p:cNvCxnSpPr/>
                <p:nvPr/>
              </p:nvCxnSpPr>
              <p:spPr>
                <a:xfrm>
                  <a:off x="4776592" y="4762473"/>
                  <a:ext cx="672230" cy="1"/>
                </a:xfrm>
                <a:prstGeom prst="line">
                  <a:avLst/>
                </a:prstGeom>
                <a:noFill/>
                <a:ln w="19050" cap="flat" cmpd="sng" algn="ctr">
                  <a:solidFill>
                    <a:srgbClr val="76B900"/>
                  </a:solidFill>
                  <a:prstDash val="solid"/>
                </a:ln>
                <a:effectLst/>
              </p:spPr>
            </p:cxnSp>
            <p:cxnSp>
              <p:nvCxnSpPr>
                <p:cNvPr id="118" name="Straight Connector 117"/>
                <p:cNvCxnSpPr/>
                <p:nvPr/>
              </p:nvCxnSpPr>
              <p:spPr>
                <a:xfrm flipV="1">
                  <a:off x="4825277" y="4692169"/>
                  <a:ext cx="0" cy="123908"/>
                </a:xfrm>
                <a:prstGeom prst="line">
                  <a:avLst/>
                </a:prstGeom>
                <a:noFill/>
                <a:ln w="19050" cap="flat" cmpd="sng" algn="ctr">
                  <a:solidFill>
                    <a:srgbClr val="76B900"/>
                  </a:solidFill>
                  <a:prstDash val="solid"/>
                </a:ln>
                <a:effectLst/>
              </p:spPr>
            </p:cxnSp>
            <p:cxnSp>
              <p:nvCxnSpPr>
                <p:cNvPr id="119" name="Straight Connector 118"/>
                <p:cNvCxnSpPr/>
                <p:nvPr/>
              </p:nvCxnSpPr>
              <p:spPr>
                <a:xfrm flipV="1">
                  <a:off x="5397950" y="4692665"/>
                  <a:ext cx="0" cy="123908"/>
                </a:xfrm>
                <a:prstGeom prst="line">
                  <a:avLst/>
                </a:prstGeom>
                <a:noFill/>
                <a:ln w="19050" cap="flat" cmpd="sng" algn="ctr">
                  <a:solidFill>
                    <a:srgbClr val="76B900"/>
                  </a:solidFill>
                  <a:prstDash val="solid"/>
                </a:ln>
                <a:effectLst/>
              </p:spPr>
            </p:cxnSp>
          </p:grpSp>
        </p:grpSp>
        <p:sp>
          <p:nvSpPr>
            <p:cNvPr id="374" name="TextBox 373"/>
            <p:cNvSpPr txBox="1"/>
            <p:nvPr/>
          </p:nvSpPr>
          <p:spPr>
            <a:xfrm>
              <a:off x="5337646" y="1315530"/>
              <a:ext cx="1661533" cy="338542"/>
            </a:xfrm>
            <a:prstGeom prst="rect">
              <a:avLst/>
            </a:prstGeom>
            <a:noFill/>
          </p:spPr>
          <p:txBody>
            <a:bodyPr wrap="square" lIns="91427" tIns="45714" rIns="91427" bIns="45714" rtlCol="0">
              <a:spAutoFit/>
            </a:bodyPr>
            <a:lstStyle/>
            <a:p>
              <a:pPr marL="0" marR="0" lvl="0" indent="0" algn="ctr" defTabSz="914278"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rgbClr val="FFFFFF">
                      <a:lumMod val="75000"/>
                    </a:srgbClr>
                  </a:solidFill>
                  <a:effectLst/>
                  <a:uLnTx/>
                  <a:uFillTx/>
                  <a:latin typeface="Calibri"/>
                  <a:ea typeface="MS PGothic" pitchFamily="34" charset="-128"/>
                </a:rPr>
                <a:t>Pixel frustum</a:t>
              </a:r>
            </a:p>
          </p:txBody>
        </p:sp>
      </p:grpSp>
      <p:sp>
        <p:nvSpPr>
          <p:cNvPr id="3" name="Title 2"/>
          <p:cNvSpPr>
            <a:spLocks noGrp="1"/>
          </p:cNvSpPr>
          <p:nvPr>
            <p:ph type="title"/>
          </p:nvPr>
        </p:nvSpPr>
        <p:spPr>
          <a:xfrm>
            <a:off x="838200" y="365130"/>
            <a:ext cx="10515600" cy="882649"/>
          </a:xfrm>
        </p:spPr>
        <p:txBody>
          <a:bodyPr/>
          <a:lstStyle/>
          <a:p>
            <a:r>
              <a:rPr lang="en-US" dirty="0" smtClean="0"/>
              <a:t>Aggregate Creation: Clustering</a:t>
            </a:r>
            <a:endParaRPr lang="en-US" dirty="0"/>
          </a:p>
        </p:txBody>
      </p:sp>
      <p:sp>
        <p:nvSpPr>
          <p:cNvPr id="50" name="TextBox 49"/>
          <p:cNvSpPr txBox="1"/>
          <p:nvPr/>
        </p:nvSpPr>
        <p:spPr>
          <a:xfrm>
            <a:off x="749527" y="6060966"/>
            <a:ext cx="2637012" cy="646331"/>
          </a:xfrm>
          <a:prstGeom prst="rect">
            <a:avLst/>
          </a:prstGeom>
          <a:noFill/>
        </p:spPr>
        <p:txBody>
          <a:bodyPr wrap="square" lIns="91436" tIns="45720" rIns="91436" bIns="45720" rtlCol="0">
            <a:spAutoFit/>
          </a:bodyPr>
          <a:lstStyle/>
          <a:p>
            <a:pPr algn="ctr"/>
            <a:r>
              <a:rPr lang="en-US" dirty="0" smtClean="0"/>
              <a:t>1: MSAA/SSAA </a:t>
            </a:r>
            <a:br>
              <a:rPr lang="en-US" dirty="0" smtClean="0"/>
            </a:br>
            <a:r>
              <a:rPr lang="en-US" dirty="0" smtClean="0"/>
              <a:t>G-Buffer </a:t>
            </a:r>
            <a:r>
              <a:rPr lang="en-US" dirty="0" err="1" smtClean="0"/>
              <a:t>Rasterization</a:t>
            </a:r>
            <a:endParaRPr lang="en-US" dirty="0" smtClean="0"/>
          </a:p>
        </p:txBody>
      </p:sp>
      <p:grpSp>
        <p:nvGrpSpPr>
          <p:cNvPr id="231" name="Group 230"/>
          <p:cNvGrpSpPr/>
          <p:nvPr/>
        </p:nvGrpSpPr>
        <p:grpSpPr>
          <a:xfrm>
            <a:off x="750812" y="1310205"/>
            <a:ext cx="2827807" cy="4643168"/>
            <a:chOff x="7225098" y="1161794"/>
            <a:chExt cx="2464049" cy="4045890"/>
          </a:xfrm>
        </p:grpSpPr>
        <p:grpSp>
          <p:nvGrpSpPr>
            <p:cNvPr id="232" name="Group 231"/>
            <p:cNvGrpSpPr/>
            <p:nvPr/>
          </p:nvGrpSpPr>
          <p:grpSpPr>
            <a:xfrm>
              <a:off x="7225098" y="1161794"/>
              <a:ext cx="2464049" cy="4045890"/>
              <a:chOff x="7225098" y="1161794"/>
              <a:chExt cx="2464049" cy="4045890"/>
            </a:xfrm>
          </p:grpSpPr>
          <p:grpSp>
            <p:nvGrpSpPr>
              <p:cNvPr id="237" name="Group 236"/>
              <p:cNvGrpSpPr/>
              <p:nvPr/>
            </p:nvGrpSpPr>
            <p:grpSpPr>
              <a:xfrm>
                <a:off x="7225098" y="1161794"/>
                <a:ext cx="2187331" cy="3827660"/>
                <a:chOff x="729214" y="1218906"/>
                <a:chExt cx="2187331" cy="3827660"/>
              </a:xfrm>
            </p:grpSpPr>
            <p:sp>
              <p:nvSpPr>
                <p:cNvPr id="239" name="Trapezoid 238"/>
                <p:cNvSpPr/>
                <p:nvPr/>
              </p:nvSpPr>
              <p:spPr>
                <a:xfrm rot="10800000">
                  <a:off x="1232133" y="1465166"/>
                  <a:ext cx="1524000" cy="3581400"/>
                </a:xfrm>
                <a:prstGeom prst="trapezoid">
                  <a:avLst>
                    <a:gd name="adj" fmla="val 31944"/>
                  </a:avLst>
                </a:prstGeom>
                <a:solidFill>
                  <a:srgbClr val="4F81BD">
                    <a:alpha val="30000"/>
                  </a:srgbClr>
                </a:solidFill>
                <a:ln w="25400" cap="flat" cmpd="sng" algn="ctr">
                  <a:solidFill>
                    <a:srgbClr val="4F81BD">
                      <a:shade val="50000"/>
                    </a:srgbClr>
                  </a:solidFill>
                  <a:prstDash val="solid"/>
                </a:ln>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S PGothic" pitchFamily="34" charset="-128"/>
                  </a:endParaRPr>
                </a:p>
              </p:txBody>
            </p:sp>
            <p:sp>
              <p:nvSpPr>
                <p:cNvPr id="240" name="Arc 239"/>
                <p:cNvSpPr/>
                <p:nvPr/>
              </p:nvSpPr>
              <p:spPr>
                <a:xfrm flipH="1" flipV="1">
                  <a:off x="729214" y="2441267"/>
                  <a:ext cx="1332844" cy="398717"/>
                </a:xfrm>
                <a:prstGeom prst="arc">
                  <a:avLst>
                    <a:gd name="adj1" fmla="val 4946202"/>
                    <a:gd name="adj2" fmla="val 15893648"/>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41" name="Arc 240"/>
                <p:cNvSpPr/>
                <p:nvPr/>
              </p:nvSpPr>
              <p:spPr>
                <a:xfrm rot="1207385" flipH="1" flipV="1">
                  <a:off x="1063280" y="1836632"/>
                  <a:ext cx="1853265" cy="419100"/>
                </a:xfrm>
                <a:prstGeom prst="arc">
                  <a:avLst>
                    <a:gd name="adj1" fmla="val 11423225"/>
                    <a:gd name="adj2" fmla="val 20893513"/>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42" name="Arc 241"/>
                <p:cNvSpPr/>
                <p:nvPr/>
              </p:nvSpPr>
              <p:spPr>
                <a:xfrm flipH="1" flipV="1">
                  <a:off x="1213546" y="3977573"/>
                  <a:ext cx="715897" cy="570586"/>
                </a:xfrm>
                <a:prstGeom prst="arc">
                  <a:avLst>
                    <a:gd name="adj1" fmla="val 5536946"/>
                    <a:gd name="adj2" fmla="val 15099065"/>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43" name="TextBox 242"/>
                <p:cNvSpPr txBox="1"/>
                <p:nvPr/>
              </p:nvSpPr>
              <p:spPr>
                <a:xfrm>
                  <a:off x="1278248" y="1218906"/>
                  <a:ext cx="1447800" cy="294993"/>
                </a:xfrm>
                <a:prstGeom prst="rect">
                  <a:avLst/>
                </a:prstGeom>
                <a:noFill/>
              </p:spPr>
              <p:txBody>
                <a:bodyPr wrap="square" lIns="91427" tIns="45714" rIns="91427" bIns="45714" rtlCol="0">
                  <a:spAutoFit/>
                </a:bodyPr>
                <a:lstStyle/>
                <a:p>
                  <a:pPr marL="0" marR="0" lvl="0" indent="0" algn="ctr" defTabSz="914278"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rgbClr val="FFFFFF">
                          <a:lumMod val="75000"/>
                        </a:srgbClr>
                      </a:solidFill>
                      <a:effectLst/>
                      <a:uLnTx/>
                      <a:uFillTx/>
                      <a:latin typeface="Calibri"/>
                      <a:ea typeface="MS PGothic" pitchFamily="34" charset="-128"/>
                    </a:rPr>
                    <a:t>Pixel frustum</a:t>
                  </a:r>
                </a:p>
              </p:txBody>
            </p:sp>
          </p:grpSp>
          <p:sp>
            <p:nvSpPr>
              <p:cNvPr id="238" name="TextBox 237"/>
              <p:cNvSpPr txBox="1"/>
              <p:nvPr/>
            </p:nvSpPr>
            <p:spPr>
              <a:xfrm>
                <a:off x="8820548" y="4912691"/>
                <a:ext cx="868599" cy="294993"/>
              </a:xfrm>
              <a:prstGeom prst="rect">
                <a:avLst/>
              </a:prstGeom>
              <a:noFill/>
            </p:spPr>
            <p:txBody>
              <a:bodyPr wrap="square" lIns="91427" tIns="45714" rIns="91427" bIns="45714" rtlCol="0">
                <a:spAutoFit/>
              </a:bodyPr>
              <a:lstStyle/>
              <a:p>
                <a:pPr marL="0" marR="0" lvl="0" indent="0" defTabSz="914278"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rgbClr val="FFFFFF">
                        <a:lumMod val="75000"/>
                      </a:srgbClr>
                    </a:solidFill>
                    <a:effectLst/>
                    <a:uLnTx/>
                    <a:uFillTx/>
                    <a:latin typeface="Calibri"/>
                    <a:ea typeface="MS PGothic" pitchFamily="34" charset="-128"/>
                  </a:rPr>
                  <a:t>Pixel</a:t>
                </a:r>
              </a:p>
            </p:txBody>
          </p:sp>
        </p:grpSp>
        <p:grpSp>
          <p:nvGrpSpPr>
            <p:cNvPr id="233" name="Group 232"/>
            <p:cNvGrpSpPr/>
            <p:nvPr/>
          </p:nvGrpSpPr>
          <p:grpSpPr>
            <a:xfrm>
              <a:off x="8157068" y="4935502"/>
              <a:ext cx="672230" cy="124404"/>
              <a:chOff x="4784892" y="4708769"/>
              <a:chExt cx="672230" cy="124404"/>
            </a:xfrm>
          </p:grpSpPr>
          <p:cxnSp>
            <p:nvCxnSpPr>
              <p:cNvPr id="234" name="Straight Connector 233"/>
              <p:cNvCxnSpPr/>
              <p:nvPr/>
            </p:nvCxnSpPr>
            <p:spPr>
              <a:xfrm>
                <a:off x="4784892" y="4779074"/>
                <a:ext cx="672230" cy="1"/>
              </a:xfrm>
              <a:prstGeom prst="line">
                <a:avLst/>
              </a:prstGeom>
              <a:noFill/>
              <a:ln w="19050" cap="flat" cmpd="sng" algn="ctr">
                <a:solidFill>
                  <a:srgbClr val="76B900"/>
                </a:solidFill>
                <a:prstDash val="solid"/>
              </a:ln>
              <a:effectLst/>
            </p:spPr>
          </p:cxnSp>
          <p:cxnSp>
            <p:nvCxnSpPr>
              <p:cNvPr id="235" name="Straight Connector 234"/>
              <p:cNvCxnSpPr/>
              <p:nvPr/>
            </p:nvCxnSpPr>
            <p:spPr>
              <a:xfrm flipV="1">
                <a:off x="4833577" y="4708769"/>
                <a:ext cx="0" cy="123908"/>
              </a:xfrm>
              <a:prstGeom prst="line">
                <a:avLst/>
              </a:prstGeom>
              <a:noFill/>
              <a:ln w="19050" cap="flat" cmpd="sng" algn="ctr">
                <a:solidFill>
                  <a:srgbClr val="76B900"/>
                </a:solidFill>
                <a:prstDash val="solid"/>
              </a:ln>
              <a:effectLst/>
            </p:spPr>
          </p:cxnSp>
          <p:cxnSp>
            <p:nvCxnSpPr>
              <p:cNvPr id="236" name="Straight Connector 235"/>
              <p:cNvCxnSpPr/>
              <p:nvPr/>
            </p:nvCxnSpPr>
            <p:spPr>
              <a:xfrm flipV="1">
                <a:off x="5406250" y="4709265"/>
                <a:ext cx="0" cy="123908"/>
              </a:xfrm>
              <a:prstGeom prst="line">
                <a:avLst/>
              </a:prstGeom>
              <a:noFill/>
              <a:ln w="19050" cap="flat" cmpd="sng" algn="ctr">
                <a:solidFill>
                  <a:srgbClr val="76B900"/>
                </a:solidFill>
                <a:prstDash val="solid"/>
              </a:ln>
              <a:effectLst/>
            </p:spPr>
          </p:cxnSp>
        </p:grpSp>
      </p:grpSp>
      <p:grpSp>
        <p:nvGrpSpPr>
          <p:cNvPr id="272" name="Group 271"/>
          <p:cNvGrpSpPr/>
          <p:nvPr/>
        </p:nvGrpSpPr>
        <p:grpSpPr>
          <a:xfrm>
            <a:off x="749527" y="1310205"/>
            <a:ext cx="2510238" cy="4582164"/>
            <a:chOff x="729214" y="1218906"/>
            <a:chExt cx="2187331" cy="3992733"/>
          </a:xfrm>
        </p:grpSpPr>
        <p:sp>
          <p:nvSpPr>
            <p:cNvPr id="273" name="Trapezoid 272"/>
            <p:cNvSpPr/>
            <p:nvPr/>
          </p:nvSpPr>
          <p:spPr>
            <a:xfrm rot="10800000">
              <a:off x="1232133" y="1465166"/>
              <a:ext cx="1524000" cy="3581400"/>
            </a:xfrm>
            <a:prstGeom prst="trapezoid">
              <a:avLst>
                <a:gd name="adj" fmla="val 31944"/>
              </a:avLst>
            </a:prstGeom>
            <a:noFill/>
            <a:ln w="25400" cap="flat" cmpd="sng" algn="ctr">
              <a:solidFill>
                <a:srgbClr val="4F81BD">
                  <a:shade val="50000"/>
                </a:srgbClr>
              </a:solidFill>
              <a:prstDash val="solid"/>
            </a:ln>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S PGothic" pitchFamily="34" charset="-128"/>
              </a:endParaRPr>
            </a:p>
          </p:txBody>
        </p:sp>
        <p:sp>
          <p:nvSpPr>
            <p:cNvPr id="274" name="Arc 273"/>
            <p:cNvSpPr/>
            <p:nvPr/>
          </p:nvSpPr>
          <p:spPr>
            <a:xfrm flipH="1" flipV="1">
              <a:off x="729214" y="2441267"/>
              <a:ext cx="1332844" cy="398717"/>
            </a:xfrm>
            <a:prstGeom prst="arc">
              <a:avLst>
                <a:gd name="adj1" fmla="val 4946202"/>
                <a:gd name="adj2" fmla="val 15893648"/>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75" name="Arc 274"/>
            <p:cNvSpPr/>
            <p:nvPr/>
          </p:nvSpPr>
          <p:spPr>
            <a:xfrm rot="1207385" flipH="1" flipV="1">
              <a:off x="1063280" y="1836632"/>
              <a:ext cx="1853265" cy="419100"/>
            </a:xfrm>
            <a:prstGeom prst="arc">
              <a:avLst>
                <a:gd name="adj1" fmla="val 11423225"/>
                <a:gd name="adj2" fmla="val 20893513"/>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76" name="Arc 275"/>
            <p:cNvSpPr/>
            <p:nvPr/>
          </p:nvSpPr>
          <p:spPr>
            <a:xfrm flipH="1" flipV="1">
              <a:off x="1213546" y="3977573"/>
              <a:ext cx="715897" cy="570586"/>
            </a:xfrm>
            <a:prstGeom prst="arc">
              <a:avLst>
                <a:gd name="adj1" fmla="val 5536946"/>
                <a:gd name="adj2" fmla="val 15099065"/>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77" name="TextBox 276"/>
            <p:cNvSpPr txBox="1"/>
            <p:nvPr/>
          </p:nvSpPr>
          <p:spPr>
            <a:xfrm>
              <a:off x="1278248" y="1218906"/>
              <a:ext cx="1447800" cy="294993"/>
            </a:xfrm>
            <a:prstGeom prst="rect">
              <a:avLst/>
            </a:prstGeom>
            <a:noFill/>
          </p:spPr>
          <p:txBody>
            <a:bodyPr wrap="square" lIns="91427" tIns="45714" rIns="91427" bIns="45714" rtlCol="0">
              <a:spAutoFit/>
            </a:bodyPr>
            <a:lstStyle/>
            <a:p>
              <a:pPr marL="0" marR="0" lvl="0" indent="0" algn="ctr" defTabSz="914278"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rgbClr val="FFFFFF">
                      <a:lumMod val="75000"/>
                    </a:srgbClr>
                  </a:solidFill>
                  <a:effectLst/>
                  <a:uLnTx/>
                  <a:uFillTx/>
                  <a:latin typeface="Calibri"/>
                  <a:ea typeface="MS PGothic" pitchFamily="34" charset="-128"/>
                </a:rPr>
                <a:t>Pixel frustum</a:t>
              </a:r>
            </a:p>
          </p:txBody>
        </p:sp>
        <p:cxnSp>
          <p:nvCxnSpPr>
            <p:cNvPr id="278" name="Straight Arrow Connector 277"/>
            <p:cNvCxnSpPr/>
            <p:nvPr/>
          </p:nvCxnSpPr>
          <p:spPr>
            <a:xfrm>
              <a:off x="1845463" y="4461808"/>
              <a:ext cx="83980" cy="98421"/>
            </a:xfrm>
            <a:prstGeom prst="straightConnector1">
              <a:avLst/>
            </a:prstGeom>
            <a:noFill/>
            <a:ln w="9525" cap="flat" cmpd="sng" algn="ctr">
              <a:solidFill>
                <a:srgbClr val="FFFF00">
                  <a:alpha val="95000"/>
                </a:srgbClr>
              </a:solidFill>
              <a:prstDash val="solid"/>
              <a:tailEnd type="triangle" w="sm" len="sm"/>
            </a:ln>
            <a:effectLst/>
          </p:spPr>
        </p:cxnSp>
        <p:cxnSp>
          <p:nvCxnSpPr>
            <p:cNvPr id="279" name="Straight Arrow Connector 278"/>
            <p:cNvCxnSpPr/>
            <p:nvPr/>
          </p:nvCxnSpPr>
          <p:spPr>
            <a:xfrm>
              <a:off x="1953521" y="2761779"/>
              <a:ext cx="58930" cy="140449"/>
            </a:xfrm>
            <a:prstGeom prst="straightConnector1">
              <a:avLst/>
            </a:prstGeom>
            <a:noFill/>
            <a:ln w="9525" cap="flat" cmpd="sng" algn="ctr">
              <a:solidFill>
                <a:srgbClr val="FFFF00">
                  <a:alpha val="95000"/>
                </a:srgbClr>
              </a:solidFill>
              <a:prstDash val="solid"/>
              <a:tailEnd type="triangle" w="sm" len="sm"/>
            </a:ln>
            <a:effectLst/>
          </p:spPr>
        </p:cxnSp>
        <p:cxnSp>
          <p:nvCxnSpPr>
            <p:cNvPr id="280" name="Straight Arrow Connector 279"/>
            <p:cNvCxnSpPr/>
            <p:nvPr/>
          </p:nvCxnSpPr>
          <p:spPr>
            <a:xfrm flipH="1">
              <a:off x="2197627" y="2351206"/>
              <a:ext cx="58141" cy="144255"/>
            </a:xfrm>
            <a:prstGeom prst="straightConnector1">
              <a:avLst/>
            </a:prstGeom>
            <a:noFill/>
            <a:ln w="9525" cap="flat" cmpd="sng" algn="ctr">
              <a:solidFill>
                <a:srgbClr val="FFFF00">
                  <a:alpha val="95000"/>
                </a:srgbClr>
              </a:solidFill>
              <a:prstDash val="solid"/>
              <a:tailEnd type="triangle" w="sm" len="sm"/>
            </a:ln>
            <a:effectLst/>
          </p:spPr>
        </p:cxnSp>
        <p:sp>
          <p:nvSpPr>
            <p:cNvPr id="281" name="Rectangle 280"/>
            <p:cNvSpPr/>
            <p:nvPr/>
          </p:nvSpPr>
          <p:spPr>
            <a:xfrm>
              <a:off x="1701244" y="5112423"/>
              <a:ext cx="99215" cy="99215"/>
            </a:xfrm>
            <a:prstGeom prst="rect">
              <a:avLst/>
            </a:prstGeom>
            <a:gradFill rotWithShape="1">
              <a:gsLst>
                <a:gs pos="0">
                  <a:srgbClr val="78BD57">
                    <a:tint val="100000"/>
                    <a:shade val="100000"/>
                    <a:satMod val="130000"/>
                  </a:srgbClr>
                </a:gs>
                <a:gs pos="100000">
                  <a:srgbClr val="78BD57">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282" name="Rectangle 281"/>
            <p:cNvSpPr/>
            <p:nvPr/>
          </p:nvSpPr>
          <p:spPr>
            <a:xfrm>
              <a:off x="1823556" y="5112424"/>
              <a:ext cx="99215" cy="99215"/>
            </a:xfrm>
            <a:prstGeom prst="rect">
              <a:avLst/>
            </a:prstGeom>
            <a:gradFill rotWithShape="1">
              <a:gsLst>
                <a:gs pos="0">
                  <a:srgbClr val="0C569E">
                    <a:tint val="100000"/>
                    <a:shade val="100000"/>
                    <a:satMod val="130000"/>
                  </a:srgbClr>
                </a:gs>
                <a:gs pos="100000">
                  <a:srgbClr val="0C569E">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283" name="Rectangle 282"/>
            <p:cNvSpPr/>
            <p:nvPr/>
          </p:nvSpPr>
          <p:spPr>
            <a:xfrm>
              <a:off x="1944525" y="5112422"/>
              <a:ext cx="99215" cy="99215"/>
            </a:xfrm>
            <a:prstGeom prst="rect">
              <a:avLst/>
            </a:prstGeom>
            <a:gradFill rotWithShape="1">
              <a:gsLst>
                <a:gs pos="0">
                  <a:srgbClr val="C86414"/>
                </a:gs>
                <a:gs pos="100000">
                  <a:srgbClr val="FFC000"/>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284" name="Rectangle 283"/>
            <p:cNvSpPr/>
            <p:nvPr/>
          </p:nvSpPr>
          <p:spPr>
            <a:xfrm>
              <a:off x="2183872" y="5112424"/>
              <a:ext cx="99215" cy="99215"/>
            </a:xfrm>
            <a:prstGeom prst="rect">
              <a:avLst/>
            </a:prstGeom>
            <a:gradFill rotWithShape="1">
              <a:gsLst>
                <a:gs pos="0">
                  <a:srgbClr val="645FAF"/>
                </a:gs>
                <a:gs pos="100000">
                  <a:srgbClr val="645FAF">
                    <a:lumMod val="40000"/>
                    <a:lumOff val="6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285" name="Rectangle 284"/>
            <p:cNvSpPr/>
            <p:nvPr/>
          </p:nvSpPr>
          <p:spPr>
            <a:xfrm>
              <a:off x="2064221" y="5112424"/>
              <a:ext cx="99215" cy="99215"/>
            </a:xfrm>
            <a:prstGeom prst="rect">
              <a:avLst/>
            </a:prstGeom>
            <a:gradFill rotWithShape="1">
              <a:gsLst>
                <a:gs pos="0">
                  <a:srgbClr val="532903">
                    <a:tint val="100000"/>
                    <a:shade val="100000"/>
                    <a:satMod val="130000"/>
                  </a:srgbClr>
                </a:gs>
                <a:gs pos="100000">
                  <a:srgbClr val="532903">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cxnSp>
          <p:nvCxnSpPr>
            <p:cNvPr id="286" name="Straight Connector 285"/>
            <p:cNvCxnSpPr/>
            <p:nvPr/>
          </p:nvCxnSpPr>
          <p:spPr>
            <a:xfrm flipV="1">
              <a:off x="2108434" y="2352751"/>
              <a:ext cx="147334" cy="2693820"/>
            </a:xfrm>
            <a:prstGeom prst="line">
              <a:avLst/>
            </a:prstGeom>
            <a:noFill/>
            <a:ln w="12700" cap="flat" cmpd="sng" algn="ctr">
              <a:solidFill>
                <a:srgbClr val="C0504D"/>
              </a:solidFill>
              <a:prstDash val="dash"/>
              <a:tailEnd type="oval" w="sm" len="sm"/>
            </a:ln>
            <a:effectLst/>
          </p:spPr>
        </p:cxnSp>
        <p:cxnSp>
          <p:nvCxnSpPr>
            <p:cNvPr id="287" name="Straight Connector 286"/>
            <p:cNvCxnSpPr/>
            <p:nvPr/>
          </p:nvCxnSpPr>
          <p:spPr>
            <a:xfrm flipH="1" flipV="1">
              <a:off x="1738411" y="4511020"/>
              <a:ext cx="39434" cy="535546"/>
            </a:xfrm>
            <a:prstGeom prst="line">
              <a:avLst/>
            </a:prstGeom>
            <a:noFill/>
            <a:ln w="12700" cap="flat" cmpd="sng" algn="ctr">
              <a:solidFill>
                <a:srgbClr val="C0504D"/>
              </a:solidFill>
              <a:prstDash val="dash"/>
              <a:tailEnd type="oval" w="sm" len="sm"/>
            </a:ln>
            <a:effectLst/>
          </p:spPr>
        </p:cxnSp>
        <p:cxnSp>
          <p:nvCxnSpPr>
            <p:cNvPr id="288" name="Straight Connector 287"/>
            <p:cNvCxnSpPr/>
            <p:nvPr/>
          </p:nvCxnSpPr>
          <p:spPr>
            <a:xfrm flipH="1" flipV="1">
              <a:off x="1839150" y="4464328"/>
              <a:ext cx="40687" cy="582246"/>
            </a:xfrm>
            <a:prstGeom prst="line">
              <a:avLst/>
            </a:prstGeom>
            <a:noFill/>
            <a:ln w="12700" cap="flat" cmpd="sng" algn="ctr">
              <a:solidFill>
                <a:srgbClr val="C0504D"/>
              </a:solidFill>
              <a:prstDash val="dash"/>
              <a:tailEnd type="oval" w="sm" len="sm"/>
            </a:ln>
            <a:effectLst/>
          </p:spPr>
        </p:cxnSp>
        <p:cxnSp>
          <p:nvCxnSpPr>
            <p:cNvPr id="289" name="Straight Connector 288"/>
            <p:cNvCxnSpPr>
              <a:stCxn id="273" idx="0"/>
            </p:cNvCxnSpPr>
            <p:nvPr/>
          </p:nvCxnSpPr>
          <p:spPr>
            <a:xfrm flipH="1" flipV="1">
              <a:off x="1952541" y="2760018"/>
              <a:ext cx="41592" cy="2286548"/>
            </a:xfrm>
            <a:prstGeom prst="line">
              <a:avLst/>
            </a:prstGeom>
            <a:noFill/>
            <a:ln w="12700" cap="flat" cmpd="sng" algn="ctr">
              <a:solidFill>
                <a:srgbClr val="C0504D"/>
              </a:solidFill>
              <a:prstDash val="dash"/>
              <a:tailEnd type="oval" w="sm" len="sm"/>
            </a:ln>
            <a:effectLst/>
          </p:spPr>
        </p:cxnSp>
        <p:cxnSp>
          <p:nvCxnSpPr>
            <p:cNvPr id="290" name="Straight Connector 289"/>
            <p:cNvCxnSpPr/>
            <p:nvPr/>
          </p:nvCxnSpPr>
          <p:spPr>
            <a:xfrm flipV="1">
              <a:off x="2194165" y="2418552"/>
              <a:ext cx="311412" cy="2628020"/>
            </a:xfrm>
            <a:prstGeom prst="line">
              <a:avLst/>
            </a:prstGeom>
            <a:noFill/>
            <a:ln w="12700" cap="flat" cmpd="sng" algn="ctr">
              <a:solidFill>
                <a:srgbClr val="C0504D"/>
              </a:solidFill>
              <a:prstDash val="dash"/>
              <a:tailEnd type="oval" w="sm" len="sm"/>
            </a:ln>
            <a:effectLst/>
          </p:spPr>
        </p:cxnSp>
        <p:cxnSp>
          <p:nvCxnSpPr>
            <p:cNvPr id="291" name="Straight Arrow Connector 290"/>
            <p:cNvCxnSpPr/>
            <p:nvPr/>
          </p:nvCxnSpPr>
          <p:spPr>
            <a:xfrm flipH="1">
              <a:off x="2472475" y="2418314"/>
              <a:ext cx="26419" cy="156430"/>
            </a:xfrm>
            <a:prstGeom prst="straightConnector1">
              <a:avLst/>
            </a:prstGeom>
            <a:noFill/>
            <a:ln w="9525" cap="flat" cmpd="sng" algn="ctr">
              <a:solidFill>
                <a:srgbClr val="FFFF00">
                  <a:alpha val="95000"/>
                </a:srgbClr>
              </a:solidFill>
              <a:prstDash val="solid"/>
              <a:tailEnd type="triangle" w="sm" len="sm"/>
            </a:ln>
            <a:effectLst/>
          </p:spPr>
        </p:cxnSp>
        <p:cxnSp>
          <p:nvCxnSpPr>
            <p:cNvPr id="292" name="Straight Arrow Connector 291"/>
            <p:cNvCxnSpPr/>
            <p:nvPr/>
          </p:nvCxnSpPr>
          <p:spPr>
            <a:xfrm>
              <a:off x="1744547" y="4511018"/>
              <a:ext cx="33298" cy="125836"/>
            </a:xfrm>
            <a:prstGeom prst="straightConnector1">
              <a:avLst/>
            </a:prstGeom>
            <a:noFill/>
            <a:ln w="9525" cap="flat" cmpd="sng" algn="ctr">
              <a:solidFill>
                <a:srgbClr val="FFFF00">
                  <a:alpha val="95000"/>
                </a:srgbClr>
              </a:solidFill>
              <a:prstDash val="solid"/>
              <a:tailEnd type="triangle" w="sm" len="sm"/>
            </a:ln>
            <a:effectLst/>
          </p:spPr>
        </p:cxnSp>
      </p:grpSp>
      <p:sp>
        <p:nvSpPr>
          <p:cNvPr id="317" name="TextBox 316"/>
          <p:cNvSpPr txBox="1"/>
          <p:nvPr/>
        </p:nvSpPr>
        <p:spPr>
          <a:xfrm>
            <a:off x="5431108" y="6070899"/>
            <a:ext cx="1406980" cy="369332"/>
          </a:xfrm>
          <a:prstGeom prst="rect">
            <a:avLst/>
          </a:prstGeom>
          <a:noFill/>
        </p:spPr>
        <p:txBody>
          <a:bodyPr wrap="none" lIns="91436" tIns="45720" rIns="91436" bIns="45720" rtlCol="0">
            <a:spAutoFit/>
          </a:bodyPr>
          <a:lstStyle/>
          <a:p>
            <a:pPr algn="ctr"/>
            <a:r>
              <a:rPr lang="en-US" dirty="0" smtClean="0"/>
              <a:t>2: Clustering</a:t>
            </a:r>
          </a:p>
        </p:txBody>
      </p:sp>
      <p:grpSp>
        <p:nvGrpSpPr>
          <p:cNvPr id="21" name="Group 20"/>
          <p:cNvGrpSpPr/>
          <p:nvPr/>
        </p:nvGrpSpPr>
        <p:grpSpPr>
          <a:xfrm>
            <a:off x="5749470" y="2281524"/>
            <a:ext cx="1234410" cy="3328582"/>
            <a:chOff x="5749470" y="2281524"/>
            <a:chExt cx="1234410" cy="3328582"/>
          </a:xfrm>
        </p:grpSpPr>
        <p:grpSp>
          <p:nvGrpSpPr>
            <p:cNvPr id="293" name="Group 292"/>
            <p:cNvGrpSpPr/>
            <p:nvPr/>
          </p:nvGrpSpPr>
          <p:grpSpPr>
            <a:xfrm>
              <a:off x="5782964" y="2644484"/>
              <a:ext cx="1058959" cy="2478543"/>
              <a:chOff x="4336258" y="2516767"/>
              <a:chExt cx="922739" cy="2159713"/>
            </a:xfrm>
            <a:noFill/>
          </p:grpSpPr>
          <p:sp>
            <p:nvSpPr>
              <p:cNvPr id="294" name="Oval 293"/>
              <p:cNvSpPr/>
              <p:nvPr/>
            </p:nvSpPr>
            <p:spPr>
              <a:xfrm rot="8792411">
                <a:off x="4475396" y="2516767"/>
                <a:ext cx="783601" cy="377126"/>
              </a:xfrm>
              <a:prstGeom prst="ellipse">
                <a:avLst/>
              </a:prstGeom>
              <a:grpFill/>
              <a:ln w="38100" cap="flat" cmpd="sng" algn="ctr">
                <a:solidFill>
                  <a:srgbClr val="9BBB59">
                    <a:lumMod val="75000"/>
                  </a:srgbClr>
                </a:solidFill>
                <a:prstDash val="sysDash"/>
              </a:ln>
              <a:effectLst/>
            </p:spPr>
            <p:txBody>
              <a:bodyPr lIns="91427" tIns="45714" rIns="91427" bIns="45714" rtlCol="0" anchor="ctr"/>
              <a:lstStyle/>
              <a:p>
                <a:pPr algn="ctr" defTabSz="914278">
                  <a:defRPr/>
                </a:pPr>
                <a:endParaRPr lang="en-US" sz="1900" kern="0" smtClean="0">
                  <a:solidFill>
                    <a:prstClr val="white"/>
                  </a:solidFill>
                  <a:latin typeface="Calibri"/>
                  <a:ea typeface="MS PGothic" pitchFamily="34" charset="-128"/>
                </a:endParaRPr>
              </a:p>
            </p:txBody>
          </p:sp>
          <p:sp>
            <p:nvSpPr>
              <p:cNvPr id="295" name="Oval 294"/>
              <p:cNvSpPr/>
              <p:nvPr/>
            </p:nvSpPr>
            <p:spPr>
              <a:xfrm rot="8687957">
                <a:off x="4336258" y="4582417"/>
                <a:ext cx="235848" cy="94063"/>
              </a:xfrm>
              <a:prstGeom prst="ellipse">
                <a:avLst/>
              </a:prstGeom>
              <a:grpFill/>
              <a:ln w="38100" cap="flat" cmpd="sng" algn="ctr">
                <a:solidFill>
                  <a:srgbClr val="9BBB59">
                    <a:lumMod val="75000"/>
                  </a:srgbClr>
                </a:solidFill>
                <a:prstDash val="sysDash"/>
              </a:ln>
              <a:effectLst/>
            </p:spPr>
            <p:txBody>
              <a:bodyPr lIns="91427" tIns="45714" rIns="91427" bIns="45714" rtlCol="0" anchor="ctr"/>
              <a:lstStyle/>
              <a:p>
                <a:pPr algn="ctr" defTabSz="914278">
                  <a:defRPr/>
                </a:pPr>
                <a:endParaRPr lang="en-US" sz="1900" kern="0" smtClean="0">
                  <a:solidFill>
                    <a:prstClr val="white"/>
                  </a:solidFill>
                  <a:latin typeface="Calibri"/>
                  <a:ea typeface="MS PGothic" pitchFamily="34" charset="-128"/>
                </a:endParaRPr>
              </a:p>
            </p:txBody>
          </p:sp>
        </p:grpSp>
        <p:grpSp>
          <p:nvGrpSpPr>
            <p:cNvPr id="15" name="Group 14"/>
            <p:cNvGrpSpPr/>
            <p:nvPr/>
          </p:nvGrpSpPr>
          <p:grpSpPr>
            <a:xfrm>
              <a:off x="5749470" y="2281524"/>
              <a:ext cx="1234410" cy="3328582"/>
              <a:chOff x="3581038" y="2329858"/>
              <a:chExt cx="1234410" cy="3328582"/>
            </a:xfrm>
          </p:grpSpPr>
          <p:sp>
            <p:nvSpPr>
              <p:cNvPr id="318" name="TextBox 317"/>
              <p:cNvSpPr txBox="1"/>
              <p:nvPr/>
            </p:nvSpPr>
            <p:spPr>
              <a:xfrm>
                <a:off x="3581038" y="5412231"/>
                <a:ext cx="1020583" cy="246209"/>
              </a:xfrm>
              <a:prstGeom prst="rect">
                <a:avLst/>
              </a:prstGeom>
              <a:noFill/>
            </p:spPr>
            <p:txBody>
              <a:bodyPr wrap="square" lIns="91427" tIns="45714" rIns="91427" bIns="45714" rtlCol="0">
                <a:spAutoFit/>
              </a:bodyPr>
              <a:lstStyle/>
              <a:p>
                <a:pPr marL="0" marR="0" lvl="0" indent="0" defTabSz="914278"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6FAC00"/>
                    </a:solidFill>
                    <a:effectLst/>
                    <a:uLnTx/>
                    <a:uFillTx/>
                    <a:latin typeface="Calibri"/>
                    <a:ea typeface="MS PGothic" pitchFamily="34" charset="-128"/>
                  </a:rPr>
                  <a:t>Aggregate 0</a:t>
                </a:r>
              </a:p>
            </p:txBody>
          </p:sp>
          <p:sp>
            <p:nvSpPr>
              <p:cNvPr id="319" name="TextBox 318"/>
              <p:cNvSpPr txBox="1"/>
              <p:nvPr/>
            </p:nvSpPr>
            <p:spPr>
              <a:xfrm>
                <a:off x="3940957" y="2329858"/>
                <a:ext cx="874491" cy="246209"/>
              </a:xfrm>
              <a:prstGeom prst="rect">
                <a:avLst/>
              </a:prstGeom>
              <a:noFill/>
            </p:spPr>
            <p:txBody>
              <a:bodyPr wrap="square" lIns="91427" tIns="45714" rIns="91427" bIns="45714" rtlCol="0">
                <a:spAutoFit/>
              </a:bodyPr>
              <a:lstStyle/>
              <a:p>
                <a:pPr marL="0" marR="0" lvl="0" indent="0" algn="ctr" defTabSz="914278"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6FAC00"/>
                    </a:solidFill>
                    <a:effectLst/>
                    <a:uLnTx/>
                    <a:uFillTx/>
                    <a:latin typeface="Calibri"/>
                    <a:ea typeface="MS PGothic" pitchFamily="34" charset="-128"/>
                  </a:rPr>
                  <a:t>Aggregate 1</a:t>
                </a:r>
              </a:p>
            </p:txBody>
          </p:sp>
        </p:grpSp>
      </p:grpSp>
      <p:sp>
        <p:nvSpPr>
          <p:cNvPr id="376" name="Right Arrow 375"/>
          <p:cNvSpPr/>
          <p:nvPr/>
        </p:nvSpPr>
        <p:spPr>
          <a:xfrm>
            <a:off x="3539620" y="3150452"/>
            <a:ext cx="1338090" cy="966937"/>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lIns="9144" tIns="9144" rIns="9144" bIns="9144" rtlCol="0" anchor="ctr"/>
          <a:lstStyle/>
          <a:p>
            <a:pPr algn="ctr" defTabSz="914400" fontAlgn="auto">
              <a:spcBef>
                <a:spcPts val="0"/>
              </a:spcBef>
              <a:spcAft>
                <a:spcPts val="0"/>
              </a:spcAft>
            </a:pPr>
            <a:endParaRPr lang="en-US" sz="1600" b="1" kern="0" dirty="0" smtClean="0">
              <a:solidFill>
                <a:prstClr val="white"/>
              </a:solidFill>
              <a:latin typeface="Calibri"/>
            </a:endParaRPr>
          </a:p>
        </p:txBody>
      </p:sp>
      <p:sp>
        <p:nvSpPr>
          <p:cNvPr id="4" name="Rectangle 3"/>
          <p:cNvSpPr/>
          <p:nvPr/>
        </p:nvSpPr>
        <p:spPr>
          <a:xfrm>
            <a:off x="2958799" y="4207610"/>
            <a:ext cx="2833985" cy="923330"/>
          </a:xfrm>
          <a:prstGeom prst="rect">
            <a:avLst/>
          </a:prstGeom>
        </p:spPr>
        <p:txBody>
          <a:bodyPr wrap="square">
            <a:spAutoFit/>
          </a:bodyPr>
          <a:lstStyle/>
          <a:p>
            <a:r>
              <a:rPr lang="en-US" dirty="0"/>
              <a:t>Clustering </a:t>
            </a:r>
            <a:r>
              <a:rPr lang="en-US" dirty="0" smtClean="0"/>
              <a:t>samples</a:t>
            </a:r>
            <a:r>
              <a:rPr lang="en-US" dirty="0"/>
              <a:t>:</a:t>
            </a:r>
          </a:p>
          <a:p>
            <a:pPr lvl="1"/>
            <a:r>
              <a:rPr lang="en-US" dirty="0"/>
              <a:t>Cross-primitives + Disjoint surfaces</a:t>
            </a:r>
          </a:p>
        </p:txBody>
      </p:sp>
      <p:sp>
        <p:nvSpPr>
          <p:cNvPr id="138" name="Rectangle 137"/>
          <p:cNvSpPr/>
          <p:nvPr/>
        </p:nvSpPr>
        <p:spPr>
          <a:xfrm>
            <a:off x="7775977" y="1780707"/>
            <a:ext cx="4236484" cy="3539430"/>
          </a:xfrm>
          <a:prstGeom prst="rect">
            <a:avLst/>
          </a:prstGeom>
        </p:spPr>
        <p:txBody>
          <a:bodyPr wrap="square">
            <a:spAutoFit/>
          </a:bodyPr>
          <a:lstStyle/>
          <a:p>
            <a:r>
              <a:rPr lang="en-US" sz="2800" dirty="0"/>
              <a:t>Goal: Minimize shading errors due to correlated attributes </a:t>
            </a:r>
            <a:r>
              <a:rPr lang="en-US" sz="1400" dirty="0"/>
              <a:t>[</a:t>
            </a:r>
            <a:r>
              <a:rPr lang="en-US" sz="1400" dirty="0" err="1"/>
              <a:t>Bruneton</a:t>
            </a:r>
            <a:r>
              <a:rPr lang="en-US" sz="1400" dirty="0"/>
              <a:t> and </a:t>
            </a:r>
            <a:r>
              <a:rPr lang="en-US" sz="1400" dirty="0" err="1"/>
              <a:t>Neyret</a:t>
            </a:r>
            <a:r>
              <a:rPr lang="en-US" sz="1400" dirty="0"/>
              <a:t> 2012</a:t>
            </a:r>
            <a:r>
              <a:rPr lang="en-US" sz="1400" dirty="0" smtClean="0"/>
              <a:t>]</a:t>
            </a:r>
            <a:r>
              <a:rPr lang="en-US" sz="2800" dirty="0" smtClean="0"/>
              <a:t/>
            </a:r>
            <a:br>
              <a:rPr lang="en-US" sz="2800" dirty="0" smtClean="0"/>
            </a:br>
            <a:r>
              <a:rPr lang="en-US" sz="2800" dirty="0" smtClean="0"/>
              <a:t/>
            </a:r>
            <a:br>
              <a:rPr lang="en-US" sz="2800" dirty="0" smtClean="0"/>
            </a:br>
            <a:r>
              <a:rPr lang="en-US" sz="2800" dirty="0" smtClean="0"/>
              <a:t>Distance metric:</a:t>
            </a:r>
          </a:p>
          <a:p>
            <a:pPr marL="285750" indent="-285750">
              <a:buFontTx/>
              <a:buChar char="-"/>
            </a:pPr>
            <a:r>
              <a:rPr lang="en-US" sz="2800" dirty="0"/>
              <a:t>Shading </a:t>
            </a:r>
            <a:r>
              <a:rPr lang="en-US" sz="2800" dirty="0" smtClean="0"/>
              <a:t>Model</a:t>
            </a:r>
          </a:p>
          <a:p>
            <a:pPr marL="285750" indent="-285750">
              <a:buFontTx/>
              <a:buChar char="-"/>
            </a:pPr>
            <a:r>
              <a:rPr lang="en-US" sz="2800" dirty="0" smtClean="0"/>
              <a:t>Normal</a:t>
            </a:r>
          </a:p>
          <a:p>
            <a:pPr marL="285750" indent="-285750">
              <a:buFontTx/>
              <a:buChar char="-"/>
            </a:pPr>
            <a:r>
              <a:rPr lang="en-US" sz="2800" dirty="0" smtClean="0"/>
              <a:t>Depth/Position</a:t>
            </a:r>
          </a:p>
        </p:txBody>
      </p:sp>
    </p:spTree>
    <p:extLst>
      <p:ext uri="{BB962C8B-B14F-4D97-AF65-F5344CB8AC3E}">
        <p14:creationId xmlns:p14="http://schemas.microsoft.com/office/powerpoint/2010/main" val="360514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wipe(down)">
                                      <p:cBhvr>
                                        <p:cTn id="7" dur="500"/>
                                        <p:tgtEl>
                                          <p:spTgt spid="2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2"/>
                                        </p:tgtEl>
                                        <p:attrNameLst>
                                          <p:attrName>style.visibility</p:attrName>
                                        </p:attrNameLst>
                                      </p:cBhvr>
                                      <p:to>
                                        <p:strVal val="visible"/>
                                      </p:to>
                                    </p:set>
                                    <p:animEffect transition="in" filter="wipe(down)">
                                      <p:cBhvr>
                                        <p:cTn id="12" dur="500"/>
                                        <p:tgtEl>
                                          <p:spTgt spid="2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childTnLst>
                                </p:cTn>
                              </p:par>
                              <p:par>
                                <p:cTn id="18" presetID="42" presetClass="path" presetSubtype="0" accel="50000" decel="50000" fill="hold" nodeType="withEffect">
                                  <p:stCondLst>
                                    <p:cond delay="0"/>
                                  </p:stCondLst>
                                  <p:childTnLst>
                                    <p:animMotion origin="layout" path="M -0.32279 0.00046 L 4.79167E-6 1.48148E-6 " pathEditMode="relative" rAng="0" ptsTypes="AA">
                                      <p:cBhvr>
                                        <p:cTn id="19" dur="1000" fill="hold"/>
                                        <p:tgtEl>
                                          <p:spTgt spid="20"/>
                                        </p:tgtEl>
                                        <p:attrNameLst>
                                          <p:attrName>ppt_x</p:attrName>
                                          <p:attrName>ppt_y</p:attrName>
                                        </p:attrNameLst>
                                      </p:cBhvr>
                                      <p:rCtr x="16120" y="-23"/>
                                    </p:animMotion>
                                  </p:childTnLst>
                                </p:cTn>
                              </p:par>
                              <p:par>
                                <p:cTn id="20" presetID="1" presetClass="entr" presetSubtype="0" fill="hold" grpId="0" nodeType="withEffect">
                                  <p:stCondLst>
                                    <p:cond delay="0"/>
                                  </p:stCondLst>
                                  <p:childTnLst>
                                    <p:set>
                                      <p:cBhvr>
                                        <p:cTn id="21" dur="1" fill="hold">
                                          <p:stCondLst>
                                            <p:cond delay="0"/>
                                          </p:stCondLst>
                                        </p:cTn>
                                        <p:tgtEl>
                                          <p:spTgt spid="37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1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3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p:bldP spid="376" grpId="0" animBg="1"/>
      <p:bldP spid="4" grpId="0"/>
      <p:bldP spid="1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8360320" y="1313858"/>
            <a:ext cx="2738659" cy="4649352"/>
            <a:chOff x="8360320" y="1313858"/>
            <a:chExt cx="2738659" cy="4649352"/>
          </a:xfrm>
        </p:grpSpPr>
        <p:grpSp>
          <p:nvGrpSpPr>
            <p:cNvPr id="22" name="Group 21"/>
            <p:cNvGrpSpPr/>
            <p:nvPr/>
          </p:nvGrpSpPr>
          <p:grpSpPr>
            <a:xfrm>
              <a:off x="8360320" y="1592819"/>
              <a:ext cx="2510238" cy="4110108"/>
              <a:chOff x="8360320" y="1592819"/>
              <a:chExt cx="2510238" cy="4110108"/>
            </a:xfrm>
          </p:grpSpPr>
          <p:grpSp>
            <p:nvGrpSpPr>
              <p:cNvPr id="16" name="Group 15"/>
              <p:cNvGrpSpPr/>
              <p:nvPr/>
            </p:nvGrpSpPr>
            <p:grpSpPr>
              <a:xfrm>
                <a:off x="8360320" y="1592819"/>
                <a:ext cx="2326145" cy="4110108"/>
                <a:chOff x="9821151" y="1647107"/>
                <a:chExt cx="2326145" cy="4110108"/>
              </a:xfrm>
            </p:grpSpPr>
            <p:sp>
              <p:nvSpPr>
                <p:cNvPr id="348" name="Trapezoid 347"/>
                <p:cNvSpPr/>
                <p:nvPr/>
              </p:nvSpPr>
              <p:spPr>
                <a:xfrm rot="10800000">
                  <a:off x="10398314" y="1647107"/>
                  <a:ext cx="1748982" cy="4110108"/>
                </a:xfrm>
                <a:prstGeom prst="trapezoid">
                  <a:avLst>
                    <a:gd name="adj" fmla="val 31944"/>
                  </a:avLst>
                </a:prstGeom>
                <a:solidFill>
                  <a:srgbClr val="4F81BD">
                    <a:alpha val="30000"/>
                  </a:srgbClr>
                </a:solidFill>
                <a:ln w="25400" cap="flat" cmpd="sng" algn="ctr">
                  <a:solidFill>
                    <a:srgbClr val="4F81BD">
                      <a:shade val="50000"/>
                    </a:srgbClr>
                  </a:solidFill>
                  <a:prstDash val="solid"/>
                </a:ln>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S PGothic" pitchFamily="34" charset="-128"/>
                  </a:endParaRPr>
                </a:p>
              </p:txBody>
            </p:sp>
            <p:sp>
              <p:nvSpPr>
                <p:cNvPr id="349" name="Arc 348"/>
                <p:cNvSpPr/>
                <p:nvPr/>
              </p:nvSpPr>
              <p:spPr>
                <a:xfrm flipH="1" flipV="1">
                  <a:off x="9821151" y="2767306"/>
                  <a:ext cx="1529606" cy="457578"/>
                </a:xfrm>
                <a:prstGeom prst="arc">
                  <a:avLst>
                    <a:gd name="adj1" fmla="val 4946202"/>
                    <a:gd name="adj2" fmla="val 15893648"/>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351" name="Arc 350"/>
                <p:cNvSpPr/>
                <p:nvPr/>
              </p:nvSpPr>
              <p:spPr>
                <a:xfrm flipH="1" flipV="1">
                  <a:off x="10376983" y="4530411"/>
                  <a:ext cx="821582" cy="654819"/>
                </a:xfrm>
                <a:prstGeom prst="arc">
                  <a:avLst>
                    <a:gd name="adj1" fmla="val 5536946"/>
                    <a:gd name="adj2" fmla="val 15099065"/>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grpSp>
          <p:sp>
            <p:nvSpPr>
              <p:cNvPr id="350" name="Arc 349"/>
              <p:cNvSpPr/>
              <p:nvPr/>
            </p:nvSpPr>
            <p:spPr>
              <a:xfrm rot="1207385" flipH="1" flipV="1">
                <a:off x="8743703" y="2019123"/>
                <a:ext cx="2126855" cy="480970"/>
              </a:xfrm>
              <a:prstGeom prst="arc">
                <a:avLst>
                  <a:gd name="adj1" fmla="val 11423225"/>
                  <a:gd name="adj2" fmla="val 20893513"/>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grpSp>
        <p:grpSp>
          <p:nvGrpSpPr>
            <p:cNvPr id="368" name="Group 367"/>
            <p:cNvGrpSpPr/>
            <p:nvPr/>
          </p:nvGrpSpPr>
          <p:grpSpPr>
            <a:xfrm>
              <a:off x="9427320" y="5624669"/>
              <a:ext cx="1671659" cy="338541"/>
              <a:chOff x="1514882" y="5595292"/>
              <a:chExt cx="1671659" cy="338541"/>
            </a:xfrm>
          </p:grpSpPr>
          <p:sp>
            <p:nvSpPr>
              <p:cNvPr id="369" name="TextBox 368"/>
              <p:cNvSpPr txBox="1"/>
              <p:nvPr/>
            </p:nvSpPr>
            <p:spPr>
              <a:xfrm>
                <a:off x="2289962" y="5595292"/>
                <a:ext cx="896579" cy="338541"/>
              </a:xfrm>
              <a:prstGeom prst="rect">
                <a:avLst/>
              </a:prstGeom>
              <a:noFill/>
            </p:spPr>
            <p:txBody>
              <a:bodyPr wrap="square" lIns="91425" tIns="45714" rIns="91425" bIns="45714" rtlCol="0">
                <a:spAutoFit/>
              </a:bodyPr>
              <a:lstStyle/>
              <a:p>
                <a:pPr defTabSz="914242"/>
                <a:r>
                  <a:rPr lang="en-US" sz="1600" i="1" kern="0" dirty="0">
                    <a:solidFill>
                      <a:srgbClr val="FFFFFF">
                        <a:lumMod val="75000"/>
                      </a:srgbClr>
                    </a:solidFill>
                    <a:latin typeface="Calibri"/>
                  </a:rPr>
                  <a:t>Pixel</a:t>
                </a:r>
              </a:p>
            </p:txBody>
          </p:sp>
          <p:grpSp>
            <p:nvGrpSpPr>
              <p:cNvPr id="370" name="Group 369"/>
              <p:cNvGrpSpPr/>
              <p:nvPr/>
            </p:nvGrpSpPr>
            <p:grpSpPr>
              <a:xfrm>
                <a:off x="1514882" y="5602449"/>
                <a:ext cx="775081" cy="143438"/>
                <a:chOff x="4776592" y="4692169"/>
                <a:chExt cx="672230" cy="124404"/>
              </a:xfrm>
            </p:grpSpPr>
            <p:cxnSp>
              <p:nvCxnSpPr>
                <p:cNvPr id="371" name="Straight Connector 370"/>
                <p:cNvCxnSpPr/>
                <p:nvPr/>
              </p:nvCxnSpPr>
              <p:spPr>
                <a:xfrm>
                  <a:off x="4776592" y="4762473"/>
                  <a:ext cx="672230" cy="1"/>
                </a:xfrm>
                <a:prstGeom prst="line">
                  <a:avLst/>
                </a:prstGeom>
                <a:noFill/>
                <a:ln w="19050" cap="flat" cmpd="sng" algn="ctr">
                  <a:solidFill>
                    <a:srgbClr val="76B900"/>
                  </a:solidFill>
                  <a:prstDash val="solid"/>
                </a:ln>
                <a:effectLst/>
              </p:spPr>
            </p:cxnSp>
            <p:cxnSp>
              <p:nvCxnSpPr>
                <p:cNvPr id="372" name="Straight Connector 371"/>
                <p:cNvCxnSpPr/>
                <p:nvPr/>
              </p:nvCxnSpPr>
              <p:spPr>
                <a:xfrm flipV="1">
                  <a:off x="4825277" y="4692169"/>
                  <a:ext cx="0" cy="123908"/>
                </a:xfrm>
                <a:prstGeom prst="line">
                  <a:avLst/>
                </a:prstGeom>
                <a:noFill/>
                <a:ln w="19050" cap="flat" cmpd="sng" algn="ctr">
                  <a:solidFill>
                    <a:srgbClr val="76B900"/>
                  </a:solidFill>
                  <a:prstDash val="solid"/>
                </a:ln>
                <a:effectLst/>
              </p:spPr>
            </p:cxnSp>
            <p:cxnSp>
              <p:nvCxnSpPr>
                <p:cNvPr id="373" name="Straight Connector 372"/>
                <p:cNvCxnSpPr/>
                <p:nvPr/>
              </p:nvCxnSpPr>
              <p:spPr>
                <a:xfrm flipV="1">
                  <a:off x="5397950" y="4692665"/>
                  <a:ext cx="0" cy="123908"/>
                </a:xfrm>
                <a:prstGeom prst="line">
                  <a:avLst/>
                </a:prstGeom>
                <a:noFill/>
                <a:ln w="19050" cap="flat" cmpd="sng" algn="ctr">
                  <a:solidFill>
                    <a:srgbClr val="76B900"/>
                  </a:solidFill>
                  <a:prstDash val="solid"/>
                </a:ln>
                <a:effectLst/>
              </p:spPr>
            </p:cxnSp>
          </p:grpSp>
        </p:grpSp>
        <p:sp>
          <p:nvSpPr>
            <p:cNvPr id="375" name="TextBox 374"/>
            <p:cNvSpPr txBox="1"/>
            <p:nvPr/>
          </p:nvSpPr>
          <p:spPr>
            <a:xfrm>
              <a:off x="8994587" y="1313858"/>
              <a:ext cx="1661533" cy="338542"/>
            </a:xfrm>
            <a:prstGeom prst="rect">
              <a:avLst/>
            </a:prstGeom>
            <a:noFill/>
          </p:spPr>
          <p:txBody>
            <a:bodyPr wrap="square" lIns="91427" tIns="45714" rIns="91427" bIns="45714" rtlCol="0">
              <a:spAutoFit/>
            </a:bodyPr>
            <a:lstStyle/>
            <a:p>
              <a:pPr marL="0" marR="0" lvl="0" indent="0" algn="ctr" defTabSz="914278"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rgbClr val="FFFFFF">
                      <a:lumMod val="75000"/>
                    </a:srgbClr>
                  </a:solidFill>
                  <a:effectLst/>
                  <a:uLnTx/>
                  <a:uFillTx/>
                  <a:latin typeface="Calibri"/>
                  <a:ea typeface="MS PGothic" pitchFamily="34" charset="-128"/>
                </a:rPr>
                <a:t>Pixel frustum</a:t>
              </a:r>
            </a:p>
          </p:txBody>
        </p:sp>
      </p:grpSp>
      <p:grpSp>
        <p:nvGrpSpPr>
          <p:cNvPr id="20" name="Group 19"/>
          <p:cNvGrpSpPr/>
          <p:nvPr/>
        </p:nvGrpSpPr>
        <p:grpSpPr>
          <a:xfrm>
            <a:off x="4695736" y="1315530"/>
            <a:ext cx="2733139" cy="4650960"/>
            <a:chOff x="4695736" y="1315530"/>
            <a:chExt cx="2733139" cy="4650960"/>
          </a:xfrm>
        </p:grpSpPr>
        <p:grpSp>
          <p:nvGrpSpPr>
            <p:cNvPr id="296" name="Group 295"/>
            <p:cNvGrpSpPr/>
            <p:nvPr/>
          </p:nvGrpSpPr>
          <p:grpSpPr>
            <a:xfrm>
              <a:off x="4695736" y="1592817"/>
              <a:ext cx="2510238" cy="4299550"/>
              <a:chOff x="729214" y="1465166"/>
              <a:chExt cx="2187331" cy="3746473"/>
            </a:xfrm>
          </p:grpSpPr>
          <p:sp>
            <p:nvSpPr>
              <p:cNvPr id="297" name="Trapezoid 296"/>
              <p:cNvSpPr/>
              <p:nvPr/>
            </p:nvSpPr>
            <p:spPr>
              <a:xfrm rot="10800000">
                <a:off x="1232133" y="1465166"/>
                <a:ext cx="1524000" cy="3581400"/>
              </a:xfrm>
              <a:prstGeom prst="trapezoid">
                <a:avLst>
                  <a:gd name="adj" fmla="val 31944"/>
                </a:avLst>
              </a:prstGeom>
              <a:solidFill>
                <a:srgbClr val="4F81BD">
                  <a:alpha val="30000"/>
                </a:srgbClr>
              </a:solidFill>
              <a:ln w="25400" cap="flat" cmpd="sng" algn="ctr">
                <a:solidFill>
                  <a:srgbClr val="4F81BD">
                    <a:shade val="50000"/>
                  </a:srgbClr>
                </a:solidFill>
                <a:prstDash val="solid"/>
              </a:ln>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S PGothic" pitchFamily="34" charset="-128"/>
                </a:endParaRPr>
              </a:p>
            </p:txBody>
          </p:sp>
          <p:sp>
            <p:nvSpPr>
              <p:cNvPr id="298" name="Arc 297"/>
              <p:cNvSpPr/>
              <p:nvPr/>
            </p:nvSpPr>
            <p:spPr>
              <a:xfrm flipH="1" flipV="1">
                <a:off x="729214" y="2441267"/>
                <a:ext cx="1332844" cy="398717"/>
              </a:xfrm>
              <a:prstGeom prst="arc">
                <a:avLst>
                  <a:gd name="adj1" fmla="val 4946202"/>
                  <a:gd name="adj2" fmla="val 15893648"/>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99" name="Arc 298"/>
              <p:cNvSpPr/>
              <p:nvPr/>
            </p:nvSpPr>
            <p:spPr>
              <a:xfrm rot="1207385" flipH="1" flipV="1">
                <a:off x="1063280" y="1836632"/>
                <a:ext cx="1853265" cy="419100"/>
              </a:xfrm>
              <a:prstGeom prst="arc">
                <a:avLst>
                  <a:gd name="adj1" fmla="val 11423225"/>
                  <a:gd name="adj2" fmla="val 20893513"/>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300" name="Arc 299"/>
              <p:cNvSpPr/>
              <p:nvPr/>
            </p:nvSpPr>
            <p:spPr>
              <a:xfrm flipH="1" flipV="1">
                <a:off x="1213546" y="3977573"/>
                <a:ext cx="715897" cy="570586"/>
              </a:xfrm>
              <a:prstGeom prst="arc">
                <a:avLst>
                  <a:gd name="adj1" fmla="val 5536946"/>
                  <a:gd name="adj2" fmla="val 15099065"/>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cxnSp>
            <p:nvCxnSpPr>
              <p:cNvPr id="302" name="Straight Arrow Connector 301"/>
              <p:cNvCxnSpPr/>
              <p:nvPr/>
            </p:nvCxnSpPr>
            <p:spPr>
              <a:xfrm>
                <a:off x="1845463" y="4461808"/>
                <a:ext cx="83980" cy="98421"/>
              </a:xfrm>
              <a:prstGeom prst="straightConnector1">
                <a:avLst/>
              </a:prstGeom>
              <a:noFill/>
              <a:ln w="9525" cap="flat" cmpd="sng" algn="ctr">
                <a:solidFill>
                  <a:srgbClr val="FFFF00">
                    <a:alpha val="95000"/>
                  </a:srgbClr>
                </a:solidFill>
                <a:prstDash val="solid"/>
                <a:tailEnd type="triangle" w="sm" len="sm"/>
              </a:ln>
              <a:effectLst/>
            </p:spPr>
          </p:cxnSp>
          <p:cxnSp>
            <p:nvCxnSpPr>
              <p:cNvPr id="303" name="Straight Arrow Connector 302"/>
              <p:cNvCxnSpPr/>
              <p:nvPr/>
            </p:nvCxnSpPr>
            <p:spPr>
              <a:xfrm>
                <a:off x="1953521" y="2761779"/>
                <a:ext cx="58930" cy="140449"/>
              </a:xfrm>
              <a:prstGeom prst="straightConnector1">
                <a:avLst/>
              </a:prstGeom>
              <a:noFill/>
              <a:ln w="9525" cap="flat" cmpd="sng" algn="ctr">
                <a:solidFill>
                  <a:srgbClr val="FFFF00">
                    <a:alpha val="95000"/>
                  </a:srgbClr>
                </a:solidFill>
                <a:prstDash val="solid"/>
                <a:tailEnd type="triangle" w="sm" len="sm"/>
              </a:ln>
              <a:effectLst/>
            </p:spPr>
          </p:cxnSp>
          <p:cxnSp>
            <p:nvCxnSpPr>
              <p:cNvPr id="304" name="Straight Arrow Connector 303"/>
              <p:cNvCxnSpPr/>
              <p:nvPr/>
            </p:nvCxnSpPr>
            <p:spPr>
              <a:xfrm flipH="1">
                <a:off x="2197627" y="2351206"/>
                <a:ext cx="58141" cy="144255"/>
              </a:xfrm>
              <a:prstGeom prst="straightConnector1">
                <a:avLst/>
              </a:prstGeom>
              <a:noFill/>
              <a:ln w="9525" cap="flat" cmpd="sng" algn="ctr">
                <a:solidFill>
                  <a:srgbClr val="FFFF00">
                    <a:alpha val="95000"/>
                  </a:srgbClr>
                </a:solidFill>
                <a:prstDash val="solid"/>
                <a:tailEnd type="triangle" w="sm" len="sm"/>
              </a:ln>
              <a:effectLst/>
            </p:spPr>
          </p:cxnSp>
          <p:sp>
            <p:nvSpPr>
              <p:cNvPr id="305" name="Rectangle 304"/>
              <p:cNvSpPr/>
              <p:nvPr/>
            </p:nvSpPr>
            <p:spPr>
              <a:xfrm>
                <a:off x="1701244" y="5112423"/>
                <a:ext cx="99215" cy="99215"/>
              </a:xfrm>
              <a:prstGeom prst="rect">
                <a:avLst/>
              </a:prstGeom>
              <a:gradFill rotWithShape="1">
                <a:gsLst>
                  <a:gs pos="0">
                    <a:srgbClr val="78BD57">
                      <a:tint val="100000"/>
                      <a:shade val="100000"/>
                      <a:satMod val="130000"/>
                    </a:srgbClr>
                  </a:gs>
                  <a:gs pos="100000">
                    <a:srgbClr val="78BD57">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306" name="Rectangle 305"/>
              <p:cNvSpPr/>
              <p:nvPr/>
            </p:nvSpPr>
            <p:spPr>
              <a:xfrm>
                <a:off x="1823556" y="5112424"/>
                <a:ext cx="99215" cy="99215"/>
              </a:xfrm>
              <a:prstGeom prst="rect">
                <a:avLst/>
              </a:prstGeom>
              <a:gradFill rotWithShape="1">
                <a:gsLst>
                  <a:gs pos="0">
                    <a:srgbClr val="0C569E">
                      <a:tint val="100000"/>
                      <a:shade val="100000"/>
                      <a:satMod val="130000"/>
                    </a:srgbClr>
                  </a:gs>
                  <a:gs pos="100000">
                    <a:srgbClr val="0C569E">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307" name="Rectangle 306"/>
              <p:cNvSpPr/>
              <p:nvPr/>
            </p:nvSpPr>
            <p:spPr>
              <a:xfrm>
                <a:off x="1944525" y="5112422"/>
                <a:ext cx="99215" cy="99215"/>
              </a:xfrm>
              <a:prstGeom prst="rect">
                <a:avLst/>
              </a:prstGeom>
              <a:gradFill rotWithShape="1">
                <a:gsLst>
                  <a:gs pos="0">
                    <a:srgbClr val="C86414"/>
                  </a:gs>
                  <a:gs pos="100000">
                    <a:srgbClr val="FFC000"/>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308" name="Rectangle 307"/>
              <p:cNvSpPr/>
              <p:nvPr/>
            </p:nvSpPr>
            <p:spPr>
              <a:xfrm>
                <a:off x="2183872" y="5112424"/>
                <a:ext cx="99215" cy="99215"/>
              </a:xfrm>
              <a:prstGeom prst="rect">
                <a:avLst/>
              </a:prstGeom>
              <a:gradFill rotWithShape="1">
                <a:gsLst>
                  <a:gs pos="0">
                    <a:srgbClr val="645FAF"/>
                  </a:gs>
                  <a:gs pos="100000">
                    <a:srgbClr val="645FAF">
                      <a:lumMod val="40000"/>
                      <a:lumOff val="6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309" name="Rectangle 308"/>
              <p:cNvSpPr/>
              <p:nvPr/>
            </p:nvSpPr>
            <p:spPr>
              <a:xfrm>
                <a:off x="2064221" y="5112424"/>
                <a:ext cx="99215" cy="99215"/>
              </a:xfrm>
              <a:prstGeom prst="rect">
                <a:avLst/>
              </a:prstGeom>
              <a:gradFill rotWithShape="1">
                <a:gsLst>
                  <a:gs pos="0">
                    <a:srgbClr val="532903">
                      <a:tint val="100000"/>
                      <a:shade val="100000"/>
                      <a:satMod val="130000"/>
                    </a:srgbClr>
                  </a:gs>
                  <a:gs pos="100000">
                    <a:srgbClr val="532903">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cxnSp>
            <p:nvCxnSpPr>
              <p:cNvPr id="310" name="Straight Connector 309"/>
              <p:cNvCxnSpPr/>
              <p:nvPr/>
            </p:nvCxnSpPr>
            <p:spPr>
              <a:xfrm>
                <a:off x="2255768" y="2351206"/>
                <a:ext cx="0" cy="1545"/>
              </a:xfrm>
              <a:prstGeom prst="line">
                <a:avLst/>
              </a:prstGeom>
              <a:noFill/>
              <a:ln w="12700" cap="flat" cmpd="sng" algn="ctr">
                <a:solidFill>
                  <a:srgbClr val="C0504D"/>
                </a:solidFill>
                <a:prstDash val="dash"/>
                <a:tailEnd type="oval" w="sm" len="sm"/>
              </a:ln>
              <a:effectLst/>
            </p:spPr>
          </p:cxnSp>
          <p:cxnSp>
            <p:nvCxnSpPr>
              <p:cNvPr id="311" name="Straight Connector 310"/>
              <p:cNvCxnSpPr/>
              <p:nvPr/>
            </p:nvCxnSpPr>
            <p:spPr>
              <a:xfrm flipH="1">
                <a:off x="1738413" y="4511010"/>
                <a:ext cx="17988" cy="10"/>
              </a:xfrm>
              <a:prstGeom prst="line">
                <a:avLst/>
              </a:prstGeom>
              <a:noFill/>
              <a:ln w="12700" cap="flat" cmpd="sng" algn="ctr">
                <a:solidFill>
                  <a:srgbClr val="C0504D"/>
                </a:solidFill>
                <a:prstDash val="dash"/>
                <a:tailEnd type="oval" w="sm" len="sm"/>
              </a:ln>
              <a:effectLst/>
            </p:spPr>
          </p:cxnSp>
          <p:cxnSp>
            <p:nvCxnSpPr>
              <p:cNvPr id="312" name="Straight Connector 311"/>
              <p:cNvCxnSpPr/>
              <p:nvPr/>
            </p:nvCxnSpPr>
            <p:spPr>
              <a:xfrm flipH="1">
                <a:off x="1839150" y="4461808"/>
                <a:ext cx="2945" cy="2522"/>
              </a:xfrm>
              <a:prstGeom prst="line">
                <a:avLst/>
              </a:prstGeom>
              <a:noFill/>
              <a:ln w="12700" cap="flat" cmpd="sng" algn="ctr">
                <a:solidFill>
                  <a:srgbClr val="C0504D"/>
                </a:solidFill>
                <a:prstDash val="dash"/>
                <a:tailEnd type="oval" w="sm" len="sm"/>
              </a:ln>
              <a:effectLst/>
            </p:spPr>
          </p:cxnSp>
          <p:cxnSp>
            <p:nvCxnSpPr>
              <p:cNvPr id="313" name="Straight Connector 312"/>
              <p:cNvCxnSpPr/>
              <p:nvPr/>
            </p:nvCxnSpPr>
            <p:spPr>
              <a:xfrm flipH="1">
                <a:off x="1952541" y="2759513"/>
                <a:ext cx="728" cy="505"/>
              </a:xfrm>
              <a:prstGeom prst="line">
                <a:avLst/>
              </a:prstGeom>
              <a:noFill/>
              <a:ln w="12700" cap="flat" cmpd="sng" algn="ctr">
                <a:solidFill>
                  <a:srgbClr val="C0504D"/>
                </a:solidFill>
                <a:prstDash val="dash"/>
                <a:tailEnd type="oval" w="sm" len="sm"/>
              </a:ln>
              <a:effectLst/>
            </p:spPr>
          </p:cxnSp>
          <p:cxnSp>
            <p:nvCxnSpPr>
              <p:cNvPr id="314" name="Straight Connector 313"/>
              <p:cNvCxnSpPr/>
              <p:nvPr/>
            </p:nvCxnSpPr>
            <p:spPr>
              <a:xfrm flipH="1">
                <a:off x="2505578" y="2418314"/>
                <a:ext cx="666" cy="238"/>
              </a:xfrm>
              <a:prstGeom prst="line">
                <a:avLst/>
              </a:prstGeom>
              <a:noFill/>
              <a:ln w="12700" cap="flat" cmpd="sng" algn="ctr">
                <a:solidFill>
                  <a:srgbClr val="C0504D"/>
                </a:solidFill>
                <a:prstDash val="dash"/>
                <a:tailEnd type="oval" w="sm" len="sm"/>
              </a:ln>
              <a:effectLst/>
            </p:spPr>
          </p:cxnSp>
          <p:cxnSp>
            <p:nvCxnSpPr>
              <p:cNvPr id="315" name="Straight Arrow Connector 314"/>
              <p:cNvCxnSpPr/>
              <p:nvPr/>
            </p:nvCxnSpPr>
            <p:spPr>
              <a:xfrm flipH="1">
                <a:off x="2472475" y="2418314"/>
                <a:ext cx="26419" cy="156430"/>
              </a:xfrm>
              <a:prstGeom prst="straightConnector1">
                <a:avLst/>
              </a:prstGeom>
              <a:noFill/>
              <a:ln w="9525" cap="flat" cmpd="sng" algn="ctr">
                <a:solidFill>
                  <a:srgbClr val="FFFF00">
                    <a:alpha val="95000"/>
                  </a:srgbClr>
                </a:solidFill>
                <a:prstDash val="solid"/>
                <a:tailEnd type="triangle" w="sm" len="sm"/>
              </a:ln>
              <a:effectLst/>
            </p:spPr>
          </p:cxnSp>
          <p:cxnSp>
            <p:nvCxnSpPr>
              <p:cNvPr id="316" name="Straight Arrow Connector 315"/>
              <p:cNvCxnSpPr/>
              <p:nvPr/>
            </p:nvCxnSpPr>
            <p:spPr>
              <a:xfrm>
                <a:off x="1744547" y="4511018"/>
                <a:ext cx="33298" cy="125836"/>
              </a:xfrm>
              <a:prstGeom prst="straightConnector1">
                <a:avLst/>
              </a:prstGeom>
              <a:noFill/>
              <a:ln w="9525" cap="flat" cmpd="sng" algn="ctr">
                <a:solidFill>
                  <a:srgbClr val="FFFF00">
                    <a:alpha val="95000"/>
                  </a:srgbClr>
                </a:solidFill>
                <a:prstDash val="solid"/>
                <a:tailEnd type="triangle" w="sm" len="sm"/>
              </a:ln>
              <a:effectLst/>
            </p:spPr>
          </p:cxnSp>
        </p:grpSp>
        <p:grpSp>
          <p:nvGrpSpPr>
            <p:cNvPr id="2" name="Group 1"/>
            <p:cNvGrpSpPr/>
            <p:nvPr/>
          </p:nvGrpSpPr>
          <p:grpSpPr>
            <a:xfrm>
              <a:off x="5757216" y="5627949"/>
              <a:ext cx="1671659" cy="338541"/>
              <a:chOff x="1514882" y="5595292"/>
              <a:chExt cx="1671659" cy="338541"/>
            </a:xfrm>
          </p:grpSpPr>
          <p:sp>
            <p:nvSpPr>
              <p:cNvPr id="115" name="TextBox 114"/>
              <p:cNvSpPr txBox="1"/>
              <p:nvPr/>
            </p:nvSpPr>
            <p:spPr>
              <a:xfrm>
                <a:off x="2289962" y="5595292"/>
                <a:ext cx="896579" cy="338541"/>
              </a:xfrm>
              <a:prstGeom prst="rect">
                <a:avLst/>
              </a:prstGeom>
              <a:noFill/>
            </p:spPr>
            <p:txBody>
              <a:bodyPr wrap="square" lIns="91425" tIns="45714" rIns="91425" bIns="45714" rtlCol="0">
                <a:spAutoFit/>
              </a:bodyPr>
              <a:lstStyle/>
              <a:p>
                <a:pPr defTabSz="914242"/>
                <a:r>
                  <a:rPr lang="en-US" sz="1600" i="1" kern="0" dirty="0">
                    <a:solidFill>
                      <a:srgbClr val="FFFFFF">
                        <a:lumMod val="75000"/>
                      </a:srgbClr>
                    </a:solidFill>
                    <a:latin typeface="Calibri"/>
                  </a:rPr>
                  <a:t>Pixel</a:t>
                </a:r>
              </a:p>
            </p:txBody>
          </p:sp>
          <p:grpSp>
            <p:nvGrpSpPr>
              <p:cNvPr id="116" name="Group 115"/>
              <p:cNvGrpSpPr/>
              <p:nvPr/>
            </p:nvGrpSpPr>
            <p:grpSpPr>
              <a:xfrm>
                <a:off x="1514882" y="5602449"/>
                <a:ext cx="775081" cy="143438"/>
                <a:chOff x="4776592" y="4692169"/>
                <a:chExt cx="672230" cy="124404"/>
              </a:xfrm>
            </p:grpSpPr>
            <p:cxnSp>
              <p:nvCxnSpPr>
                <p:cNvPr id="117" name="Straight Connector 116"/>
                <p:cNvCxnSpPr/>
                <p:nvPr/>
              </p:nvCxnSpPr>
              <p:spPr>
                <a:xfrm>
                  <a:off x="4776592" y="4762473"/>
                  <a:ext cx="672230" cy="1"/>
                </a:xfrm>
                <a:prstGeom prst="line">
                  <a:avLst/>
                </a:prstGeom>
                <a:noFill/>
                <a:ln w="19050" cap="flat" cmpd="sng" algn="ctr">
                  <a:solidFill>
                    <a:srgbClr val="76B900"/>
                  </a:solidFill>
                  <a:prstDash val="solid"/>
                </a:ln>
                <a:effectLst/>
              </p:spPr>
            </p:cxnSp>
            <p:cxnSp>
              <p:nvCxnSpPr>
                <p:cNvPr id="118" name="Straight Connector 117"/>
                <p:cNvCxnSpPr/>
                <p:nvPr/>
              </p:nvCxnSpPr>
              <p:spPr>
                <a:xfrm flipV="1">
                  <a:off x="4825277" y="4692169"/>
                  <a:ext cx="0" cy="123908"/>
                </a:xfrm>
                <a:prstGeom prst="line">
                  <a:avLst/>
                </a:prstGeom>
                <a:noFill/>
                <a:ln w="19050" cap="flat" cmpd="sng" algn="ctr">
                  <a:solidFill>
                    <a:srgbClr val="76B900"/>
                  </a:solidFill>
                  <a:prstDash val="solid"/>
                </a:ln>
                <a:effectLst/>
              </p:spPr>
            </p:cxnSp>
            <p:cxnSp>
              <p:nvCxnSpPr>
                <p:cNvPr id="119" name="Straight Connector 118"/>
                <p:cNvCxnSpPr/>
                <p:nvPr/>
              </p:nvCxnSpPr>
              <p:spPr>
                <a:xfrm flipV="1">
                  <a:off x="5397950" y="4692665"/>
                  <a:ext cx="0" cy="123908"/>
                </a:xfrm>
                <a:prstGeom prst="line">
                  <a:avLst/>
                </a:prstGeom>
                <a:noFill/>
                <a:ln w="19050" cap="flat" cmpd="sng" algn="ctr">
                  <a:solidFill>
                    <a:srgbClr val="76B900"/>
                  </a:solidFill>
                  <a:prstDash val="solid"/>
                </a:ln>
                <a:effectLst/>
              </p:spPr>
            </p:cxnSp>
          </p:grpSp>
        </p:grpSp>
        <p:sp>
          <p:nvSpPr>
            <p:cNvPr id="374" name="TextBox 373"/>
            <p:cNvSpPr txBox="1"/>
            <p:nvPr/>
          </p:nvSpPr>
          <p:spPr>
            <a:xfrm>
              <a:off x="5337646" y="1315530"/>
              <a:ext cx="1661533" cy="338542"/>
            </a:xfrm>
            <a:prstGeom prst="rect">
              <a:avLst/>
            </a:prstGeom>
            <a:noFill/>
          </p:spPr>
          <p:txBody>
            <a:bodyPr wrap="square" lIns="91427" tIns="45714" rIns="91427" bIns="45714" rtlCol="0">
              <a:spAutoFit/>
            </a:bodyPr>
            <a:lstStyle/>
            <a:p>
              <a:pPr marL="0" marR="0" lvl="0" indent="0" algn="ctr" defTabSz="914278"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rgbClr val="FFFFFF">
                      <a:lumMod val="75000"/>
                    </a:srgbClr>
                  </a:solidFill>
                  <a:effectLst/>
                  <a:uLnTx/>
                  <a:uFillTx/>
                  <a:latin typeface="Calibri"/>
                  <a:ea typeface="MS PGothic" pitchFamily="34" charset="-128"/>
                </a:rPr>
                <a:t>Pixel frustum</a:t>
              </a:r>
            </a:p>
          </p:txBody>
        </p:sp>
      </p:grpSp>
      <p:sp>
        <p:nvSpPr>
          <p:cNvPr id="3" name="Title 2"/>
          <p:cNvSpPr>
            <a:spLocks noGrp="1"/>
          </p:cNvSpPr>
          <p:nvPr>
            <p:ph type="title"/>
          </p:nvPr>
        </p:nvSpPr>
        <p:spPr>
          <a:xfrm>
            <a:off x="838200" y="365130"/>
            <a:ext cx="10515600" cy="882649"/>
          </a:xfrm>
        </p:spPr>
        <p:txBody>
          <a:bodyPr/>
          <a:lstStyle/>
          <a:p>
            <a:r>
              <a:rPr lang="en-US" dirty="0" smtClean="0"/>
              <a:t>Aggregate Creation: Aggregation</a:t>
            </a:r>
            <a:endParaRPr lang="en-US" dirty="0"/>
          </a:p>
        </p:txBody>
      </p:sp>
      <p:sp>
        <p:nvSpPr>
          <p:cNvPr id="113" name="TextBox 112"/>
          <p:cNvSpPr txBox="1"/>
          <p:nvPr/>
        </p:nvSpPr>
        <p:spPr>
          <a:xfrm>
            <a:off x="9023962" y="6070899"/>
            <a:ext cx="1588247" cy="646331"/>
          </a:xfrm>
          <a:prstGeom prst="rect">
            <a:avLst/>
          </a:prstGeom>
          <a:noFill/>
        </p:spPr>
        <p:txBody>
          <a:bodyPr wrap="none" lIns="91436" tIns="45720" rIns="91436" bIns="45720" rtlCol="0">
            <a:spAutoFit/>
          </a:bodyPr>
          <a:lstStyle/>
          <a:p>
            <a:pPr algn="ctr"/>
            <a:r>
              <a:rPr lang="en-US" dirty="0" smtClean="0"/>
              <a:t>3: Aggregation</a:t>
            </a:r>
            <a:br>
              <a:rPr lang="en-US" dirty="0" smtClean="0"/>
            </a:br>
            <a:r>
              <a:rPr lang="en-US" dirty="0" smtClean="0"/>
              <a:t>Pre-filtering</a:t>
            </a:r>
          </a:p>
        </p:txBody>
      </p:sp>
      <p:grpSp>
        <p:nvGrpSpPr>
          <p:cNvPr id="231" name="Group 230"/>
          <p:cNvGrpSpPr/>
          <p:nvPr/>
        </p:nvGrpSpPr>
        <p:grpSpPr>
          <a:xfrm>
            <a:off x="750812" y="1310205"/>
            <a:ext cx="2827807" cy="4643168"/>
            <a:chOff x="7225098" y="1161794"/>
            <a:chExt cx="2464049" cy="4045890"/>
          </a:xfrm>
        </p:grpSpPr>
        <p:grpSp>
          <p:nvGrpSpPr>
            <p:cNvPr id="232" name="Group 231"/>
            <p:cNvGrpSpPr/>
            <p:nvPr/>
          </p:nvGrpSpPr>
          <p:grpSpPr>
            <a:xfrm>
              <a:off x="7225098" y="1161794"/>
              <a:ext cx="2464049" cy="4045890"/>
              <a:chOff x="7225098" y="1161794"/>
              <a:chExt cx="2464049" cy="4045890"/>
            </a:xfrm>
          </p:grpSpPr>
          <p:grpSp>
            <p:nvGrpSpPr>
              <p:cNvPr id="237" name="Group 236"/>
              <p:cNvGrpSpPr/>
              <p:nvPr/>
            </p:nvGrpSpPr>
            <p:grpSpPr>
              <a:xfrm>
                <a:off x="7225098" y="1161794"/>
                <a:ext cx="2187331" cy="3827660"/>
                <a:chOff x="729214" y="1218906"/>
                <a:chExt cx="2187331" cy="3827660"/>
              </a:xfrm>
            </p:grpSpPr>
            <p:sp>
              <p:nvSpPr>
                <p:cNvPr id="239" name="Trapezoid 238"/>
                <p:cNvSpPr/>
                <p:nvPr/>
              </p:nvSpPr>
              <p:spPr>
                <a:xfrm rot="10800000">
                  <a:off x="1232133" y="1465166"/>
                  <a:ext cx="1524000" cy="3581400"/>
                </a:xfrm>
                <a:prstGeom prst="trapezoid">
                  <a:avLst>
                    <a:gd name="adj" fmla="val 31944"/>
                  </a:avLst>
                </a:prstGeom>
                <a:solidFill>
                  <a:srgbClr val="4F81BD">
                    <a:alpha val="30000"/>
                  </a:srgbClr>
                </a:solidFill>
                <a:ln w="25400" cap="flat" cmpd="sng" algn="ctr">
                  <a:solidFill>
                    <a:srgbClr val="4F81BD">
                      <a:shade val="50000"/>
                    </a:srgbClr>
                  </a:solidFill>
                  <a:prstDash val="solid"/>
                </a:ln>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S PGothic" pitchFamily="34" charset="-128"/>
                  </a:endParaRPr>
                </a:p>
              </p:txBody>
            </p:sp>
            <p:sp>
              <p:nvSpPr>
                <p:cNvPr id="240" name="Arc 239"/>
                <p:cNvSpPr/>
                <p:nvPr/>
              </p:nvSpPr>
              <p:spPr>
                <a:xfrm flipH="1" flipV="1">
                  <a:off x="729214" y="2441267"/>
                  <a:ext cx="1332844" cy="398717"/>
                </a:xfrm>
                <a:prstGeom prst="arc">
                  <a:avLst>
                    <a:gd name="adj1" fmla="val 4946202"/>
                    <a:gd name="adj2" fmla="val 15893648"/>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41" name="Arc 240"/>
                <p:cNvSpPr/>
                <p:nvPr/>
              </p:nvSpPr>
              <p:spPr>
                <a:xfrm rot="1207385" flipH="1" flipV="1">
                  <a:off x="1063280" y="1836632"/>
                  <a:ext cx="1853265" cy="419100"/>
                </a:xfrm>
                <a:prstGeom prst="arc">
                  <a:avLst>
                    <a:gd name="adj1" fmla="val 11423225"/>
                    <a:gd name="adj2" fmla="val 20893513"/>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42" name="Arc 241"/>
                <p:cNvSpPr/>
                <p:nvPr/>
              </p:nvSpPr>
              <p:spPr>
                <a:xfrm flipH="1" flipV="1">
                  <a:off x="1213546" y="3977573"/>
                  <a:ext cx="715897" cy="570586"/>
                </a:xfrm>
                <a:prstGeom prst="arc">
                  <a:avLst>
                    <a:gd name="adj1" fmla="val 5536946"/>
                    <a:gd name="adj2" fmla="val 15099065"/>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43" name="TextBox 242"/>
                <p:cNvSpPr txBox="1"/>
                <p:nvPr/>
              </p:nvSpPr>
              <p:spPr>
                <a:xfrm>
                  <a:off x="1278248" y="1218906"/>
                  <a:ext cx="1447800" cy="294993"/>
                </a:xfrm>
                <a:prstGeom prst="rect">
                  <a:avLst/>
                </a:prstGeom>
                <a:noFill/>
              </p:spPr>
              <p:txBody>
                <a:bodyPr wrap="square" lIns="91427" tIns="45714" rIns="91427" bIns="45714" rtlCol="0">
                  <a:spAutoFit/>
                </a:bodyPr>
                <a:lstStyle/>
                <a:p>
                  <a:pPr marL="0" marR="0" lvl="0" indent="0" algn="ctr" defTabSz="914278"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rgbClr val="FFFFFF">
                          <a:lumMod val="75000"/>
                        </a:srgbClr>
                      </a:solidFill>
                      <a:effectLst/>
                      <a:uLnTx/>
                      <a:uFillTx/>
                      <a:latin typeface="Calibri"/>
                      <a:ea typeface="MS PGothic" pitchFamily="34" charset="-128"/>
                    </a:rPr>
                    <a:t>Pixel frustum</a:t>
                  </a:r>
                </a:p>
              </p:txBody>
            </p:sp>
          </p:grpSp>
          <p:sp>
            <p:nvSpPr>
              <p:cNvPr id="238" name="TextBox 237"/>
              <p:cNvSpPr txBox="1"/>
              <p:nvPr/>
            </p:nvSpPr>
            <p:spPr>
              <a:xfrm>
                <a:off x="8820548" y="4912691"/>
                <a:ext cx="868599" cy="294993"/>
              </a:xfrm>
              <a:prstGeom prst="rect">
                <a:avLst/>
              </a:prstGeom>
              <a:noFill/>
            </p:spPr>
            <p:txBody>
              <a:bodyPr wrap="square" lIns="91427" tIns="45714" rIns="91427" bIns="45714" rtlCol="0">
                <a:spAutoFit/>
              </a:bodyPr>
              <a:lstStyle/>
              <a:p>
                <a:pPr marL="0" marR="0" lvl="0" indent="0" defTabSz="914278"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rgbClr val="FFFFFF">
                        <a:lumMod val="75000"/>
                      </a:srgbClr>
                    </a:solidFill>
                    <a:effectLst/>
                    <a:uLnTx/>
                    <a:uFillTx/>
                    <a:latin typeface="Calibri"/>
                    <a:ea typeface="MS PGothic" pitchFamily="34" charset="-128"/>
                  </a:rPr>
                  <a:t>Pixel</a:t>
                </a:r>
              </a:p>
            </p:txBody>
          </p:sp>
        </p:grpSp>
        <p:grpSp>
          <p:nvGrpSpPr>
            <p:cNvPr id="233" name="Group 232"/>
            <p:cNvGrpSpPr/>
            <p:nvPr/>
          </p:nvGrpSpPr>
          <p:grpSpPr>
            <a:xfrm>
              <a:off x="8157068" y="4935502"/>
              <a:ext cx="672230" cy="124404"/>
              <a:chOff x="4784892" y="4708769"/>
              <a:chExt cx="672230" cy="124404"/>
            </a:xfrm>
          </p:grpSpPr>
          <p:cxnSp>
            <p:nvCxnSpPr>
              <p:cNvPr id="234" name="Straight Connector 233"/>
              <p:cNvCxnSpPr/>
              <p:nvPr/>
            </p:nvCxnSpPr>
            <p:spPr>
              <a:xfrm>
                <a:off x="4784892" y="4779074"/>
                <a:ext cx="672230" cy="1"/>
              </a:xfrm>
              <a:prstGeom prst="line">
                <a:avLst/>
              </a:prstGeom>
              <a:noFill/>
              <a:ln w="19050" cap="flat" cmpd="sng" algn="ctr">
                <a:solidFill>
                  <a:srgbClr val="76B900"/>
                </a:solidFill>
                <a:prstDash val="solid"/>
              </a:ln>
              <a:effectLst/>
            </p:spPr>
          </p:cxnSp>
          <p:cxnSp>
            <p:nvCxnSpPr>
              <p:cNvPr id="235" name="Straight Connector 234"/>
              <p:cNvCxnSpPr/>
              <p:nvPr/>
            </p:nvCxnSpPr>
            <p:spPr>
              <a:xfrm flipV="1">
                <a:off x="4833577" y="4708769"/>
                <a:ext cx="0" cy="123908"/>
              </a:xfrm>
              <a:prstGeom prst="line">
                <a:avLst/>
              </a:prstGeom>
              <a:noFill/>
              <a:ln w="19050" cap="flat" cmpd="sng" algn="ctr">
                <a:solidFill>
                  <a:srgbClr val="76B900"/>
                </a:solidFill>
                <a:prstDash val="solid"/>
              </a:ln>
              <a:effectLst/>
            </p:spPr>
          </p:cxnSp>
          <p:cxnSp>
            <p:nvCxnSpPr>
              <p:cNvPr id="236" name="Straight Connector 235"/>
              <p:cNvCxnSpPr/>
              <p:nvPr/>
            </p:nvCxnSpPr>
            <p:spPr>
              <a:xfrm flipV="1">
                <a:off x="5406250" y="4709265"/>
                <a:ext cx="0" cy="123908"/>
              </a:xfrm>
              <a:prstGeom prst="line">
                <a:avLst/>
              </a:prstGeom>
              <a:noFill/>
              <a:ln w="19050" cap="flat" cmpd="sng" algn="ctr">
                <a:solidFill>
                  <a:srgbClr val="76B900"/>
                </a:solidFill>
                <a:prstDash val="solid"/>
              </a:ln>
              <a:effectLst/>
            </p:spPr>
          </p:cxnSp>
        </p:grpSp>
      </p:grpSp>
      <p:grpSp>
        <p:nvGrpSpPr>
          <p:cNvPr id="272" name="Group 271"/>
          <p:cNvGrpSpPr/>
          <p:nvPr/>
        </p:nvGrpSpPr>
        <p:grpSpPr>
          <a:xfrm>
            <a:off x="749527" y="1310205"/>
            <a:ext cx="2510238" cy="4582164"/>
            <a:chOff x="729214" y="1218906"/>
            <a:chExt cx="2187331" cy="3992733"/>
          </a:xfrm>
        </p:grpSpPr>
        <p:sp>
          <p:nvSpPr>
            <p:cNvPr id="273" name="Trapezoid 272"/>
            <p:cNvSpPr/>
            <p:nvPr/>
          </p:nvSpPr>
          <p:spPr>
            <a:xfrm rot="10800000">
              <a:off x="1232133" y="1465166"/>
              <a:ext cx="1524000" cy="3581400"/>
            </a:xfrm>
            <a:prstGeom prst="trapezoid">
              <a:avLst>
                <a:gd name="adj" fmla="val 31944"/>
              </a:avLst>
            </a:prstGeom>
            <a:noFill/>
            <a:ln w="25400" cap="flat" cmpd="sng" algn="ctr">
              <a:solidFill>
                <a:srgbClr val="4F81BD">
                  <a:shade val="50000"/>
                </a:srgbClr>
              </a:solidFill>
              <a:prstDash val="solid"/>
            </a:ln>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S PGothic" pitchFamily="34" charset="-128"/>
              </a:endParaRPr>
            </a:p>
          </p:txBody>
        </p:sp>
        <p:sp>
          <p:nvSpPr>
            <p:cNvPr id="274" name="Arc 273"/>
            <p:cNvSpPr/>
            <p:nvPr/>
          </p:nvSpPr>
          <p:spPr>
            <a:xfrm flipH="1" flipV="1">
              <a:off x="729214" y="2441267"/>
              <a:ext cx="1332844" cy="398717"/>
            </a:xfrm>
            <a:prstGeom prst="arc">
              <a:avLst>
                <a:gd name="adj1" fmla="val 4946202"/>
                <a:gd name="adj2" fmla="val 15893648"/>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75" name="Arc 274"/>
            <p:cNvSpPr/>
            <p:nvPr/>
          </p:nvSpPr>
          <p:spPr>
            <a:xfrm rot="1207385" flipH="1" flipV="1">
              <a:off x="1063280" y="1836632"/>
              <a:ext cx="1853265" cy="419100"/>
            </a:xfrm>
            <a:prstGeom prst="arc">
              <a:avLst>
                <a:gd name="adj1" fmla="val 11423225"/>
                <a:gd name="adj2" fmla="val 20893513"/>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76" name="Arc 275"/>
            <p:cNvSpPr/>
            <p:nvPr/>
          </p:nvSpPr>
          <p:spPr>
            <a:xfrm flipH="1" flipV="1">
              <a:off x="1213546" y="3977573"/>
              <a:ext cx="715897" cy="570586"/>
            </a:xfrm>
            <a:prstGeom prst="arc">
              <a:avLst>
                <a:gd name="adj1" fmla="val 5536946"/>
                <a:gd name="adj2" fmla="val 15099065"/>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77" name="TextBox 276"/>
            <p:cNvSpPr txBox="1"/>
            <p:nvPr/>
          </p:nvSpPr>
          <p:spPr>
            <a:xfrm>
              <a:off x="1278248" y="1218906"/>
              <a:ext cx="1447800" cy="294993"/>
            </a:xfrm>
            <a:prstGeom prst="rect">
              <a:avLst/>
            </a:prstGeom>
            <a:noFill/>
          </p:spPr>
          <p:txBody>
            <a:bodyPr wrap="square" lIns="91427" tIns="45714" rIns="91427" bIns="45714" rtlCol="0">
              <a:spAutoFit/>
            </a:bodyPr>
            <a:lstStyle/>
            <a:p>
              <a:pPr marL="0" marR="0" lvl="0" indent="0" algn="ctr" defTabSz="914278"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rgbClr val="FFFFFF">
                      <a:lumMod val="75000"/>
                    </a:srgbClr>
                  </a:solidFill>
                  <a:effectLst/>
                  <a:uLnTx/>
                  <a:uFillTx/>
                  <a:latin typeface="Calibri"/>
                  <a:ea typeface="MS PGothic" pitchFamily="34" charset="-128"/>
                </a:rPr>
                <a:t>Pixel frustum</a:t>
              </a:r>
            </a:p>
          </p:txBody>
        </p:sp>
        <p:cxnSp>
          <p:nvCxnSpPr>
            <p:cNvPr id="278" name="Straight Arrow Connector 277"/>
            <p:cNvCxnSpPr/>
            <p:nvPr/>
          </p:nvCxnSpPr>
          <p:spPr>
            <a:xfrm>
              <a:off x="1845463" y="4461808"/>
              <a:ext cx="83980" cy="98421"/>
            </a:xfrm>
            <a:prstGeom prst="straightConnector1">
              <a:avLst/>
            </a:prstGeom>
            <a:noFill/>
            <a:ln w="9525" cap="flat" cmpd="sng" algn="ctr">
              <a:solidFill>
                <a:srgbClr val="FFFF00">
                  <a:alpha val="95000"/>
                </a:srgbClr>
              </a:solidFill>
              <a:prstDash val="solid"/>
              <a:tailEnd type="triangle" w="sm" len="sm"/>
            </a:ln>
            <a:effectLst/>
          </p:spPr>
        </p:cxnSp>
        <p:cxnSp>
          <p:nvCxnSpPr>
            <p:cNvPr id="279" name="Straight Arrow Connector 278"/>
            <p:cNvCxnSpPr/>
            <p:nvPr/>
          </p:nvCxnSpPr>
          <p:spPr>
            <a:xfrm>
              <a:off x="1953521" y="2761779"/>
              <a:ext cx="58930" cy="140449"/>
            </a:xfrm>
            <a:prstGeom prst="straightConnector1">
              <a:avLst/>
            </a:prstGeom>
            <a:noFill/>
            <a:ln w="9525" cap="flat" cmpd="sng" algn="ctr">
              <a:solidFill>
                <a:srgbClr val="FFFF00">
                  <a:alpha val="95000"/>
                </a:srgbClr>
              </a:solidFill>
              <a:prstDash val="solid"/>
              <a:tailEnd type="triangle" w="sm" len="sm"/>
            </a:ln>
            <a:effectLst/>
          </p:spPr>
        </p:cxnSp>
        <p:cxnSp>
          <p:nvCxnSpPr>
            <p:cNvPr id="280" name="Straight Arrow Connector 279"/>
            <p:cNvCxnSpPr/>
            <p:nvPr/>
          </p:nvCxnSpPr>
          <p:spPr>
            <a:xfrm flipH="1">
              <a:off x="2197627" y="2351206"/>
              <a:ext cx="58141" cy="144255"/>
            </a:xfrm>
            <a:prstGeom prst="straightConnector1">
              <a:avLst/>
            </a:prstGeom>
            <a:noFill/>
            <a:ln w="9525" cap="flat" cmpd="sng" algn="ctr">
              <a:solidFill>
                <a:srgbClr val="FFFF00">
                  <a:alpha val="95000"/>
                </a:srgbClr>
              </a:solidFill>
              <a:prstDash val="solid"/>
              <a:tailEnd type="triangle" w="sm" len="sm"/>
            </a:ln>
            <a:effectLst/>
          </p:spPr>
        </p:cxnSp>
        <p:sp>
          <p:nvSpPr>
            <p:cNvPr id="281" name="Rectangle 280"/>
            <p:cNvSpPr/>
            <p:nvPr/>
          </p:nvSpPr>
          <p:spPr>
            <a:xfrm>
              <a:off x="1701244" y="5112423"/>
              <a:ext cx="99215" cy="99215"/>
            </a:xfrm>
            <a:prstGeom prst="rect">
              <a:avLst/>
            </a:prstGeom>
            <a:gradFill rotWithShape="1">
              <a:gsLst>
                <a:gs pos="0">
                  <a:srgbClr val="78BD57">
                    <a:tint val="100000"/>
                    <a:shade val="100000"/>
                    <a:satMod val="130000"/>
                  </a:srgbClr>
                </a:gs>
                <a:gs pos="100000">
                  <a:srgbClr val="78BD57">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282" name="Rectangle 281"/>
            <p:cNvSpPr/>
            <p:nvPr/>
          </p:nvSpPr>
          <p:spPr>
            <a:xfrm>
              <a:off x="1823556" y="5112424"/>
              <a:ext cx="99215" cy="99215"/>
            </a:xfrm>
            <a:prstGeom prst="rect">
              <a:avLst/>
            </a:prstGeom>
            <a:gradFill rotWithShape="1">
              <a:gsLst>
                <a:gs pos="0">
                  <a:srgbClr val="0C569E">
                    <a:tint val="100000"/>
                    <a:shade val="100000"/>
                    <a:satMod val="130000"/>
                  </a:srgbClr>
                </a:gs>
                <a:gs pos="100000">
                  <a:srgbClr val="0C569E">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283" name="Rectangle 282"/>
            <p:cNvSpPr/>
            <p:nvPr/>
          </p:nvSpPr>
          <p:spPr>
            <a:xfrm>
              <a:off x="1944525" y="5112422"/>
              <a:ext cx="99215" cy="99215"/>
            </a:xfrm>
            <a:prstGeom prst="rect">
              <a:avLst/>
            </a:prstGeom>
            <a:gradFill rotWithShape="1">
              <a:gsLst>
                <a:gs pos="0">
                  <a:srgbClr val="C86414"/>
                </a:gs>
                <a:gs pos="100000">
                  <a:srgbClr val="FFC000"/>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284" name="Rectangle 283"/>
            <p:cNvSpPr/>
            <p:nvPr/>
          </p:nvSpPr>
          <p:spPr>
            <a:xfrm>
              <a:off x="2183872" y="5112424"/>
              <a:ext cx="99215" cy="99215"/>
            </a:xfrm>
            <a:prstGeom prst="rect">
              <a:avLst/>
            </a:prstGeom>
            <a:gradFill rotWithShape="1">
              <a:gsLst>
                <a:gs pos="0">
                  <a:srgbClr val="645FAF"/>
                </a:gs>
                <a:gs pos="100000">
                  <a:srgbClr val="645FAF">
                    <a:lumMod val="40000"/>
                    <a:lumOff val="6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285" name="Rectangle 284"/>
            <p:cNvSpPr/>
            <p:nvPr/>
          </p:nvSpPr>
          <p:spPr>
            <a:xfrm>
              <a:off x="2064221" y="5112424"/>
              <a:ext cx="99215" cy="99215"/>
            </a:xfrm>
            <a:prstGeom prst="rect">
              <a:avLst/>
            </a:prstGeom>
            <a:gradFill rotWithShape="1">
              <a:gsLst>
                <a:gs pos="0">
                  <a:srgbClr val="532903">
                    <a:tint val="100000"/>
                    <a:shade val="100000"/>
                    <a:satMod val="130000"/>
                  </a:srgbClr>
                </a:gs>
                <a:gs pos="100000">
                  <a:srgbClr val="532903">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cxnSp>
          <p:nvCxnSpPr>
            <p:cNvPr id="286" name="Straight Connector 285"/>
            <p:cNvCxnSpPr/>
            <p:nvPr/>
          </p:nvCxnSpPr>
          <p:spPr>
            <a:xfrm flipV="1">
              <a:off x="2108434" y="2352751"/>
              <a:ext cx="147334" cy="2693820"/>
            </a:xfrm>
            <a:prstGeom prst="line">
              <a:avLst/>
            </a:prstGeom>
            <a:noFill/>
            <a:ln w="12700" cap="flat" cmpd="sng" algn="ctr">
              <a:solidFill>
                <a:srgbClr val="C0504D"/>
              </a:solidFill>
              <a:prstDash val="dash"/>
              <a:tailEnd type="oval" w="sm" len="sm"/>
            </a:ln>
            <a:effectLst/>
          </p:spPr>
        </p:cxnSp>
        <p:cxnSp>
          <p:nvCxnSpPr>
            <p:cNvPr id="287" name="Straight Connector 286"/>
            <p:cNvCxnSpPr/>
            <p:nvPr/>
          </p:nvCxnSpPr>
          <p:spPr>
            <a:xfrm flipH="1" flipV="1">
              <a:off x="1738411" y="4511020"/>
              <a:ext cx="39434" cy="535546"/>
            </a:xfrm>
            <a:prstGeom prst="line">
              <a:avLst/>
            </a:prstGeom>
            <a:noFill/>
            <a:ln w="12700" cap="flat" cmpd="sng" algn="ctr">
              <a:solidFill>
                <a:srgbClr val="C0504D"/>
              </a:solidFill>
              <a:prstDash val="dash"/>
              <a:tailEnd type="oval" w="sm" len="sm"/>
            </a:ln>
            <a:effectLst/>
          </p:spPr>
        </p:cxnSp>
        <p:cxnSp>
          <p:nvCxnSpPr>
            <p:cNvPr id="288" name="Straight Connector 287"/>
            <p:cNvCxnSpPr/>
            <p:nvPr/>
          </p:nvCxnSpPr>
          <p:spPr>
            <a:xfrm flipH="1" flipV="1">
              <a:off x="1839150" y="4464328"/>
              <a:ext cx="40687" cy="582246"/>
            </a:xfrm>
            <a:prstGeom prst="line">
              <a:avLst/>
            </a:prstGeom>
            <a:noFill/>
            <a:ln w="12700" cap="flat" cmpd="sng" algn="ctr">
              <a:solidFill>
                <a:srgbClr val="C0504D"/>
              </a:solidFill>
              <a:prstDash val="dash"/>
              <a:tailEnd type="oval" w="sm" len="sm"/>
            </a:ln>
            <a:effectLst/>
          </p:spPr>
        </p:cxnSp>
        <p:cxnSp>
          <p:nvCxnSpPr>
            <p:cNvPr id="289" name="Straight Connector 288"/>
            <p:cNvCxnSpPr>
              <a:stCxn id="273" idx="0"/>
            </p:cNvCxnSpPr>
            <p:nvPr/>
          </p:nvCxnSpPr>
          <p:spPr>
            <a:xfrm flipH="1" flipV="1">
              <a:off x="1952541" y="2760018"/>
              <a:ext cx="41592" cy="2286548"/>
            </a:xfrm>
            <a:prstGeom prst="line">
              <a:avLst/>
            </a:prstGeom>
            <a:noFill/>
            <a:ln w="12700" cap="flat" cmpd="sng" algn="ctr">
              <a:solidFill>
                <a:srgbClr val="C0504D"/>
              </a:solidFill>
              <a:prstDash val="dash"/>
              <a:tailEnd type="oval" w="sm" len="sm"/>
            </a:ln>
            <a:effectLst/>
          </p:spPr>
        </p:cxnSp>
        <p:cxnSp>
          <p:nvCxnSpPr>
            <p:cNvPr id="290" name="Straight Connector 289"/>
            <p:cNvCxnSpPr/>
            <p:nvPr/>
          </p:nvCxnSpPr>
          <p:spPr>
            <a:xfrm flipV="1">
              <a:off x="2194165" y="2418552"/>
              <a:ext cx="311412" cy="2628020"/>
            </a:xfrm>
            <a:prstGeom prst="line">
              <a:avLst/>
            </a:prstGeom>
            <a:noFill/>
            <a:ln w="12700" cap="flat" cmpd="sng" algn="ctr">
              <a:solidFill>
                <a:srgbClr val="C0504D"/>
              </a:solidFill>
              <a:prstDash val="dash"/>
              <a:tailEnd type="oval" w="sm" len="sm"/>
            </a:ln>
            <a:effectLst/>
          </p:spPr>
        </p:cxnSp>
        <p:cxnSp>
          <p:nvCxnSpPr>
            <p:cNvPr id="291" name="Straight Arrow Connector 290"/>
            <p:cNvCxnSpPr/>
            <p:nvPr/>
          </p:nvCxnSpPr>
          <p:spPr>
            <a:xfrm flipH="1">
              <a:off x="2472475" y="2418314"/>
              <a:ext cx="26419" cy="156430"/>
            </a:xfrm>
            <a:prstGeom prst="straightConnector1">
              <a:avLst/>
            </a:prstGeom>
            <a:noFill/>
            <a:ln w="9525" cap="flat" cmpd="sng" algn="ctr">
              <a:solidFill>
                <a:srgbClr val="FFFF00">
                  <a:alpha val="95000"/>
                </a:srgbClr>
              </a:solidFill>
              <a:prstDash val="solid"/>
              <a:tailEnd type="triangle" w="sm" len="sm"/>
            </a:ln>
            <a:effectLst/>
          </p:spPr>
        </p:cxnSp>
        <p:cxnSp>
          <p:nvCxnSpPr>
            <p:cNvPr id="292" name="Straight Arrow Connector 291"/>
            <p:cNvCxnSpPr/>
            <p:nvPr/>
          </p:nvCxnSpPr>
          <p:spPr>
            <a:xfrm>
              <a:off x="1744547" y="4511018"/>
              <a:ext cx="33298" cy="125836"/>
            </a:xfrm>
            <a:prstGeom prst="straightConnector1">
              <a:avLst/>
            </a:prstGeom>
            <a:noFill/>
            <a:ln w="9525" cap="flat" cmpd="sng" algn="ctr">
              <a:solidFill>
                <a:srgbClr val="FFFF00">
                  <a:alpha val="95000"/>
                </a:srgbClr>
              </a:solidFill>
              <a:prstDash val="solid"/>
              <a:tailEnd type="triangle" w="sm" len="sm"/>
            </a:ln>
            <a:effectLst/>
          </p:spPr>
        </p:cxnSp>
      </p:grpSp>
      <p:sp>
        <p:nvSpPr>
          <p:cNvPr id="317" name="TextBox 316"/>
          <p:cNvSpPr txBox="1"/>
          <p:nvPr/>
        </p:nvSpPr>
        <p:spPr>
          <a:xfrm>
            <a:off x="5431108" y="6070899"/>
            <a:ext cx="1406980" cy="369332"/>
          </a:xfrm>
          <a:prstGeom prst="rect">
            <a:avLst/>
          </a:prstGeom>
          <a:noFill/>
        </p:spPr>
        <p:txBody>
          <a:bodyPr wrap="none" lIns="91436" tIns="45720" rIns="91436" bIns="45720" rtlCol="0">
            <a:spAutoFit/>
          </a:bodyPr>
          <a:lstStyle/>
          <a:p>
            <a:pPr algn="ctr"/>
            <a:r>
              <a:rPr lang="en-US" dirty="0" smtClean="0"/>
              <a:t>2: Clustering</a:t>
            </a:r>
          </a:p>
        </p:txBody>
      </p:sp>
      <p:grpSp>
        <p:nvGrpSpPr>
          <p:cNvPr id="21" name="Group 20"/>
          <p:cNvGrpSpPr/>
          <p:nvPr/>
        </p:nvGrpSpPr>
        <p:grpSpPr>
          <a:xfrm>
            <a:off x="5749470" y="2281524"/>
            <a:ext cx="1234410" cy="3328582"/>
            <a:chOff x="5749470" y="2281524"/>
            <a:chExt cx="1234410" cy="3328582"/>
          </a:xfrm>
        </p:grpSpPr>
        <p:grpSp>
          <p:nvGrpSpPr>
            <p:cNvPr id="293" name="Group 292"/>
            <p:cNvGrpSpPr/>
            <p:nvPr/>
          </p:nvGrpSpPr>
          <p:grpSpPr>
            <a:xfrm>
              <a:off x="5782964" y="2644484"/>
              <a:ext cx="1058959" cy="2478543"/>
              <a:chOff x="4336258" y="2516767"/>
              <a:chExt cx="922739" cy="2159713"/>
            </a:xfrm>
            <a:noFill/>
          </p:grpSpPr>
          <p:sp>
            <p:nvSpPr>
              <p:cNvPr id="294" name="Oval 293"/>
              <p:cNvSpPr/>
              <p:nvPr/>
            </p:nvSpPr>
            <p:spPr>
              <a:xfrm rot="8792411">
                <a:off x="4475396" y="2516767"/>
                <a:ext cx="783601" cy="377126"/>
              </a:xfrm>
              <a:prstGeom prst="ellipse">
                <a:avLst/>
              </a:prstGeom>
              <a:grpFill/>
              <a:ln w="38100" cap="flat" cmpd="sng" algn="ctr">
                <a:solidFill>
                  <a:srgbClr val="9BBB59">
                    <a:lumMod val="75000"/>
                  </a:srgbClr>
                </a:solidFill>
                <a:prstDash val="sysDash"/>
              </a:ln>
              <a:effectLst/>
            </p:spPr>
            <p:txBody>
              <a:bodyPr lIns="91427" tIns="45714" rIns="91427" bIns="45714" rtlCol="0" anchor="ctr"/>
              <a:lstStyle/>
              <a:p>
                <a:pPr algn="ctr" defTabSz="914278">
                  <a:defRPr/>
                </a:pPr>
                <a:endParaRPr lang="en-US" sz="1900" kern="0" smtClean="0">
                  <a:solidFill>
                    <a:prstClr val="white"/>
                  </a:solidFill>
                  <a:latin typeface="Calibri"/>
                  <a:ea typeface="MS PGothic" pitchFamily="34" charset="-128"/>
                </a:endParaRPr>
              </a:p>
            </p:txBody>
          </p:sp>
          <p:sp>
            <p:nvSpPr>
              <p:cNvPr id="295" name="Oval 294"/>
              <p:cNvSpPr/>
              <p:nvPr/>
            </p:nvSpPr>
            <p:spPr>
              <a:xfrm rot="8687957">
                <a:off x="4336258" y="4582417"/>
                <a:ext cx="235848" cy="94063"/>
              </a:xfrm>
              <a:prstGeom prst="ellipse">
                <a:avLst/>
              </a:prstGeom>
              <a:grpFill/>
              <a:ln w="38100" cap="flat" cmpd="sng" algn="ctr">
                <a:solidFill>
                  <a:srgbClr val="9BBB59">
                    <a:lumMod val="75000"/>
                  </a:srgbClr>
                </a:solidFill>
                <a:prstDash val="sysDash"/>
              </a:ln>
              <a:effectLst/>
            </p:spPr>
            <p:txBody>
              <a:bodyPr lIns="91427" tIns="45714" rIns="91427" bIns="45714" rtlCol="0" anchor="ctr"/>
              <a:lstStyle/>
              <a:p>
                <a:pPr algn="ctr" defTabSz="914278">
                  <a:defRPr/>
                </a:pPr>
                <a:endParaRPr lang="en-US" sz="1900" kern="0" smtClean="0">
                  <a:solidFill>
                    <a:prstClr val="white"/>
                  </a:solidFill>
                  <a:latin typeface="Calibri"/>
                  <a:ea typeface="MS PGothic" pitchFamily="34" charset="-128"/>
                </a:endParaRPr>
              </a:p>
            </p:txBody>
          </p:sp>
        </p:grpSp>
        <p:grpSp>
          <p:nvGrpSpPr>
            <p:cNvPr id="15" name="Group 14"/>
            <p:cNvGrpSpPr/>
            <p:nvPr/>
          </p:nvGrpSpPr>
          <p:grpSpPr>
            <a:xfrm>
              <a:off x="5749470" y="2281524"/>
              <a:ext cx="1234410" cy="3328582"/>
              <a:chOff x="3581038" y="2329858"/>
              <a:chExt cx="1234410" cy="3328582"/>
            </a:xfrm>
          </p:grpSpPr>
          <p:sp>
            <p:nvSpPr>
              <p:cNvPr id="318" name="TextBox 317"/>
              <p:cNvSpPr txBox="1"/>
              <p:nvPr/>
            </p:nvSpPr>
            <p:spPr>
              <a:xfrm>
                <a:off x="3581038" y="5412231"/>
                <a:ext cx="1020583" cy="246209"/>
              </a:xfrm>
              <a:prstGeom prst="rect">
                <a:avLst/>
              </a:prstGeom>
              <a:noFill/>
            </p:spPr>
            <p:txBody>
              <a:bodyPr wrap="square" lIns="91427" tIns="45714" rIns="91427" bIns="45714" rtlCol="0">
                <a:spAutoFit/>
              </a:bodyPr>
              <a:lstStyle/>
              <a:p>
                <a:pPr marL="0" marR="0" lvl="0" indent="0" defTabSz="914278"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6FAC00"/>
                    </a:solidFill>
                    <a:effectLst/>
                    <a:uLnTx/>
                    <a:uFillTx/>
                    <a:latin typeface="Calibri"/>
                    <a:ea typeface="MS PGothic" pitchFamily="34" charset="-128"/>
                  </a:rPr>
                  <a:t>Aggregate 0</a:t>
                </a:r>
              </a:p>
            </p:txBody>
          </p:sp>
          <p:sp>
            <p:nvSpPr>
              <p:cNvPr id="319" name="TextBox 318"/>
              <p:cNvSpPr txBox="1"/>
              <p:nvPr/>
            </p:nvSpPr>
            <p:spPr>
              <a:xfrm>
                <a:off x="3940957" y="2329858"/>
                <a:ext cx="874491" cy="246209"/>
              </a:xfrm>
              <a:prstGeom prst="rect">
                <a:avLst/>
              </a:prstGeom>
              <a:noFill/>
            </p:spPr>
            <p:txBody>
              <a:bodyPr wrap="square" lIns="91427" tIns="45714" rIns="91427" bIns="45714" rtlCol="0">
                <a:spAutoFit/>
              </a:bodyPr>
              <a:lstStyle/>
              <a:p>
                <a:pPr marL="0" marR="0" lvl="0" indent="0" algn="ctr" defTabSz="914278"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6FAC00"/>
                    </a:solidFill>
                    <a:effectLst/>
                    <a:uLnTx/>
                    <a:uFillTx/>
                    <a:latin typeface="Calibri"/>
                    <a:ea typeface="MS PGothic" pitchFamily="34" charset="-128"/>
                  </a:rPr>
                  <a:t>Aggregate 1</a:t>
                </a:r>
              </a:p>
            </p:txBody>
          </p:sp>
        </p:grpSp>
      </p:grpSp>
      <p:grpSp>
        <p:nvGrpSpPr>
          <p:cNvPr id="19" name="Group 18"/>
          <p:cNvGrpSpPr/>
          <p:nvPr/>
        </p:nvGrpSpPr>
        <p:grpSpPr>
          <a:xfrm>
            <a:off x="8937727" y="1592819"/>
            <a:ext cx="1748982" cy="4305656"/>
            <a:chOff x="8428397" y="1628339"/>
            <a:chExt cx="1748982" cy="4305656"/>
          </a:xfrm>
        </p:grpSpPr>
        <p:grpSp>
          <p:nvGrpSpPr>
            <p:cNvPr id="18" name="Group 17"/>
            <p:cNvGrpSpPr/>
            <p:nvPr/>
          </p:nvGrpSpPr>
          <p:grpSpPr>
            <a:xfrm>
              <a:off x="8428397" y="1628339"/>
              <a:ext cx="1748982" cy="4305656"/>
              <a:chOff x="8428397" y="1628339"/>
              <a:chExt cx="1748982" cy="4305656"/>
            </a:xfrm>
          </p:grpSpPr>
          <p:grpSp>
            <p:nvGrpSpPr>
              <p:cNvPr id="320" name="Group 319"/>
              <p:cNvGrpSpPr/>
              <p:nvPr/>
            </p:nvGrpSpPr>
            <p:grpSpPr>
              <a:xfrm>
                <a:off x="8428397" y="1628339"/>
                <a:ext cx="1748982" cy="4110108"/>
                <a:chOff x="1232133" y="1465166"/>
                <a:chExt cx="1524000" cy="3581400"/>
              </a:xfrm>
            </p:grpSpPr>
            <p:sp>
              <p:nvSpPr>
                <p:cNvPr id="321" name="Trapezoid 320"/>
                <p:cNvSpPr/>
                <p:nvPr/>
              </p:nvSpPr>
              <p:spPr>
                <a:xfrm rot="10800000">
                  <a:off x="1232133" y="1465166"/>
                  <a:ext cx="1524000" cy="3581400"/>
                </a:xfrm>
                <a:prstGeom prst="trapezoid">
                  <a:avLst>
                    <a:gd name="adj" fmla="val 31944"/>
                  </a:avLst>
                </a:prstGeom>
                <a:noFill/>
                <a:ln w="25400" cap="flat" cmpd="sng" algn="ctr">
                  <a:solidFill>
                    <a:srgbClr val="4F81BD">
                      <a:shade val="50000"/>
                    </a:srgbClr>
                  </a:solidFill>
                  <a:prstDash val="solid"/>
                </a:ln>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S PGothic" pitchFamily="34" charset="-128"/>
                  </a:endParaRPr>
                </a:p>
              </p:txBody>
            </p:sp>
            <p:cxnSp>
              <p:nvCxnSpPr>
                <p:cNvPr id="326" name="Straight Arrow Connector 325"/>
                <p:cNvCxnSpPr/>
                <p:nvPr/>
              </p:nvCxnSpPr>
              <p:spPr>
                <a:xfrm>
                  <a:off x="1845463" y="4461808"/>
                  <a:ext cx="83980" cy="98421"/>
                </a:xfrm>
                <a:prstGeom prst="straightConnector1">
                  <a:avLst/>
                </a:prstGeom>
                <a:noFill/>
                <a:ln w="9525" cap="flat" cmpd="sng" algn="ctr">
                  <a:solidFill>
                    <a:srgbClr val="FFFF00">
                      <a:alpha val="95000"/>
                    </a:srgbClr>
                  </a:solidFill>
                  <a:prstDash val="solid"/>
                  <a:tailEnd type="triangle" w="sm" len="sm"/>
                </a:ln>
                <a:effectLst/>
              </p:spPr>
            </p:cxnSp>
            <p:cxnSp>
              <p:nvCxnSpPr>
                <p:cNvPr id="327" name="Straight Arrow Connector 326"/>
                <p:cNvCxnSpPr/>
                <p:nvPr/>
              </p:nvCxnSpPr>
              <p:spPr>
                <a:xfrm>
                  <a:off x="1953521" y="2761779"/>
                  <a:ext cx="58930" cy="140449"/>
                </a:xfrm>
                <a:prstGeom prst="straightConnector1">
                  <a:avLst/>
                </a:prstGeom>
                <a:noFill/>
                <a:ln w="9525" cap="flat" cmpd="sng" algn="ctr">
                  <a:solidFill>
                    <a:srgbClr val="FFFF00">
                      <a:alpha val="95000"/>
                    </a:srgbClr>
                  </a:solidFill>
                  <a:prstDash val="solid"/>
                  <a:tailEnd type="triangle" w="sm" len="sm"/>
                </a:ln>
                <a:effectLst/>
              </p:spPr>
            </p:cxnSp>
            <p:cxnSp>
              <p:nvCxnSpPr>
                <p:cNvPr id="328" name="Straight Arrow Connector 327"/>
                <p:cNvCxnSpPr/>
                <p:nvPr/>
              </p:nvCxnSpPr>
              <p:spPr>
                <a:xfrm flipH="1">
                  <a:off x="2197627" y="2351206"/>
                  <a:ext cx="58141" cy="144255"/>
                </a:xfrm>
                <a:prstGeom prst="straightConnector1">
                  <a:avLst/>
                </a:prstGeom>
                <a:noFill/>
                <a:ln w="9525" cap="flat" cmpd="sng" algn="ctr">
                  <a:solidFill>
                    <a:srgbClr val="FFFF00">
                      <a:alpha val="95000"/>
                    </a:srgbClr>
                  </a:solidFill>
                  <a:prstDash val="solid"/>
                  <a:tailEnd type="triangle" w="sm" len="sm"/>
                </a:ln>
                <a:effectLst/>
              </p:spPr>
            </p:cxnSp>
            <p:cxnSp>
              <p:nvCxnSpPr>
                <p:cNvPr id="334" name="Straight Connector 333"/>
                <p:cNvCxnSpPr/>
                <p:nvPr/>
              </p:nvCxnSpPr>
              <p:spPr>
                <a:xfrm>
                  <a:off x="2255768" y="2351206"/>
                  <a:ext cx="0" cy="1545"/>
                </a:xfrm>
                <a:prstGeom prst="line">
                  <a:avLst/>
                </a:prstGeom>
                <a:noFill/>
                <a:ln w="12700" cap="flat" cmpd="sng" algn="ctr">
                  <a:solidFill>
                    <a:srgbClr val="C0504D"/>
                  </a:solidFill>
                  <a:prstDash val="dash"/>
                  <a:tailEnd type="oval" w="sm" len="sm"/>
                </a:ln>
                <a:effectLst/>
              </p:spPr>
            </p:cxnSp>
            <p:cxnSp>
              <p:nvCxnSpPr>
                <p:cNvPr id="335" name="Straight Connector 334"/>
                <p:cNvCxnSpPr/>
                <p:nvPr/>
              </p:nvCxnSpPr>
              <p:spPr>
                <a:xfrm flipH="1">
                  <a:off x="1738413" y="4511010"/>
                  <a:ext cx="17988" cy="10"/>
                </a:xfrm>
                <a:prstGeom prst="line">
                  <a:avLst/>
                </a:prstGeom>
                <a:noFill/>
                <a:ln w="12700" cap="flat" cmpd="sng" algn="ctr">
                  <a:solidFill>
                    <a:srgbClr val="C0504D"/>
                  </a:solidFill>
                  <a:prstDash val="dash"/>
                  <a:tailEnd type="oval" w="sm" len="sm"/>
                </a:ln>
                <a:effectLst/>
              </p:spPr>
            </p:cxnSp>
            <p:cxnSp>
              <p:nvCxnSpPr>
                <p:cNvPr id="336" name="Straight Connector 335"/>
                <p:cNvCxnSpPr/>
                <p:nvPr/>
              </p:nvCxnSpPr>
              <p:spPr>
                <a:xfrm flipH="1">
                  <a:off x="1839150" y="4461808"/>
                  <a:ext cx="2945" cy="2522"/>
                </a:xfrm>
                <a:prstGeom prst="line">
                  <a:avLst/>
                </a:prstGeom>
                <a:noFill/>
                <a:ln w="12700" cap="flat" cmpd="sng" algn="ctr">
                  <a:solidFill>
                    <a:srgbClr val="C0504D"/>
                  </a:solidFill>
                  <a:prstDash val="dash"/>
                  <a:tailEnd type="oval" w="sm" len="sm"/>
                </a:ln>
                <a:effectLst/>
              </p:spPr>
            </p:cxnSp>
            <p:cxnSp>
              <p:nvCxnSpPr>
                <p:cNvPr id="337" name="Straight Connector 336"/>
                <p:cNvCxnSpPr/>
                <p:nvPr/>
              </p:nvCxnSpPr>
              <p:spPr>
                <a:xfrm flipH="1">
                  <a:off x="1952541" y="2759513"/>
                  <a:ext cx="728" cy="505"/>
                </a:xfrm>
                <a:prstGeom prst="line">
                  <a:avLst/>
                </a:prstGeom>
                <a:noFill/>
                <a:ln w="12700" cap="flat" cmpd="sng" algn="ctr">
                  <a:solidFill>
                    <a:srgbClr val="C0504D"/>
                  </a:solidFill>
                  <a:prstDash val="dash"/>
                  <a:tailEnd type="oval" w="sm" len="sm"/>
                </a:ln>
                <a:effectLst/>
              </p:spPr>
            </p:cxnSp>
            <p:cxnSp>
              <p:nvCxnSpPr>
                <p:cNvPr id="338" name="Straight Connector 337"/>
                <p:cNvCxnSpPr/>
                <p:nvPr/>
              </p:nvCxnSpPr>
              <p:spPr>
                <a:xfrm flipH="1">
                  <a:off x="2505578" y="2418314"/>
                  <a:ext cx="666" cy="238"/>
                </a:xfrm>
                <a:prstGeom prst="line">
                  <a:avLst/>
                </a:prstGeom>
                <a:noFill/>
                <a:ln w="12700" cap="flat" cmpd="sng" algn="ctr">
                  <a:solidFill>
                    <a:srgbClr val="C0504D"/>
                  </a:solidFill>
                  <a:prstDash val="dash"/>
                  <a:tailEnd type="oval" w="sm" len="sm"/>
                </a:ln>
                <a:effectLst/>
              </p:spPr>
            </p:cxnSp>
            <p:cxnSp>
              <p:nvCxnSpPr>
                <p:cNvPr id="339" name="Straight Arrow Connector 338"/>
                <p:cNvCxnSpPr/>
                <p:nvPr/>
              </p:nvCxnSpPr>
              <p:spPr>
                <a:xfrm flipH="1">
                  <a:off x="2472475" y="2418314"/>
                  <a:ext cx="26419" cy="156430"/>
                </a:xfrm>
                <a:prstGeom prst="straightConnector1">
                  <a:avLst/>
                </a:prstGeom>
                <a:noFill/>
                <a:ln w="9525" cap="flat" cmpd="sng" algn="ctr">
                  <a:solidFill>
                    <a:srgbClr val="FFFF00">
                      <a:alpha val="95000"/>
                    </a:srgbClr>
                  </a:solidFill>
                  <a:prstDash val="solid"/>
                  <a:tailEnd type="triangle" w="sm" len="sm"/>
                </a:ln>
                <a:effectLst/>
              </p:spPr>
            </p:cxnSp>
            <p:cxnSp>
              <p:nvCxnSpPr>
                <p:cNvPr id="340" name="Straight Arrow Connector 339"/>
                <p:cNvCxnSpPr/>
                <p:nvPr/>
              </p:nvCxnSpPr>
              <p:spPr>
                <a:xfrm>
                  <a:off x="1744547" y="4511018"/>
                  <a:ext cx="33298" cy="125836"/>
                </a:xfrm>
                <a:prstGeom prst="straightConnector1">
                  <a:avLst/>
                </a:prstGeom>
                <a:noFill/>
                <a:ln w="9525" cap="flat" cmpd="sng" algn="ctr">
                  <a:solidFill>
                    <a:srgbClr val="FFFF00">
                      <a:alpha val="95000"/>
                    </a:srgbClr>
                  </a:solidFill>
                  <a:prstDash val="solid"/>
                  <a:tailEnd type="triangle" w="sm" len="sm"/>
                </a:ln>
                <a:effectLst/>
              </p:spPr>
            </p:cxnSp>
          </p:grpSp>
          <p:grpSp>
            <p:nvGrpSpPr>
              <p:cNvPr id="17" name="Group 16"/>
              <p:cNvGrpSpPr/>
              <p:nvPr/>
            </p:nvGrpSpPr>
            <p:grpSpPr>
              <a:xfrm>
                <a:off x="8963931" y="5820131"/>
                <a:ext cx="667738" cy="113864"/>
                <a:chOff x="3795231" y="5979237"/>
                <a:chExt cx="667738" cy="113864"/>
              </a:xfrm>
            </p:grpSpPr>
            <p:sp>
              <p:nvSpPr>
                <p:cNvPr id="363" name="Rectangle 362"/>
                <p:cNvSpPr/>
                <p:nvPr/>
              </p:nvSpPr>
              <p:spPr>
                <a:xfrm>
                  <a:off x="3795231" y="5979238"/>
                  <a:ext cx="113862" cy="113862"/>
                </a:xfrm>
                <a:prstGeom prst="rect">
                  <a:avLst/>
                </a:prstGeom>
                <a:gradFill rotWithShape="1">
                  <a:gsLst>
                    <a:gs pos="0">
                      <a:srgbClr val="78BD57">
                        <a:tint val="100000"/>
                        <a:shade val="100000"/>
                        <a:satMod val="130000"/>
                      </a:srgbClr>
                    </a:gs>
                    <a:gs pos="100000">
                      <a:srgbClr val="78BD57">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364" name="Rectangle 363"/>
                <p:cNvSpPr/>
                <p:nvPr/>
              </p:nvSpPr>
              <p:spPr>
                <a:xfrm>
                  <a:off x="3935599" y="5979239"/>
                  <a:ext cx="113862" cy="113862"/>
                </a:xfrm>
                <a:prstGeom prst="rect">
                  <a:avLst/>
                </a:prstGeom>
                <a:gradFill rotWithShape="1">
                  <a:gsLst>
                    <a:gs pos="0">
                      <a:srgbClr val="0C569E">
                        <a:tint val="100000"/>
                        <a:shade val="100000"/>
                        <a:satMod val="130000"/>
                      </a:srgbClr>
                    </a:gs>
                    <a:gs pos="100000">
                      <a:srgbClr val="0C569E">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365" name="Rectangle 364"/>
                <p:cNvSpPr/>
                <p:nvPr/>
              </p:nvSpPr>
              <p:spPr>
                <a:xfrm>
                  <a:off x="4074427" y="5979237"/>
                  <a:ext cx="113862" cy="113862"/>
                </a:xfrm>
                <a:prstGeom prst="rect">
                  <a:avLst/>
                </a:prstGeom>
                <a:gradFill rotWithShape="1">
                  <a:gsLst>
                    <a:gs pos="0">
                      <a:srgbClr val="C86414"/>
                    </a:gs>
                    <a:gs pos="100000">
                      <a:srgbClr val="FFC000"/>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366" name="Rectangle 365"/>
                <p:cNvSpPr/>
                <p:nvPr/>
              </p:nvSpPr>
              <p:spPr>
                <a:xfrm>
                  <a:off x="4349107" y="5979239"/>
                  <a:ext cx="113862" cy="113862"/>
                </a:xfrm>
                <a:prstGeom prst="rect">
                  <a:avLst/>
                </a:prstGeom>
                <a:gradFill rotWithShape="1">
                  <a:gsLst>
                    <a:gs pos="0">
                      <a:srgbClr val="645FAF"/>
                    </a:gs>
                    <a:gs pos="100000">
                      <a:srgbClr val="645FAF">
                        <a:lumMod val="40000"/>
                        <a:lumOff val="6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367" name="Rectangle 366"/>
                <p:cNvSpPr/>
                <p:nvPr/>
              </p:nvSpPr>
              <p:spPr>
                <a:xfrm>
                  <a:off x="4211793" y="5979239"/>
                  <a:ext cx="113862" cy="113862"/>
                </a:xfrm>
                <a:prstGeom prst="rect">
                  <a:avLst/>
                </a:prstGeom>
                <a:gradFill rotWithShape="1">
                  <a:gsLst>
                    <a:gs pos="0">
                      <a:srgbClr val="532903">
                        <a:tint val="100000"/>
                        <a:shade val="100000"/>
                        <a:satMod val="130000"/>
                      </a:srgbClr>
                    </a:gs>
                    <a:gs pos="100000">
                      <a:srgbClr val="532903">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grpSp>
        </p:grpSp>
        <p:grpSp>
          <p:nvGrpSpPr>
            <p:cNvPr id="341" name="Group 340"/>
            <p:cNvGrpSpPr/>
            <p:nvPr/>
          </p:nvGrpSpPr>
          <p:grpSpPr>
            <a:xfrm>
              <a:off x="8949930" y="2681649"/>
              <a:ext cx="1058959" cy="2478543"/>
              <a:chOff x="4336258" y="2516767"/>
              <a:chExt cx="922739" cy="2159713"/>
            </a:xfrm>
            <a:noFill/>
          </p:grpSpPr>
          <p:sp>
            <p:nvSpPr>
              <p:cNvPr id="342" name="Oval 341"/>
              <p:cNvSpPr/>
              <p:nvPr/>
            </p:nvSpPr>
            <p:spPr>
              <a:xfrm rot="8792411">
                <a:off x="4475396" y="2516767"/>
                <a:ext cx="783601" cy="377126"/>
              </a:xfrm>
              <a:prstGeom prst="ellipse">
                <a:avLst/>
              </a:prstGeom>
              <a:grpFill/>
              <a:ln w="38100" cap="flat" cmpd="sng" algn="ctr">
                <a:solidFill>
                  <a:srgbClr val="9BBB59">
                    <a:lumMod val="75000"/>
                  </a:srgbClr>
                </a:solidFill>
                <a:prstDash val="sysDash"/>
              </a:ln>
              <a:effectLst/>
            </p:spPr>
            <p:txBody>
              <a:bodyPr lIns="91427" tIns="45714" rIns="91427" bIns="45714" rtlCol="0" anchor="ctr"/>
              <a:lstStyle/>
              <a:p>
                <a:pPr algn="ctr" defTabSz="914278">
                  <a:defRPr/>
                </a:pPr>
                <a:endParaRPr lang="en-US" sz="1900" kern="0" smtClean="0">
                  <a:solidFill>
                    <a:prstClr val="white"/>
                  </a:solidFill>
                  <a:latin typeface="Calibri"/>
                  <a:ea typeface="MS PGothic" pitchFamily="34" charset="-128"/>
                </a:endParaRPr>
              </a:p>
            </p:txBody>
          </p:sp>
          <p:sp>
            <p:nvSpPr>
              <p:cNvPr id="343" name="Oval 342"/>
              <p:cNvSpPr/>
              <p:nvPr/>
            </p:nvSpPr>
            <p:spPr>
              <a:xfrm rot="8687957">
                <a:off x="4336258" y="4582417"/>
                <a:ext cx="235848" cy="94063"/>
              </a:xfrm>
              <a:prstGeom prst="ellipse">
                <a:avLst/>
              </a:prstGeom>
              <a:grpFill/>
              <a:ln w="38100" cap="flat" cmpd="sng" algn="ctr">
                <a:solidFill>
                  <a:srgbClr val="9BBB59">
                    <a:lumMod val="75000"/>
                  </a:srgbClr>
                </a:solidFill>
                <a:prstDash val="sysDash"/>
              </a:ln>
              <a:effectLst/>
            </p:spPr>
            <p:txBody>
              <a:bodyPr lIns="91427" tIns="45714" rIns="91427" bIns="45714" rtlCol="0" anchor="ctr"/>
              <a:lstStyle/>
              <a:p>
                <a:pPr algn="ctr" defTabSz="914278">
                  <a:defRPr/>
                </a:pPr>
                <a:endParaRPr lang="en-US" sz="1900" kern="0" smtClean="0">
                  <a:solidFill>
                    <a:prstClr val="white"/>
                  </a:solidFill>
                  <a:latin typeface="Calibri"/>
                  <a:ea typeface="MS PGothic" pitchFamily="34" charset="-128"/>
                </a:endParaRPr>
              </a:p>
            </p:txBody>
          </p:sp>
        </p:grpSp>
      </p:grpSp>
      <p:grpSp>
        <p:nvGrpSpPr>
          <p:cNvPr id="24" name="Group 23"/>
          <p:cNvGrpSpPr/>
          <p:nvPr/>
        </p:nvGrpSpPr>
        <p:grpSpPr>
          <a:xfrm>
            <a:off x="9414890" y="2236268"/>
            <a:ext cx="1234410" cy="3795028"/>
            <a:chOff x="9414890" y="2236268"/>
            <a:chExt cx="1234410" cy="3795028"/>
          </a:xfrm>
        </p:grpSpPr>
        <p:grpSp>
          <p:nvGrpSpPr>
            <p:cNvPr id="245" name="Group 244"/>
            <p:cNvGrpSpPr/>
            <p:nvPr/>
          </p:nvGrpSpPr>
          <p:grpSpPr>
            <a:xfrm>
              <a:off x="9458741" y="2644510"/>
              <a:ext cx="1058959" cy="3386786"/>
              <a:chOff x="9437452" y="2347114"/>
              <a:chExt cx="922739" cy="2951123"/>
            </a:xfrm>
          </p:grpSpPr>
          <p:sp>
            <p:nvSpPr>
              <p:cNvPr id="250" name="Rectangle 249"/>
              <p:cNvSpPr/>
              <p:nvPr/>
            </p:nvSpPr>
            <p:spPr>
              <a:xfrm>
                <a:off x="9522300" y="5101025"/>
                <a:ext cx="197212" cy="197212"/>
              </a:xfrm>
              <a:prstGeom prst="rect">
                <a:avLst/>
              </a:prstGeom>
              <a:gradFill rotWithShape="1">
                <a:gsLst>
                  <a:gs pos="0">
                    <a:srgbClr val="117D7D">
                      <a:tint val="100000"/>
                      <a:shade val="100000"/>
                      <a:satMod val="130000"/>
                    </a:srgbClr>
                  </a:gs>
                  <a:gs pos="100000">
                    <a:srgbClr val="117D7D">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251" name="Rectangle 250"/>
              <p:cNvSpPr/>
              <p:nvPr/>
            </p:nvSpPr>
            <p:spPr>
              <a:xfrm>
                <a:off x="9789946" y="5101025"/>
                <a:ext cx="197212" cy="197212"/>
              </a:xfrm>
              <a:prstGeom prst="rect">
                <a:avLst/>
              </a:prstGeom>
              <a:gradFill rotWithShape="1">
                <a:gsLst>
                  <a:gs pos="0">
                    <a:srgbClr val="BF9064">
                      <a:lumMod val="97000"/>
                    </a:srgbClr>
                  </a:gs>
                  <a:gs pos="100000">
                    <a:srgbClr val="836F85"/>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255" name="Oval 254"/>
              <p:cNvSpPr/>
              <p:nvPr/>
            </p:nvSpPr>
            <p:spPr>
              <a:xfrm rot="8792411">
                <a:off x="9576590" y="2347114"/>
                <a:ext cx="783601" cy="377126"/>
              </a:xfrm>
              <a:prstGeom prst="ellipse">
                <a:avLst/>
              </a:prstGeom>
              <a:gradFill flip="none" rotWithShape="1">
                <a:gsLst>
                  <a:gs pos="0">
                    <a:srgbClr val="645FAF">
                      <a:lumMod val="20000"/>
                      <a:lumOff val="80000"/>
                    </a:srgbClr>
                  </a:gs>
                  <a:gs pos="50000">
                    <a:srgbClr val="645FAF">
                      <a:lumMod val="20000"/>
                      <a:lumOff val="80000"/>
                      <a:alpha val="79000"/>
                    </a:srgbClr>
                  </a:gs>
                  <a:gs pos="100000">
                    <a:srgbClr val="006445">
                      <a:tint val="23500"/>
                      <a:satMod val="160000"/>
                      <a:alpha val="0"/>
                    </a:srgbClr>
                  </a:gs>
                </a:gsLst>
                <a:path path="shape">
                  <a:fillToRect l="50000" t="50000" r="50000" b="50000"/>
                </a:path>
                <a:tileRect/>
              </a:gradFill>
              <a:ln w="25400" cap="flat" cmpd="sng" algn="ctr">
                <a:solidFill>
                  <a:srgbClr val="9BBB59">
                    <a:lumMod val="75000"/>
                  </a:srgbClr>
                </a:solidFill>
                <a:prstDash val="solid"/>
              </a:ln>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S PGothic" pitchFamily="34" charset="-128"/>
                </a:endParaRPr>
              </a:p>
            </p:txBody>
          </p:sp>
          <p:grpSp>
            <p:nvGrpSpPr>
              <p:cNvPr id="256" name="Group 255"/>
              <p:cNvGrpSpPr/>
              <p:nvPr/>
            </p:nvGrpSpPr>
            <p:grpSpPr>
              <a:xfrm rot="19556081">
                <a:off x="9836036" y="2553105"/>
                <a:ext cx="209293" cy="235543"/>
                <a:chOff x="4143514" y="2727562"/>
                <a:chExt cx="162133" cy="123428"/>
              </a:xfrm>
            </p:grpSpPr>
            <p:sp>
              <p:nvSpPr>
                <p:cNvPr id="265" name="Teardrop 264"/>
                <p:cNvSpPr/>
                <p:nvPr/>
              </p:nvSpPr>
              <p:spPr bwMode="auto">
                <a:xfrm>
                  <a:off x="4143514" y="2768703"/>
                  <a:ext cx="108083" cy="82282"/>
                </a:xfrm>
                <a:prstGeom prst="teardrop">
                  <a:avLst>
                    <a:gd name="adj" fmla="val 200000"/>
                  </a:avLst>
                </a:prstGeom>
                <a:gradFill rotWithShape="1">
                  <a:gsLst>
                    <a:gs pos="0">
                      <a:srgbClr val="FFF200"/>
                    </a:gs>
                    <a:gs pos="100000">
                      <a:srgbClr val="FF7A00"/>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de-DE" sz="2400" b="0" i="0" u="none" strike="noStrike" kern="0" cap="none" spc="0" normalizeH="0" baseline="0" noProof="0">
                    <a:ln>
                      <a:noFill/>
                    </a:ln>
                    <a:solidFill>
                      <a:sysClr val="window" lastClr="FFFFFF"/>
                    </a:solidFill>
                    <a:effectLst/>
                    <a:uLnTx/>
                    <a:uFillTx/>
                    <a:latin typeface="Calibri"/>
                    <a:ea typeface="MS PGothic" pitchFamily="34" charset="-128"/>
                  </a:endParaRPr>
                </a:p>
              </p:txBody>
            </p:sp>
            <p:cxnSp>
              <p:nvCxnSpPr>
                <p:cNvPr id="266" name="Straight Arrow Connector 265"/>
                <p:cNvCxnSpPr>
                  <a:stCxn id="265" idx="7"/>
                  <a:endCxn id="265" idx="5"/>
                </p:cNvCxnSpPr>
                <p:nvPr/>
              </p:nvCxnSpPr>
              <p:spPr>
                <a:xfrm flipH="1">
                  <a:off x="4159351" y="2727564"/>
                  <a:ext cx="146296" cy="53191"/>
                </a:xfrm>
                <a:prstGeom prst="straightConnector1">
                  <a:avLst/>
                </a:prstGeom>
                <a:noFill/>
                <a:ln w="9525" cap="flat" cmpd="sng" algn="ctr">
                  <a:solidFill>
                    <a:srgbClr val="C0504D">
                      <a:alpha val="68000"/>
                    </a:srgbClr>
                  </a:solidFill>
                  <a:prstDash val="solid"/>
                  <a:tailEnd type="triangle" w="sm" len="sm"/>
                </a:ln>
                <a:effectLst/>
              </p:spPr>
            </p:cxnSp>
            <p:cxnSp>
              <p:nvCxnSpPr>
                <p:cNvPr id="267" name="Straight Arrow Connector 266"/>
                <p:cNvCxnSpPr>
                  <a:stCxn id="265" idx="7"/>
                  <a:endCxn id="265" idx="4"/>
                </p:cNvCxnSpPr>
                <p:nvPr/>
              </p:nvCxnSpPr>
              <p:spPr>
                <a:xfrm flipH="1">
                  <a:off x="4143521" y="2727562"/>
                  <a:ext cx="162125" cy="82283"/>
                </a:xfrm>
                <a:prstGeom prst="straightConnector1">
                  <a:avLst/>
                </a:prstGeom>
                <a:noFill/>
                <a:ln w="9525" cap="flat" cmpd="sng" algn="ctr">
                  <a:solidFill>
                    <a:srgbClr val="C0504D">
                      <a:alpha val="68000"/>
                    </a:srgbClr>
                  </a:solidFill>
                  <a:prstDash val="solid"/>
                  <a:tailEnd type="triangle" w="sm" len="sm"/>
                </a:ln>
                <a:effectLst/>
              </p:spPr>
            </p:cxnSp>
            <p:cxnSp>
              <p:nvCxnSpPr>
                <p:cNvPr id="268" name="Straight Arrow Connector 267"/>
                <p:cNvCxnSpPr>
                  <a:stCxn id="265" idx="7"/>
                  <a:endCxn id="265" idx="3"/>
                </p:cNvCxnSpPr>
                <p:nvPr/>
              </p:nvCxnSpPr>
              <p:spPr>
                <a:xfrm flipH="1">
                  <a:off x="4159350" y="2727562"/>
                  <a:ext cx="146296" cy="111374"/>
                </a:xfrm>
                <a:prstGeom prst="straightConnector1">
                  <a:avLst/>
                </a:prstGeom>
                <a:noFill/>
                <a:ln w="9525" cap="flat" cmpd="sng" algn="ctr">
                  <a:solidFill>
                    <a:srgbClr val="C0504D">
                      <a:alpha val="68000"/>
                    </a:srgbClr>
                  </a:solidFill>
                  <a:prstDash val="solid"/>
                  <a:tailEnd type="triangle" w="sm" len="sm"/>
                </a:ln>
                <a:effectLst/>
              </p:spPr>
            </p:cxnSp>
            <p:cxnSp>
              <p:nvCxnSpPr>
                <p:cNvPr id="269" name="Straight Arrow Connector 268"/>
                <p:cNvCxnSpPr>
                  <a:stCxn id="265" idx="7"/>
                  <a:endCxn id="265" idx="2"/>
                </p:cNvCxnSpPr>
                <p:nvPr/>
              </p:nvCxnSpPr>
              <p:spPr>
                <a:xfrm flipH="1">
                  <a:off x="4197563" y="2727566"/>
                  <a:ext cx="108083" cy="123424"/>
                </a:xfrm>
                <a:prstGeom prst="straightConnector1">
                  <a:avLst/>
                </a:prstGeom>
                <a:noFill/>
                <a:ln w="9525" cap="flat" cmpd="sng" algn="ctr">
                  <a:solidFill>
                    <a:srgbClr val="C0504D">
                      <a:alpha val="68000"/>
                    </a:srgbClr>
                  </a:solidFill>
                  <a:prstDash val="solid"/>
                  <a:tailEnd type="triangle" w="sm" len="sm"/>
                </a:ln>
                <a:effectLst/>
              </p:spPr>
            </p:cxnSp>
            <p:cxnSp>
              <p:nvCxnSpPr>
                <p:cNvPr id="270" name="Straight Arrow Connector 269"/>
                <p:cNvCxnSpPr>
                  <a:stCxn id="265" idx="7"/>
                  <a:endCxn id="265" idx="1"/>
                </p:cNvCxnSpPr>
                <p:nvPr/>
              </p:nvCxnSpPr>
              <p:spPr>
                <a:xfrm flipH="1">
                  <a:off x="4235775" y="2727562"/>
                  <a:ext cx="69870" cy="111374"/>
                </a:xfrm>
                <a:prstGeom prst="straightConnector1">
                  <a:avLst/>
                </a:prstGeom>
                <a:noFill/>
                <a:ln w="9525" cap="flat" cmpd="sng" algn="ctr">
                  <a:solidFill>
                    <a:srgbClr val="C0504D">
                      <a:alpha val="68000"/>
                    </a:srgbClr>
                  </a:solidFill>
                  <a:prstDash val="solid"/>
                  <a:tailEnd type="triangle" w="sm" len="sm"/>
                </a:ln>
                <a:effectLst/>
              </p:spPr>
            </p:cxnSp>
          </p:grpSp>
          <p:sp>
            <p:nvSpPr>
              <p:cNvPr id="257" name="Oval 256"/>
              <p:cNvSpPr/>
              <p:nvPr/>
            </p:nvSpPr>
            <p:spPr>
              <a:xfrm rot="8687957">
                <a:off x="9437452" y="4412764"/>
                <a:ext cx="235848" cy="94063"/>
              </a:xfrm>
              <a:prstGeom prst="ellipse">
                <a:avLst/>
              </a:prstGeom>
              <a:gradFill flip="none" rotWithShape="1">
                <a:gsLst>
                  <a:gs pos="0">
                    <a:srgbClr val="645FAF">
                      <a:lumMod val="20000"/>
                      <a:lumOff val="80000"/>
                    </a:srgbClr>
                  </a:gs>
                  <a:gs pos="50000">
                    <a:srgbClr val="645FAF">
                      <a:lumMod val="20000"/>
                      <a:lumOff val="80000"/>
                      <a:alpha val="79000"/>
                    </a:srgbClr>
                  </a:gs>
                  <a:gs pos="100000">
                    <a:srgbClr val="006445">
                      <a:tint val="23500"/>
                      <a:satMod val="160000"/>
                      <a:alpha val="0"/>
                    </a:srgbClr>
                  </a:gs>
                </a:gsLst>
                <a:path path="shape">
                  <a:fillToRect l="50000" t="50000" r="50000" b="50000"/>
                </a:path>
                <a:tileRect/>
              </a:gradFill>
              <a:ln w="25400" cap="flat" cmpd="sng" algn="ctr">
                <a:solidFill>
                  <a:srgbClr val="9BBB59">
                    <a:lumMod val="75000"/>
                  </a:srgbClr>
                </a:solidFill>
                <a:prstDash val="solid"/>
              </a:ln>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S PGothic" pitchFamily="34" charset="-128"/>
                </a:endParaRPr>
              </a:p>
            </p:txBody>
          </p:sp>
          <p:grpSp>
            <p:nvGrpSpPr>
              <p:cNvPr id="258" name="Group 257"/>
              <p:cNvGrpSpPr/>
              <p:nvPr/>
            </p:nvGrpSpPr>
            <p:grpSpPr>
              <a:xfrm rot="15679202">
                <a:off x="9541254" y="4465808"/>
                <a:ext cx="241948" cy="220586"/>
                <a:chOff x="4146692" y="2735985"/>
                <a:chExt cx="187430" cy="115592"/>
              </a:xfrm>
            </p:grpSpPr>
            <p:sp>
              <p:nvSpPr>
                <p:cNvPr id="259" name="Teardrop 258"/>
                <p:cNvSpPr/>
                <p:nvPr/>
              </p:nvSpPr>
              <p:spPr bwMode="auto">
                <a:xfrm rot="944609">
                  <a:off x="4146692" y="2763568"/>
                  <a:ext cx="108083" cy="82282"/>
                </a:xfrm>
                <a:prstGeom prst="teardrop">
                  <a:avLst>
                    <a:gd name="adj" fmla="val 200000"/>
                  </a:avLst>
                </a:prstGeom>
                <a:gradFill rotWithShape="1">
                  <a:gsLst>
                    <a:gs pos="0">
                      <a:srgbClr val="FFF200"/>
                    </a:gs>
                    <a:gs pos="100000">
                      <a:srgbClr val="FF7A00"/>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de-DE" sz="2400" b="0" i="0" u="none" strike="noStrike" kern="0" cap="none" spc="0" normalizeH="0" baseline="0" noProof="0">
                    <a:ln>
                      <a:noFill/>
                    </a:ln>
                    <a:solidFill>
                      <a:sysClr val="window" lastClr="FFFFFF"/>
                    </a:solidFill>
                    <a:effectLst/>
                    <a:uLnTx/>
                    <a:uFillTx/>
                    <a:latin typeface="Calibri"/>
                    <a:ea typeface="MS PGothic" pitchFamily="34" charset="-128"/>
                  </a:endParaRPr>
                </a:p>
              </p:txBody>
            </p:sp>
            <p:cxnSp>
              <p:nvCxnSpPr>
                <p:cNvPr id="260" name="Straight Arrow Connector 259"/>
                <p:cNvCxnSpPr>
                  <a:stCxn id="259" idx="7"/>
                  <a:endCxn id="259" idx="5"/>
                </p:cNvCxnSpPr>
                <p:nvPr/>
              </p:nvCxnSpPr>
              <p:spPr>
                <a:xfrm rot="5920798">
                  <a:off x="4236386" y="2680096"/>
                  <a:ext cx="40618" cy="154855"/>
                </a:xfrm>
                <a:prstGeom prst="straightConnector1">
                  <a:avLst/>
                </a:prstGeom>
                <a:noFill/>
                <a:ln w="9525" cap="flat" cmpd="sng" algn="ctr">
                  <a:solidFill>
                    <a:srgbClr val="C0504D">
                      <a:alpha val="68000"/>
                    </a:srgbClr>
                  </a:solidFill>
                  <a:prstDash val="solid"/>
                  <a:tailEnd type="triangle" w="sm" len="sm"/>
                </a:ln>
                <a:effectLst/>
              </p:spPr>
            </p:cxnSp>
            <p:cxnSp>
              <p:nvCxnSpPr>
                <p:cNvPr id="261" name="Straight Arrow Connector 260"/>
                <p:cNvCxnSpPr>
                  <a:stCxn id="259" idx="7"/>
                  <a:endCxn id="259" idx="4"/>
                </p:cNvCxnSpPr>
                <p:nvPr/>
              </p:nvCxnSpPr>
              <p:spPr>
                <a:xfrm rot="5920798">
                  <a:off x="4209157" y="2682145"/>
                  <a:ext cx="68172" cy="175852"/>
                </a:xfrm>
                <a:prstGeom prst="straightConnector1">
                  <a:avLst/>
                </a:prstGeom>
                <a:noFill/>
                <a:ln w="9525" cap="flat" cmpd="sng" algn="ctr">
                  <a:solidFill>
                    <a:srgbClr val="C0504D">
                      <a:alpha val="68000"/>
                    </a:srgbClr>
                  </a:solidFill>
                  <a:prstDash val="solid"/>
                  <a:tailEnd type="triangle" w="sm" len="sm"/>
                </a:ln>
                <a:effectLst/>
              </p:spPr>
            </p:cxnSp>
            <p:cxnSp>
              <p:nvCxnSpPr>
                <p:cNvPr id="262" name="Straight Arrow Connector 261"/>
                <p:cNvCxnSpPr>
                  <a:stCxn id="259" idx="7"/>
                  <a:endCxn id="259" idx="3"/>
                </p:cNvCxnSpPr>
                <p:nvPr/>
              </p:nvCxnSpPr>
              <p:spPr>
                <a:xfrm rot="5920798">
                  <a:off x="4195846" y="2702807"/>
                  <a:ext cx="98358" cy="165432"/>
                </a:xfrm>
                <a:prstGeom prst="straightConnector1">
                  <a:avLst/>
                </a:prstGeom>
                <a:noFill/>
                <a:ln w="9525" cap="flat" cmpd="sng" algn="ctr">
                  <a:solidFill>
                    <a:srgbClr val="C0504D">
                      <a:alpha val="68000"/>
                    </a:srgbClr>
                  </a:solidFill>
                  <a:prstDash val="solid"/>
                  <a:tailEnd type="triangle" w="sm" len="sm"/>
                </a:ln>
                <a:effectLst/>
              </p:spPr>
            </p:cxnSp>
            <p:cxnSp>
              <p:nvCxnSpPr>
                <p:cNvPr id="263" name="Straight Arrow Connector 262"/>
                <p:cNvCxnSpPr>
                  <a:stCxn id="259" idx="7"/>
                  <a:endCxn id="259" idx="2"/>
                </p:cNvCxnSpPr>
                <p:nvPr/>
              </p:nvCxnSpPr>
              <p:spPr>
                <a:xfrm rot="5920798">
                  <a:off x="4204251" y="2729979"/>
                  <a:ext cx="113496" cy="129699"/>
                </a:xfrm>
                <a:prstGeom prst="straightConnector1">
                  <a:avLst/>
                </a:prstGeom>
                <a:noFill/>
                <a:ln w="9525" cap="flat" cmpd="sng" algn="ctr">
                  <a:solidFill>
                    <a:srgbClr val="C0504D">
                      <a:alpha val="68000"/>
                    </a:srgbClr>
                  </a:solidFill>
                  <a:prstDash val="solid"/>
                  <a:tailEnd type="triangle" w="sm" len="sm"/>
                </a:ln>
                <a:effectLst/>
              </p:spPr>
            </p:cxnSp>
            <p:cxnSp>
              <p:nvCxnSpPr>
                <p:cNvPr id="264" name="Straight Arrow Connector 263"/>
                <p:cNvCxnSpPr>
                  <a:stCxn id="259" idx="7"/>
                  <a:endCxn id="259" idx="1"/>
                </p:cNvCxnSpPr>
                <p:nvPr/>
              </p:nvCxnSpPr>
              <p:spPr>
                <a:xfrm rot="5920798">
                  <a:off x="4229447" y="2747744"/>
                  <a:ext cx="104716" cy="89586"/>
                </a:xfrm>
                <a:prstGeom prst="straightConnector1">
                  <a:avLst/>
                </a:prstGeom>
                <a:noFill/>
                <a:ln w="9525" cap="flat" cmpd="sng" algn="ctr">
                  <a:solidFill>
                    <a:srgbClr val="C0504D">
                      <a:alpha val="68000"/>
                    </a:srgbClr>
                  </a:solidFill>
                  <a:prstDash val="solid"/>
                  <a:tailEnd type="triangle" w="sm" len="sm"/>
                </a:ln>
                <a:effectLst/>
              </p:spPr>
            </p:cxnSp>
          </p:grpSp>
        </p:grpSp>
        <p:grpSp>
          <p:nvGrpSpPr>
            <p:cNvPr id="344" name="Group 343"/>
            <p:cNvGrpSpPr/>
            <p:nvPr/>
          </p:nvGrpSpPr>
          <p:grpSpPr>
            <a:xfrm>
              <a:off x="9414890" y="2236268"/>
              <a:ext cx="1234410" cy="3328582"/>
              <a:chOff x="3581038" y="2329858"/>
              <a:chExt cx="1234410" cy="3328582"/>
            </a:xfrm>
          </p:grpSpPr>
          <p:sp>
            <p:nvSpPr>
              <p:cNvPr id="345" name="TextBox 344"/>
              <p:cNvSpPr txBox="1"/>
              <p:nvPr/>
            </p:nvSpPr>
            <p:spPr>
              <a:xfrm>
                <a:off x="3581038" y="5412231"/>
                <a:ext cx="1020583" cy="246209"/>
              </a:xfrm>
              <a:prstGeom prst="rect">
                <a:avLst/>
              </a:prstGeom>
              <a:noFill/>
            </p:spPr>
            <p:txBody>
              <a:bodyPr wrap="square" lIns="91427" tIns="45714" rIns="91427" bIns="45714" rtlCol="0">
                <a:spAutoFit/>
              </a:bodyPr>
              <a:lstStyle/>
              <a:p>
                <a:pPr marL="0" marR="0" lvl="0" indent="0" defTabSz="914278"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6FAC00"/>
                    </a:solidFill>
                    <a:effectLst/>
                    <a:uLnTx/>
                    <a:uFillTx/>
                    <a:latin typeface="Calibri"/>
                    <a:ea typeface="MS PGothic" pitchFamily="34" charset="-128"/>
                  </a:rPr>
                  <a:t>Aggregate 0</a:t>
                </a:r>
              </a:p>
            </p:txBody>
          </p:sp>
          <p:sp>
            <p:nvSpPr>
              <p:cNvPr id="346" name="TextBox 345"/>
              <p:cNvSpPr txBox="1"/>
              <p:nvPr/>
            </p:nvSpPr>
            <p:spPr>
              <a:xfrm>
                <a:off x="3940957" y="2329858"/>
                <a:ext cx="874491" cy="246209"/>
              </a:xfrm>
              <a:prstGeom prst="rect">
                <a:avLst/>
              </a:prstGeom>
              <a:noFill/>
            </p:spPr>
            <p:txBody>
              <a:bodyPr wrap="square" lIns="91427" tIns="45714" rIns="91427" bIns="45714" rtlCol="0">
                <a:spAutoFit/>
              </a:bodyPr>
              <a:lstStyle/>
              <a:p>
                <a:pPr marL="0" marR="0" lvl="0" indent="0" algn="ctr" defTabSz="914278"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6FAC00"/>
                    </a:solidFill>
                    <a:effectLst/>
                    <a:uLnTx/>
                    <a:uFillTx/>
                    <a:latin typeface="Calibri"/>
                    <a:ea typeface="MS PGothic" pitchFamily="34" charset="-128"/>
                  </a:rPr>
                  <a:t>Aggregate 1</a:t>
                </a:r>
              </a:p>
            </p:txBody>
          </p:sp>
        </p:grpSp>
      </p:grpSp>
      <p:sp>
        <p:nvSpPr>
          <p:cNvPr id="376" name="Right Arrow 375"/>
          <p:cNvSpPr/>
          <p:nvPr/>
        </p:nvSpPr>
        <p:spPr>
          <a:xfrm>
            <a:off x="3539620" y="3150452"/>
            <a:ext cx="1338090" cy="966937"/>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lIns="9144" tIns="9144" rIns="9144" bIns="9144" rtlCol="0" anchor="ctr"/>
          <a:lstStyle/>
          <a:p>
            <a:pPr algn="ctr" defTabSz="914400" fontAlgn="auto">
              <a:spcBef>
                <a:spcPts val="0"/>
              </a:spcBef>
              <a:spcAft>
                <a:spcPts val="0"/>
              </a:spcAft>
            </a:pPr>
            <a:endParaRPr lang="en-US" sz="1600" b="1" kern="0" dirty="0" smtClean="0">
              <a:solidFill>
                <a:prstClr val="white"/>
              </a:solidFill>
              <a:latin typeface="Calibri"/>
            </a:endParaRPr>
          </a:p>
        </p:txBody>
      </p:sp>
      <p:sp>
        <p:nvSpPr>
          <p:cNvPr id="377" name="Right Arrow 376"/>
          <p:cNvSpPr/>
          <p:nvPr/>
        </p:nvSpPr>
        <p:spPr>
          <a:xfrm>
            <a:off x="7411594" y="3150451"/>
            <a:ext cx="1338090" cy="966937"/>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lIns="9144" tIns="9144" rIns="9144" bIns="9144" rtlCol="0" anchor="ctr"/>
          <a:lstStyle/>
          <a:p>
            <a:pPr algn="ctr" defTabSz="914400" fontAlgn="auto">
              <a:spcBef>
                <a:spcPts val="0"/>
              </a:spcBef>
              <a:spcAft>
                <a:spcPts val="0"/>
              </a:spcAft>
            </a:pPr>
            <a:endParaRPr lang="en-US" sz="1600" b="1" kern="0" dirty="0" smtClean="0">
              <a:solidFill>
                <a:prstClr val="white"/>
              </a:solidFill>
              <a:latin typeface="Calibri"/>
            </a:endParaRPr>
          </a:p>
        </p:txBody>
      </p:sp>
      <p:sp>
        <p:nvSpPr>
          <p:cNvPr id="137" name="TextBox 136"/>
          <p:cNvSpPr txBox="1"/>
          <p:nvPr/>
        </p:nvSpPr>
        <p:spPr>
          <a:xfrm>
            <a:off x="749527" y="6060966"/>
            <a:ext cx="2637012" cy="646331"/>
          </a:xfrm>
          <a:prstGeom prst="rect">
            <a:avLst/>
          </a:prstGeom>
          <a:noFill/>
        </p:spPr>
        <p:txBody>
          <a:bodyPr wrap="square" lIns="91436" tIns="45720" rIns="91436" bIns="45720" rtlCol="0">
            <a:spAutoFit/>
          </a:bodyPr>
          <a:lstStyle/>
          <a:p>
            <a:pPr algn="ctr"/>
            <a:r>
              <a:rPr lang="en-US" dirty="0" smtClean="0"/>
              <a:t>1: MSAA/SSAA </a:t>
            </a:r>
            <a:br>
              <a:rPr lang="en-US" dirty="0" smtClean="0"/>
            </a:br>
            <a:r>
              <a:rPr lang="en-US" dirty="0" smtClean="0"/>
              <a:t>G-Buffer </a:t>
            </a:r>
            <a:r>
              <a:rPr lang="en-US" dirty="0" err="1" smtClean="0"/>
              <a:t>Rasterization</a:t>
            </a:r>
            <a:endParaRPr lang="en-US" dirty="0" smtClean="0"/>
          </a:p>
        </p:txBody>
      </p:sp>
    </p:spTree>
    <p:extLst>
      <p:ext uri="{BB962C8B-B14F-4D97-AF65-F5344CB8AC3E}">
        <p14:creationId xmlns:p14="http://schemas.microsoft.com/office/powerpoint/2010/main" val="163526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42" presetClass="path" presetSubtype="0" accel="50000" decel="50000" fill="hold" nodeType="withEffect">
                                  <p:stCondLst>
                                    <p:cond delay="0"/>
                                  </p:stCondLst>
                                  <p:childTnLst>
                                    <p:animMotion origin="layout" path="M -0.30065 0.00023 L 3.33333E-6 4.44444E-6 " pathEditMode="relative" rAng="0" ptsTypes="AA">
                                      <p:cBhvr>
                                        <p:cTn id="9" dur="1000" fill="hold"/>
                                        <p:tgtEl>
                                          <p:spTgt spid="23"/>
                                        </p:tgtEl>
                                        <p:attrNameLst>
                                          <p:attrName>ppt_x</p:attrName>
                                          <p:attrName>ppt_y</p:attrName>
                                        </p:attrNameLst>
                                      </p:cBhvr>
                                      <p:rCtr x="15026" y="-23"/>
                                    </p:animMotion>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par>
                                <p:cTn id="13" presetID="42" presetClass="path" presetSubtype="0" accel="50000" decel="50000" fill="hold" nodeType="withEffect">
                                  <p:stCondLst>
                                    <p:cond delay="0"/>
                                  </p:stCondLst>
                                  <p:childTnLst>
                                    <p:animMotion origin="layout" path="M -0.30209 -0.00069 L 2.29167E-6 -4.81481E-6 " pathEditMode="relative" rAng="0" ptsTypes="AA">
                                      <p:cBhvr>
                                        <p:cTn id="14" dur="1000" fill="hold"/>
                                        <p:tgtEl>
                                          <p:spTgt spid="19"/>
                                        </p:tgtEl>
                                        <p:attrNameLst>
                                          <p:attrName>ppt_x</p:attrName>
                                          <p:attrName>ppt_y</p:attrName>
                                        </p:attrNameLst>
                                      </p:cBhvr>
                                      <p:rCtr x="15104" y="23"/>
                                    </p:animMotion>
                                  </p:childTnLst>
                                </p:cTn>
                              </p:par>
                              <p:par>
                                <p:cTn id="15" presetID="1" presetClass="entr" presetSubtype="0" fill="hold" grpId="0" nodeType="withEffect">
                                  <p:stCondLst>
                                    <p:cond delay="0"/>
                                  </p:stCondLst>
                                  <p:childTnLst>
                                    <p:set>
                                      <p:cBhvr>
                                        <p:cTn id="16" dur="1" fill="hold">
                                          <p:stCondLst>
                                            <p:cond delay="0"/>
                                          </p:stCondLst>
                                        </p:cTn>
                                        <p:tgtEl>
                                          <p:spTgt spid="3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xit" presetSubtype="0" fill="hold" nodeType="withEffect">
                                  <p:stCondLst>
                                    <p:cond delay="0"/>
                                  </p:stCondLst>
                                  <p:childTnLst>
                                    <p:animEffect transition="out" filter="fade">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37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8360320" y="1313858"/>
            <a:ext cx="2738659" cy="4649352"/>
            <a:chOff x="8360320" y="1313858"/>
            <a:chExt cx="2738659" cy="4649352"/>
          </a:xfrm>
        </p:grpSpPr>
        <p:grpSp>
          <p:nvGrpSpPr>
            <p:cNvPr id="22" name="Group 21"/>
            <p:cNvGrpSpPr/>
            <p:nvPr/>
          </p:nvGrpSpPr>
          <p:grpSpPr>
            <a:xfrm>
              <a:off x="8360320" y="1592819"/>
              <a:ext cx="2510238" cy="4110108"/>
              <a:chOff x="8360320" y="1592819"/>
              <a:chExt cx="2510238" cy="4110108"/>
            </a:xfrm>
          </p:grpSpPr>
          <p:grpSp>
            <p:nvGrpSpPr>
              <p:cNvPr id="16" name="Group 15"/>
              <p:cNvGrpSpPr/>
              <p:nvPr/>
            </p:nvGrpSpPr>
            <p:grpSpPr>
              <a:xfrm>
                <a:off x="8360320" y="1592819"/>
                <a:ext cx="2326145" cy="4110108"/>
                <a:chOff x="9821151" y="1647107"/>
                <a:chExt cx="2326145" cy="4110108"/>
              </a:xfrm>
            </p:grpSpPr>
            <p:sp>
              <p:nvSpPr>
                <p:cNvPr id="348" name="Trapezoid 347"/>
                <p:cNvSpPr/>
                <p:nvPr/>
              </p:nvSpPr>
              <p:spPr>
                <a:xfrm rot="10800000">
                  <a:off x="10398314" y="1647107"/>
                  <a:ext cx="1748982" cy="4110108"/>
                </a:xfrm>
                <a:prstGeom prst="trapezoid">
                  <a:avLst>
                    <a:gd name="adj" fmla="val 31944"/>
                  </a:avLst>
                </a:prstGeom>
                <a:solidFill>
                  <a:srgbClr val="4F81BD">
                    <a:alpha val="30000"/>
                  </a:srgbClr>
                </a:solidFill>
                <a:ln w="25400" cap="flat" cmpd="sng" algn="ctr">
                  <a:solidFill>
                    <a:srgbClr val="4F81BD">
                      <a:shade val="50000"/>
                    </a:srgbClr>
                  </a:solidFill>
                  <a:prstDash val="solid"/>
                </a:ln>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S PGothic" pitchFamily="34" charset="-128"/>
                  </a:endParaRPr>
                </a:p>
              </p:txBody>
            </p:sp>
            <p:sp>
              <p:nvSpPr>
                <p:cNvPr id="349" name="Arc 348"/>
                <p:cNvSpPr/>
                <p:nvPr/>
              </p:nvSpPr>
              <p:spPr>
                <a:xfrm flipH="1" flipV="1">
                  <a:off x="9821151" y="2767306"/>
                  <a:ext cx="1529606" cy="457578"/>
                </a:xfrm>
                <a:prstGeom prst="arc">
                  <a:avLst>
                    <a:gd name="adj1" fmla="val 4946202"/>
                    <a:gd name="adj2" fmla="val 15893648"/>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351" name="Arc 350"/>
                <p:cNvSpPr/>
                <p:nvPr/>
              </p:nvSpPr>
              <p:spPr>
                <a:xfrm flipH="1" flipV="1">
                  <a:off x="10376983" y="4530411"/>
                  <a:ext cx="821582" cy="654819"/>
                </a:xfrm>
                <a:prstGeom prst="arc">
                  <a:avLst>
                    <a:gd name="adj1" fmla="val 5536946"/>
                    <a:gd name="adj2" fmla="val 15099065"/>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grpSp>
          <p:sp>
            <p:nvSpPr>
              <p:cNvPr id="350" name="Arc 349"/>
              <p:cNvSpPr/>
              <p:nvPr/>
            </p:nvSpPr>
            <p:spPr>
              <a:xfrm rot="1207385" flipH="1" flipV="1">
                <a:off x="8743703" y="2019123"/>
                <a:ext cx="2126855" cy="480970"/>
              </a:xfrm>
              <a:prstGeom prst="arc">
                <a:avLst>
                  <a:gd name="adj1" fmla="val 11423225"/>
                  <a:gd name="adj2" fmla="val 20893513"/>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grpSp>
        <p:grpSp>
          <p:nvGrpSpPr>
            <p:cNvPr id="368" name="Group 367"/>
            <p:cNvGrpSpPr/>
            <p:nvPr/>
          </p:nvGrpSpPr>
          <p:grpSpPr>
            <a:xfrm>
              <a:off x="9427320" y="5624669"/>
              <a:ext cx="1671659" cy="338541"/>
              <a:chOff x="1514882" y="5595292"/>
              <a:chExt cx="1671659" cy="338541"/>
            </a:xfrm>
          </p:grpSpPr>
          <p:sp>
            <p:nvSpPr>
              <p:cNvPr id="369" name="TextBox 368"/>
              <p:cNvSpPr txBox="1"/>
              <p:nvPr/>
            </p:nvSpPr>
            <p:spPr>
              <a:xfrm>
                <a:off x="2289962" y="5595292"/>
                <a:ext cx="896579" cy="338541"/>
              </a:xfrm>
              <a:prstGeom prst="rect">
                <a:avLst/>
              </a:prstGeom>
              <a:noFill/>
            </p:spPr>
            <p:txBody>
              <a:bodyPr wrap="square" lIns="91425" tIns="45714" rIns="91425" bIns="45714" rtlCol="0">
                <a:spAutoFit/>
              </a:bodyPr>
              <a:lstStyle/>
              <a:p>
                <a:pPr defTabSz="914242"/>
                <a:r>
                  <a:rPr lang="en-US" sz="1600" i="1" kern="0" dirty="0">
                    <a:solidFill>
                      <a:srgbClr val="FFFFFF">
                        <a:lumMod val="75000"/>
                      </a:srgbClr>
                    </a:solidFill>
                    <a:latin typeface="Calibri"/>
                  </a:rPr>
                  <a:t>Pixel</a:t>
                </a:r>
              </a:p>
            </p:txBody>
          </p:sp>
          <p:grpSp>
            <p:nvGrpSpPr>
              <p:cNvPr id="370" name="Group 369"/>
              <p:cNvGrpSpPr/>
              <p:nvPr/>
            </p:nvGrpSpPr>
            <p:grpSpPr>
              <a:xfrm>
                <a:off x="1514882" y="5602449"/>
                <a:ext cx="775081" cy="143438"/>
                <a:chOff x="4776592" y="4692169"/>
                <a:chExt cx="672230" cy="124404"/>
              </a:xfrm>
            </p:grpSpPr>
            <p:cxnSp>
              <p:nvCxnSpPr>
                <p:cNvPr id="371" name="Straight Connector 370"/>
                <p:cNvCxnSpPr/>
                <p:nvPr/>
              </p:nvCxnSpPr>
              <p:spPr>
                <a:xfrm>
                  <a:off x="4776592" y="4762473"/>
                  <a:ext cx="672230" cy="1"/>
                </a:xfrm>
                <a:prstGeom prst="line">
                  <a:avLst/>
                </a:prstGeom>
                <a:noFill/>
                <a:ln w="19050" cap="flat" cmpd="sng" algn="ctr">
                  <a:solidFill>
                    <a:srgbClr val="76B900"/>
                  </a:solidFill>
                  <a:prstDash val="solid"/>
                </a:ln>
                <a:effectLst/>
              </p:spPr>
            </p:cxnSp>
            <p:cxnSp>
              <p:nvCxnSpPr>
                <p:cNvPr id="372" name="Straight Connector 371"/>
                <p:cNvCxnSpPr/>
                <p:nvPr/>
              </p:nvCxnSpPr>
              <p:spPr>
                <a:xfrm flipV="1">
                  <a:off x="4825277" y="4692169"/>
                  <a:ext cx="0" cy="123908"/>
                </a:xfrm>
                <a:prstGeom prst="line">
                  <a:avLst/>
                </a:prstGeom>
                <a:noFill/>
                <a:ln w="19050" cap="flat" cmpd="sng" algn="ctr">
                  <a:solidFill>
                    <a:srgbClr val="76B900"/>
                  </a:solidFill>
                  <a:prstDash val="solid"/>
                </a:ln>
                <a:effectLst/>
              </p:spPr>
            </p:cxnSp>
            <p:cxnSp>
              <p:nvCxnSpPr>
                <p:cNvPr id="373" name="Straight Connector 372"/>
                <p:cNvCxnSpPr/>
                <p:nvPr/>
              </p:nvCxnSpPr>
              <p:spPr>
                <a:xfrm flipV="1">
                  <a:off x="5397950" y="4692665"/>
                  <a:ext cx="0" cy="123908"/>
                </a:xfrm>
                <a:prstGeom prst="line">
                  <a:avLst/>
                </a:prstGeom>
                <a:noFill/>
                <a:ln w="19050" cap="flat" cmpd="sng" algn="ctr">
                  <a:solidFill>
                    <a:srgbClr val="76B900"/>
                  </a:solidFill>
                  <a:prstDash val="solid"/>
                </a:ln>
                <a:effectLst/>
              </p:spPr>
            </p:cxnSp>
          </p:grpSp>
        </p:grpSp>
        <p:sp>
          <p:nvSpPr>
            <p:cNvPr id="375" name="TextBox 374"/>
            <p:cNvSpPr txBox="1"/>
            <p:nvPr/>
          </p:nvSpPr>
          <p:spPr>
            <a:xfrm>
              <a:off x="8994587" y="1313858"/>
              <a:ext cx="1661533" cy="338542"/>
            </a:xfrm>
            <a:prstGeom prst="rect">
              <a:avLst/>
            </a:prstGeom>
            <a:noFill/>
          </p:spPr>
          <p:txBody>
            <a:bodyPr wrap="square" lIns="91427" tIns="45714" rIns="91427" bIns="45714" rtlCol="0">
              <a:spAutoFit/>
            </a:bodyPr>
            <a:lstStyle/>
            <a:p>
              <a:pPr marL="0" marR="0" lvl="0" indent="0" algn="ctr" defTabSz="914278"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rgbClr val="FFFFFF">
                      <a:lumMod val="75000"/>
                    </a:srgbClr>
                  </a:solidFill>
                  <a:effectLst/>
                  <a:uLnTx/>
                  <a:uFillTx/>
                  <a:latin typeface="Calibri"/>
                  <a:ea typeface="MS PGothic" pitchFamily="34" charset="-128"/>
                </a:rPr>
                <a:t>Pixel frustum</a:t>
              </a:r>
            </a:p>
          </p:txBody>
        </p:sp>
      </p:grpSp>
      <p:grpSp>
        <p:nvGrpSpPr>
          <p:cNvPr id="20" name="Group 19"/>
          <p:cNvGrpSpPr/>
          <p:nvPr/>
        </p:nvGrpSpPr>
        <p:grpSpPr>
          <a:xfrm>
            <a:off x="4695736" y="1315530"/>
            <a:ext cx="2733139" cy="4650960"/>
            <a:chOff x="4695736" y="1315530"/>
            <a:chExt cx="2733139" cy="4650960"/>
          </a:xfrm>
        </p:grpSpPr>
        <p:grpSp>
          <p:nvGrpSpPr>
            <p:cNvPr id="296" name="Group 295"/>
            <p:cNvGrpSpPr/>
            <p:nvPr/>
          </p:nvGrpSpPr>
          <p:grpSpPr>
            <a:xfrm>
              <a:off x="4695736" y="1592817"/>
              <a:ext cx="2510238" cy="4299550"/>
              <a:chOff x="729214" y="1465166"/>
              <a:chExt cx="2187331" cy="3746473"/>
            </a:xfrm>
          </p:grpSpPr>
          <p:sp>
            <p:nvSpPr>
              <p:cNvPr id="297" name="Trapezoid 296"/>
              <p:cNvSpPr/>
              <p:nvPr/>
            </p:nvSpPr>
            <p:spPr>
              <a:xfrm rot="10800000">
                <a:off x="1232133" y="1465166"/>
                <a:ext cx="1524000" cy="3581400"/>
              </a:xfrm>
              <a:prstGeom prst="trapezoid">
                <a:avLst>
                  <a:gd name="adj" fmla="val 31944"/>
                </a:avLst>
              </a:prstGeom>
              <a:solidFill>
                <a:srgbClr val="4F81BD">
                  <a:alpha val="30000"/>
                </a:srgbClr>
              </a:solidFill>
              <a:ln w="25400" cap="flat" cmpd="sng" algn="ctr">
                <a:solidFill>
                  <a:srgbClr val="4F81BD">
                    <a:shade val="50000"/>
                  </a:srgbClr>
                </a:solidFill>
                <a:prstDash val="solid"/>
              </a:ln>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S PGothic" pitchFamily="34" charset="-128"/>
                </a:endParaRPr>
              </a:p>
            </p:txBody>
          </p:sp>
          <p:sp>
            <p:nvSpPr>
              <p:cNvPr id="298" name="Arc 297"/>
              <p:cNvSpPr/>
              <p:nvPr/>
            </p:nvSpPr>
            <p:spPr>
              <a:xfrm flipH="1" flipV="1">
                <a:off x="729214" y="2441267"/>
                <a:ext cx="1332844" cy="398717"/>
              </a:xfrm>
              <a:prstGeom prst="arc">
                <a:avLst>
                  <a:gd name="adj1" fmla="val 4946202"/>
                  <a:gd name="adj2" fmla="val 15893648"/>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99" name="Arc 298"/>
              <p:cNvSpPr/>
              <p:nvPr/>
            </p:nvSpPr>
            <p:spPr>
              <a:xfrm rot="1207385" flipH="1" flipV="1">
                <a:off x="1063280" y="1836632"/>
                <a:ext cx="1853265" cy="419100"/>
              </a:xfrm>
              <a:prstGeom prst="arc">
                <a:avLst>
                  <a:gd name="adj1" fmla="val 11423225"/>
                  <a:gd name="adj2" fmla="val 20893513"/>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300" name="Arc 299"/>
              <p:cNvSpPr/>
              <p:nvPr/>
            </p:nvSpPr>
            <p:spPr>
              <a:xfrm flipH="1" flipV="1">
                <a:off x="1213546" y="3977573"/>
                <a:ext cx="715897" cy="570586"/>
              </a:xfrm>
              <a:prstGeom prst="arc">
                <a:avLst>
                  <a:gd name="adj1" fmla="val 5536946"/>
                  <a:gd name="adj2" fmla="val 15099065"/>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cxnSp>
            <p:nvCxnSpPr>
              <p:cNvPr id="302" name="Straight Arrow Connector 301"/>
              <p:cNvCxnSpPr/>
              <p:nvPr/>
            </p:nvCxnSpPr>
            <p:spPr>
              <a:xfrm>
                <a:off x="1845463" y="4461808"/>
                <a:ext cx="83980" cy="98421"/>
              </a:xfrm>
              <a:prstGeom prst="straightConnector1">
                <a:avLst/>
              </a:prstGeom>
              <a:noFill/>
              <a:ln w="9525" cap="flat" cmpd="sng" algn="ctr">
                <a:solidFill>
                  <a:srgbClr val="FFFF00">
                    <a:alpha val="95000"/>
                  </a:srgbClr>
                </a:solidFill>
                <a:prstDash val="solid"/>
                <a:tailEnd type="triangle" w="sm" len="sm"/>
              </a:ln>
              <a:effectLst/>
            </p:spPr>
          </p:cxnSp>
          <p:cxnSp>
            <p:nvCxnSpPr>
              <p:cNvPr id="303" name="Straight Arrow Connector 302"/>
              <p:cNvCxnSpPr/>
              <p:nvPr/>
            </p:nvCxnSpPr>
            <p:spPr>
              <a:xfrm>
                <a:off x="1953521" y="2761779"/>
                <a:ext cx="58930" cy="140449"/>
              </a:xfrm>
              <a:prstGeom prst="straightConnector1">
                <a:avLst/>
              </a:prstGeom>
              <a:noFill/>
              <a:ln w="9525" cap="flat" cmpd="sng" algn="ctr">
                <a:solidFill>
                  <a:srgbClr val="FFFF00">
                    <a:alpha val="95000"/>
                  </a:srgbClr>
                </a:solidFill>
                <a:prstDash val="solid"/>
                <a:tailEnd type="triangle" w="sm" len="sm"/>
              </a:ln>
              <a:effectLst/>
            </p:spPr>
          </p:cxnSp>
          <p:cxnSp>
            <p:nvCxnSpPr>
              <p:cNvPr id="304" name="Straight Arrow Connector 303"/>
              <p:cNvCxnSpPr/>
              <p:nvPr/>
            </p:nvCxnSpPr>
            <p:spPr>
              <a:xfrm flipH="1">
                <a:off x="2197627" y="2351206"/>
                <a:ext cx="58141" cy="144255"/>
              </a:xfrm>
              <a:prstGeom prst="straightConnector1">
                <a:avLst/>
              </a:prstGeom>
              <a:noFill/>
              <a:ln w="9525" cap="flat" cmpd="sng" algn="ctr">
                <a:solidFill>
                  <a:srgbClr val="FFFF00">
                    <a:alpha val="95000"/>
                  </a:srgbClr>
                </a:solidFill>
                <a:prstDash val="solid"/>
                <a:tailEnd type="triangle" w="sm" len="sm"/>
              </a:ln>
              <a:effectLst/>
            </p:spPr>
          </p:cxnSp>
          <p:sp>
            <p:nvSpPr>
              <p:cNvPr id="305" name="Rectangle 304"/>
              <p:cNvSpPr/>
              <p:nvPr/>
            </p:nvSpPr>
            <p:spPr>
              <a:xfrm>
                <a:off x="1701244" y="5112423"/>
                <a:ext cx="99215" cy="99215"/>
              </a:xfrm>
              <a:prstGeom prst="rect">
                <a:avLst/>
              </a:prstGeom>
              <a:gradFill rotWithShape="1">
                <a:gsLst>
                  <a:gs pos="0">
                    <a:srgbClr val="78BD57">
                      <a:tint val="100000"/>
                      <a:shade val="100000"/>
                      <a:satMod val="130000"/>
                    </a:srgbClr>
                  </a:gs>
                  <a:gs pos="100000">
                    <a:srgbClr val="78BD57">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306" name="Rectangle 305"/>
              <p:cNvSpPr/>
              <p:nvPr/>
            </p:nvSpPr>
            <p:spPr>
              <a:xfrm>
                <a:off x="1823556" y="5112424"/>
                <a:ext cx="99215" cy="99215"/>
              </a:xfrm>
              <a:prstGeom prst="rect">
                <a:avLst/>
              </a:prstGeom>
              <a:gradFill rotWithShape="1">
                <a:gsLst>
                  <a:gs pos="0">
                    <a:srgbClr val="0C569E">
                      <a:tint val="100000"/>
                      <a:shade val="100000"/>
                      <a:satMod val="130000"/>
                    </a:srgbClr>
                  </a:gs>
                  <a:gs pos="100000">
                    <a:srgbClr val="0C569E">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307" name="Rectangle 306"/>
              <p:cNvSpPr/>
              <p:nvPr/>
            </p:nvSpPr>
            <p:spPr>
              <a:xfrm>
                <a:off x="1944525" y="5112422"/>
                <a:ext cx="99215" cy="99215"/>
              </a:xfrm>
              <a:prstGeom prst="rect">
                <a:avLst/>
              </a:prstGeom>
              <a:gradFill rotWithShape="1">
                <a:gsLst>
                  <a:gs pos="0">
                    <a:srgbClr val="C86414"/>
                  </a:gs>
                  <a:gs pos="100000">
                    <a:srgbClr val="FFC000"/>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308" name="Rectangle 307"/>
              <p:cNvSpPr/>
              <p:nvPr/>
            </p:nvSpPr>
            <p:spPr>
              <a:xfrm>
                <a:off x="2183872" y="5112424"/>
                <a:ext cx="99215" cy="99215"/>
              </a:xfrm>
              <a:prstGeom prst="rect">
                <a:avLst/>
              </a:prstGeom>
              <a:gradFill rotWithShape="1">
                <a:gsLst>
                  <a:gs pos="0">
                    <a:srgbClr val="645FAF"/>
                  </a:gs>
                  <a:gs pos="100000">
                    <a:srgbClr val="645FAF">
                      <a:lumMod val="40000"/>
                      <a:lumOff val="6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309" name="Rectangle 308"/>
              <p:cNvSpPr/>
              <p:nvPr/>
            </p:nvSpPr>
            <p:spPr>
              <a:xfrm>
                <a:off x="2064221" y="5112424"/>
                <a:ext cx="99215" cy="99215"/>
              </a:xfrm>
              <a:prstGeom prst="rect">
                <a:avLst/>
              </a:prstGeom>
              <a:gradFill rotWithShape="1">
                <a:gsLst>
                  <a:gs pos="0">
                    <a:srgbClr val="532903">
                      <a:tint val="100000"/>
                      <a:shade val="100000"/>
                      <a:satMod val="130000"/>
                    </a:srgbClr>
                  </a:gs>
                  <a:gs pos="100000">
                    <a:srgbClr val="532903">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cxnSp>
            <p:nvCxnSpPr>
              <p:cNvPr id="310" name="Straight Connector 309"/>
              <p:cNvCxnSpPr/>
              <p:nvPr/>
            </p:nvCxnSpPr>
            <p:spPr>
              <a:xfrm>
                <a:off x="2255768" y="2351206"/>
                <a:ext cx="0" cy="1545"/>
              </a:xfrm>
              <a:prstGeom prst="line">
                <a:avLst/>
              </a:prstGeom>
              <a:noFill/>
              <a:ln w="12700" cap="flat" cmpd="sng" algn="ctr">
                <a:solidFill>
                  <a:srgbClr val="C0504D"/>
                </a:solidFill>
                <a:prstDash val="dash"/>
                <a:tailEnd type="oval" w="sm" len="sm"/>
              </a:ln>
              <a:effectLst/>
            </p:spPr>
          </p:cxnSp>
          <p:cxnSp>
            <p:nvCxnSpPr>
              <p:cNvPr id="311" name="Straight Connector 310"/>
              <p:cNvCxnSpPr/>
              <p:nvPr/>
            </p:nvCxnSpPr>
            <p:spPr>
              <a:xfrm flipH="1">
                <a:off x="1738413" y="4511010"/>
                <a:ext cx="17988" cy="10"/>
              </a:xfrm>
              <a:prstGeom prst="line">
                <a:avLst/>
              </a:prstGeom>
              <a:noFill/>
              <a:ln w="12700" cap="flat" cmpd="sng" algn="ctr">
                <a:solidFill>
                  <a:srgbClr val="C0504D"/>
                </a:solidFill>
                <a:prstDash val="dash"/>
                <a:tailEnd type="oval" w="sm" len="sm"/>
              </a:ln>
              <a:effectLst/>
            </p:spPr>
          </p:cxnSp>
          <p:cxnSp>
            <p:nvCxnSpPr>
              <p:cNvPr id="312" name="Straight Connector 311"/>
              <p:cNvCxnSpPr/>
              <p:nvPr/>
            </p:nvCxnSpPr>
            <p:spPr>
              <a:xfrm flipH="1">
                <a:off x="1839150" y="4461808"/>
                <a:ext cx="2945" cy="2522"/>
              </a:xfrm>
              <a:prstGeom prst="line">
                <a:avLst/>
              </a:prstGeom>
              <a:noFill/>
              <a:ln w="12700" cap="flat" cmpd="sng" algn="ctr">
                <a:solidFill>
                  <a:srgbClr val="C0504D"/>
                </a:solidFill>
                <a:prstDash val="dash"/>
                <a:tailEnd type="oval" w="sm" len="sm"/>
              </a:ln>
              <a:effectLst/>
            </p:spPr>
          </p:cxnSp>
          <p:cxnSp>
            <p:nvCxnSpPr>
              <p:cNvPr id="313" name="Straight Connector 312"/>
              <p:cNvCxnSpPr/>
              <p:nvPr/>
            </p:nvCxnSpPr>
            <p:spPr>
              <a:xfrm flipH="1">
                <a:off x="1952541" y="2759513"/>
                <a:ext cx="728" cy="505"/>
              </a:xfrm>
              <a:prstGeom prst="line">
                <a:avLst/>
              </a:prstGeom>
              <a:noFill/>
              <a:ln w="12700" cap="flat" cmpd="sng" algn="ctr">
                <a:solidFill>
                  <a:srgbClr val="C0504D"/>
                </a:solidFill>
                <a:prstDash val="dash"/>
                <a:tailEnd type="oval" w="sm" len="sm"/>
              </a:ln>
              <a:effectLst/>
            </p:spPr>
          </p:cxnSp>
          <p:cxnSp>
            <p:nvCxnSpPr>
              <p:cNvPr id="314" name="Straight Connector 313"/>
              <p:cNvCxnSpPr/>
              <p:nvPr/>
            </p:nvCxnSpPr>
            <p:spPr>
              <a:xfrm flipH="1">
                <a:off x="2505578" y="2418314"/>
                <a:ext cx="666" cy="238"/>
              </a:xfrm>
              <a:prstGeom prst="line">
                <a:avLst/>
              </a:prstGeom>
              <a:noFill/>
              <a:ln w="12700" cap="flat" cmpd="sng" algn="ctr">
                <a:solidFill>
                  <a:srgbClr val="C0504D"/>
                </a:solidFill>
                <a:prstDash val="dash"/>
                <a:tailEnd type="oval" w="sm" len="sm"/>
              </a:ln>
              <a:effectLst/>
            </p:spPr>
          </p:cxnSp>
          <p:cxnSp>
            <p:nvCxnSpPr>
              <p:cNvPr id="315" name="Straight Arrow Connector 314"/>
              <p:cNvCxnSpPr/>
              <p:nvPr/>
            </p:nvCxnSpPr>
            <p:spPr>
              <a:xfrm flipH="1">
                <a:off x="2472475" y="2418314"/>
                <a:ext cx="26419" cy="156430"/>
              </a:xfrm>
              <a:prstGeom prst="straightConnector1">
                <a:avLst/>
              </a:prstGeom>
              <a:noFill/>
              <a:ln w="9525" cap="flat" cmpd="sng" algn="ctr">
                <a:solidFill>
                  <a:srgbClr val="FFFF00">
                    <a:alpha val="95000"/>
                  </a:srgbClr>
                </a:solidFill>
                <a:prstDash val="solid"/>
                <a:tailEnd type="triangle" w="sm" len="sm"/>
              </a:ln>
              <a:effectLst/>
            </p:spPr>
          </p:cxnSp>
          <p:cxnSp>
            <p:nvCxnSpPr>
              <p:cNvPr id="316" name="Straight Arrow Connector 315"/>
              <p:cNvCxnSpPr/>
              <p:nvPr/>
            </p:nvCxnSpPr>
            <p:spPr>
              <a:xfrm>
                <a:off x="1744547" y="4511018"/>
                <a:ext cx="33298" cy="125836"/>
              </a:xfrm>
              <a:prstGeom prst="straightConnector1">
                <a:avLst/>
              </a:prstGeom>
              <a:noFill/>
              <a:ln w="9525" cap="flat" cmpd="sng" algn="ctr">
                <a:solidFill>
                  <a:srgbClr val="FFFF00">
                    <a:alpha val="95000"/>
                  </a:srgbClr>
                </a:solidFill>
                <a:prstDash val="solid"/>
                <a:tailEnd type="triangle" w="sm" len="sm"/>
              </a:ln>
              <a:effectLst/>
            </p:spPr>
          </p:cxnSp>
        </p:grpSp>
        <p:grpSp>
          <p:nvGrpSpPr>
            <p:cNvPr id="2" name="Group 1"/>
            <p:cNvGrpSpPr/>
            <p:nvPr/>
          </p:nvGrpSpPr>
          <p:grpSpPr>
            <a:xfrm>
              <a:off x="5757216" y="5627949"/>
              <a:ext cx="1671659" cy="338541"/>
              <a:chOff x="1514882" y="5595292"/>
              <a:chExt cx="1671659" cy="338541"/>
            </a:xfrm>
          </p:grpSpPr>
          <p:sp>
            <p:nvSpPr>
              <p:cNvPr id="115" name="TextBox 114"/>
              <p:cNvSpPr txBox="1"/>
              <p:nvPr/>
            </p:nvSpPr>
            <p:spPr>
              <a:xfrm>
                <a:off x="2289962" y="5595292"/>
                <a:ext cx="896579" cy="338541"/>
              </a:xfrm>
              <a:prstGeom prst="rect">
                <a:avLst/>
              </a:prstGeom>
              <a:noFill/>
            </p:spPr>
            <p:txBody>
              <a:bodyPr wrap="square" lIns="91425" tIns="45714" rIns="91425" bIns="45714" rtlCol="0">
                <a:spAutoFit/>
              </a:bodyPr>
              <a:lstStyle/>
              <a:p>
                <a:pPr defTabSz="914242"/>
                <a:r>
                  <a:rPr lang="en-US" sz="1600" i="1" kern="0" dirty="0">
                    <a:solidFill>
                      <a:srgbClr val="FFFFFF">
                        <a:lumMod val="75000"/>
                      </a:srgbClr>
                    </a:solidFill>
                    <a:latin typeface="Calibri"/>
                  </a:rPr>
                  <a:t>Pixel</a:t>
                </a:r>
              </a:p>
            </p:txBody>
          </p:sp>
          <p:grpSp>
            <p:nvGrpSpPr>
              <p:cNvPr id="116" name="Group 115"/>
              <p:cNvGrpSpPr/>
              <p:nvPr/>
            </p:nvGrpSpPr>
            <p:grpSpPr>
              <a:xfrm>
                <a:off x="1514882" y="5602449"/>
                <a:ext cx="775081" cy="143438"/>
                <a:chOff x="4776592" y="4692169"/>
                <a:chExt cx="672230" cy="124404"/>
              </a:xfrm>
            </p:grpSpPr>
            <p:cxnSp>
              <p:nvCxnSpPr>
                <p:cNvPr id="117" name="Straight Connector 116"/>
                <p:cNvCxnSpPr/>
                <p:nvPr/>
              </p:nvCxnSpPr>
              <p:spPr>
                <a:xfrm>
                  <a:off x="4776592" y="4762473"/>
                  <a:ext cx="672230" cy="1"/>
                </a:xfrm>
                <a:prstGeom prst="line">
                  <a:avLst/>
                </a:prstGeom>
                <a:noFill/>
                <a:ln w="19050" cap="flat" cmpd="sng" algn="ctr">
                  <a:solidFill>
                    <a:srgbClr val="76B900"/>
                  </a:solidFill>
                  <a:prstDash val="solid"/>
                </a:ln>
                <a:effectLst/>
              </p:spPr>
            </p:cxnSp>
            <p:cxnSp>
              <p:nvCxnSpPr>
                <p:cNvPr id="118" name="Straight Connector 117"/>
                <p:cNvCxnSpPr/>
                <p:nvPr/>
              </p:nvCxnSpPr>
              <p:spPr>
                <a:xfrm flipV="1">
                  <a:off x="4825277" y="4692169"/>
                  <a:ext cx="0" cy="123908"/>
                </a:xfrm>
                <a:prstGeom prst="line">
                  <a:avLst/>
                </a:prstGeom>
                <a:noFill/>
                <a:ln w="19050" cap="flat" cmpd="sng" algn="ctr">
                  <a:solidFill>
                    <a:srgbClr val="76B900"/>
                  </a:solidFill>
                  <a:prstDash val="solid"/>
                </a:ln>
                <a:effectLst/>
              </p:spPr>
            </p:cxnSp>
            <p:cxnSp>
              <p:nvCxnSpPr>
                <p:cNvPr id="119" name="Straight Connector 118"/>
                <p:cNvCxnSpPr/>
                <p:nvPr/>
              </p:nvCxnSpPr>
              <p:spPr>
                <a:xfrm flipV="1">
                  <a:off x="5397950" y="4692665"/>
                  <a:ext cx="0" cy="123908"/>
                </a:xfrm>
                <a:prstGeom prst="line">
                  <a:avLst/>
                </a:prstGeom>
                <a:noFill/>
                <a:ln w="19050" cap="flat" cmpd="sng" algn="ctr">
                  <a:solidFill>
                    <a:srgbClr val="76B900"/>
                  </a:solidFill>
                  <a:prstDash val="solid"/>
                </a:ln>
                <a:effectLst/>
              </p:spPr>
            </p:cxnSp>
          </p:grpSp>
        </p:grpSp>
        <p:sp>
          <p:nvSpPr>
            <p:cNvPr id="374" name="TextBox 373"/>
            <p:cNvSpPr txBox="1"/>
            <p:nvPr/>
          </p:nvSpPr>
          <p:spPr>
            <a:xfrm>
              <a:off x="5337646" y="1315530"/>
              <a:ext cx="1661533" cy="338542"/>
            </a:xfrm>
            <a:prstGeom prst="rect">
              <a:avLst/>
            </a:prstGeom>
            <a:noFill/>
          </p:spPr>
          <p:txBody>
            <a:bodyPr wrap="square" lIns="91427" tIns="45714" rIns="91427" bIns="45714" rtlCol="0">
              <a:spAutoFit/>
            </a:bodyPr>
            <a:lstStyle/>
            <a:p>
              <a:pPr marL="0" marR="0" lvl="0" indent="0" algn="ctr" defTabSz="914278"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rgbClr val="FFFFFF">
                      <a:lumMod val="75000"/>
                    </a:srgbClr>
                  </a:solidFill>
                  <a:effectLst/>
                  <a:uLnTx/>
                  <a:uFillTx/>
                  <a:latin typeface="Calibri"/>
                  <a:ea typeface="MS PGothic" pitchFamily="34" charset="-128"/>
                </a:rPr>
                <a:t>Pixel frustum</a:t>
              </a:r>
            </a:p>
          </p:txBody>
        </p:sp>
      </p:grpSp>
      <p:sp>
        <p:nvSpPr>
          <p:cNvPr id="3" name="Title 2"/>
          <p:cNvSpPr>
            <a:spLocks noGrp="1"/>
          </p:cNvSpPr>
          <p:nvPr>
            <p:ph type="title"/>
          </p:nvPr>
        </p:nvSpPr>
        <p:spPr>
          <a:xfrm>
            <a:off x="838200" y="365130"/>
            <a:ext cx="10515600" cy="882649"/>
          </a:xfrm>
        </p:spPr>
        <p:txBody>
          <a:bodyPr/>
          <a:lstStyle/>
          <a:p>
            <a:r>
              <a:rPr lang="en-US" dirty="0" smtClean="0"/>
              <a:t>Aggregate Creation</a:t>
            </a:r>
            <a:endParaRPr lang="en-US" dirty="0"/>
          </a:p>
        </p:txBody>
      </p:sp>
      <p:sp>
        <p:nvSpPr>
          <p:cNvPr id="113" name="TextBox 112"/>
          <p:cNvSpPr txBox="1"/>
          <p:nvPr/>
        </p:nvSpPr>
        <p:spPr>
          <a:xfrm>
            <a:off x="9023962" y="6070899"/>
            <a:ext cx="1588247" cy="646331"/>
          </a:xfrm>
          <a:prstGeom prst="rect">
            <a:avLst/>
          </a:prstGeom>
          <a:noFill/>
        </p:spPr>
        <p:txBody>
          <a:bodyPr wrap="none" lIns="91436" tIns="45720" rIns="91436" bIns="45720" rtlCol="0">
            <a:spAutoFit/>
          </a:bodyPr>
          <a:lstStyle/>
          <a:p>
            <a:pPr algn="ctr"/>
            <a:r>
              <a:rPr lang="en-US" dirty="0" smtClean="0"/>
              <a:t>3: Aggregation</a:t>
            </a:r>
            <a:br>
              <a:rPr lang="en-US" dirty="0" smtClean="0"/>
            </a:br>
            <a:r>
              <a:rPr lang="en-US" dirty="0" smtClean="0"/>
              <a:t>Pre-filtering</a:t>
            </a:r>
          </a:p>
        </p:txBody>
      </p:sp>
      <p:grpSp>
        <p:nvGrpSpPr>
          <p:cNvPr id="231" name="Group 230"/>
          <p:cNvGrpSpPr/>
          <p:nvPr/>
        </p:nvGrpSpPr>
        <p:grpSpPr>
          <a:xfrm>
            <a:off x="750812" y="1310205"/>
            <a:ext cx="2827807" cy="4643168"/>
            <a:chOff x="7225098" y="1161794"/>
            <a:chExt cx="2464049" cy="4045890"/>
          </a:xfrm>
        </p:grpSpPr>
        <p:grpSp>
          <p:nvGrpSpPr>
            <p:cNvPr id="232" name="Group 231"/>
            <p:cNvGrpSpPr/>
            <p:nvPr/>
          </p:nvGrpSpPr>
          <p:grpSpPr>
            <a:xfrm>
              <a:off x="7225098" y="1161794"/>
              <a:ext cx="2464049" cy="4045890"/>
              <a:chOff x="7225098" y="1161794"/>
              <a:chExt cx="2464049" cy="4045890"/>
            </a:xfrm>
          </p:grpSpPr>
          <p:grpSp>
            <p:nvGrpSpPr>
              <p:cNvPr id="237" name="Group 236"/>
              <p:cNvGrpSpPr/>
              <p:nvPr/>
            </p:nvGrpSpPr>
            <p:grpSpPr>
              <a:xfrm>
                <a:off x="7225098" y="1161794"/>
                <a:ext cx="2187331" cy="3827660"/>
                <a:chOff x="729214" y="1218906"/>
                <a:chExt cx="2187331" cy="3827660"/>
              </a:xfrm>
            </p:grpSpPr>
            <p:sp>
              <p:nvSpPr>
                <p:cNvPr id="239" name="Trapezoid 238"/>
                <p:cNvSpPr/>
                <p:nvPr/>
              </p:nvSpPr>
              <p:spPr>
                <a:xfrm rot="10800000">
                  <a:off x="1232133" y="1465166"/>
                  <a:ext cx="1524000" cy="3581400"/>
                </a:xfrm>
                <a:prstGeom prst="trapezoid">
                  <a:avLst>
                    <a:gd name="adj" fmla="val 31944"/>
                  </a:avLst>
                </a:prstGeom>
                <a:solidFill>
                  <a:srgbClr val="4F81BD">
                    <a:alpha val="30000"/>
                  </a:srgbClr>
                </a:solidFill>
                <a:ln w="25400" cap="flat" cmpd="sng" algn="ctr">
                  <a:solidFill>
                    <a:srgbClr val="4F81BD">
                      <a:shade val="50000"/>
                    </a:srgbClr>
                  </a:solidFill>
                  <a:prstDash val="solid"/>
                </a:ln>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S PGothic" pitchFamily="34" charset="-128"/>
                  </a:endParaRPr>
                </a:p>
              </p:txBody>
            </p:sp>
            <p:sp>
              <p:nvSpPr>
                <p:cNvPr id="240" name="Arc 239"/>
                <p:cNvSpPr/>
                <p:nvPr/>
              </p:nvSpPr>
              <p:spPr>
                <a:xfrm flipH="1" flipV="1">
                  <a:off x="729214" y="2441267"/>
                  <a:ext cx="1332844" cy="398717"/>
                </a:xfrm>
                <a:prstGeom prst="arc">
                  <a:avLst>
                    <a:gd name="adj1" fmla="val 4946202"/>
                    <a:gd name="adj2" fmla="val 15893648"/>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41" name="Arc 240"/>
                <p:cNvSpPr/>
                <p:nvPr/>
              </p:nvSpPr>
              <p:spPr>
                <a:xfrm rot="1207385" flipH="1" flipV="1">
                  <a:off x="1063280" y="1836632"/>
                  <a:ext cx="1853265" cy="419100"/>
                </a:xfrm>
                <a:prstGeom prst="arc">
                  <a:avLst>
                    <a:gd name="adj1" fmla="val 11423225"/>
                    <a:gd name="adj2" fmla="val 20893513"/>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42" name="Arc 241"/>
                <p:cNvSpPr/>
                <p:nvPr/>
              </p:nvSpPr>
              <p:spPr>
                <a:xfrm flipH="1" flipV="1">
                  <a:off x="1213546" y="3977573"/>
                  <a:ext cx="715897" cy="570586"/>
                </a:xfrm>
                <a:prstGeom prst="arc">
                  <a:avLst>
                    <a:gd name="adj1" fmla="val 5536946"/>
                    <a:gd name="adj2" fmla="val 15099065"/>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43" name="TextBox 242"/>
                <p:cNvSpPr txBox="1"/>
                <p:nvPr/>
              </p:nvSpPr>
              <p:spPr>
                <a:xfrm>
                  <a:off x="1278248" y="1218906"/>
                  <a:ext cx="1447800" cy="294993"/>
                </a:xfrm>
                <a:prstGeom prst="rect">
                  <a:avLst/>
                </a:prstGeom>
                <a:noFill/>
              </p:spPr>
              <p:txBody>
                <a:bodyPr wrap="square" lIns="91427" tIns="45714" rIns="91427" bIns="45714" rtlCol="0">
                  <a:spAutoFit/>
                </a:bodyPr>
                <a:lstStyle/>
                <a:p>
                  <a:pPr marL="0" marR="0" lvl="0" indent="0" algn="ctr" defTabSz="914278"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rgbClr val="FFFFFF">
                          <a:lumMod val="75000"/>
                        </a:srgbClr>
                      </a:solidFill>
                      <a:effectLst/>
                      <a:uLnTx/>
                      <a:uFillTx/>
                      <a:latin typeface="Calibri"/>
                      <a:ea typeface="MS PGothic" pitchFamily="34" charset="-128"/>
                    </a:rPr>
                    <a:t>Pixel frustum</a:t>
                  </a:r>
                </a:p>
              </p:txBody>
            </p:sp>
          </p:grpSp>
          <p:sp>
            <p:nvSpPr>
              <p:cNvPr id="238" name="TextBox 237"/>
              <p:cNvSpPr txBox="1"/>
              <p:nvPr/>
            </p:nvSpPr>
            <p:spPr>
              <a:xfrm>
                <a:off x="8820548" y="4912691"/>
                <a:ext cx="868599" cy="294993"/>
              </a:xfrm>
              <a:prstGeom prst="rect">
                <a:avLst/>
              </a:prstGeom>
              <a:noFill/>
            </p:spPr>
            <p:txBody>
              <a:bodyPr wrap="square" lIns="91427" tIns="45714" rIns="91427" bIns="45714" rtlCol="0">
                <a:spAutoFit/>
              </a:bodyPr>
              <a:lstStyle/>
              <a:p>
                <a:pPr marL="0" marR="0" lvl="0" indent="0" defTabSz="914278"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rgbClr val="FFFFFF">
                        <a:lumMod val="75000"/>
                      </a:srgbClr>
                    </a:solidFill>
                    <a:effectLst/>
                    <a:uLnTx/>
                    <a:uFillTx/>
                    <a:latin typeface="Calibri"/>
                    <a:ea typeface="MS PGothic" pitchFamily="34" charset="-128"/>
                  </a:rPr>
                  <a:t>Pixel</a:t>
                </a:r>
              </a:p>
            </p:txBody>
          </p:sp>
        </p:grpSp>
        <p:grpSp>
          <p:nvGrpSpPr>
            <p:cNvPr id="233" name="Group 232"/>
            <p:cNvGrpSpPr/>
            <p:nvPr/>
          </p:nvGrpSpPr>
          <p:grpSpPr>
            <a:xfrm>
              <a:off x="8157068" y="4935502"/>
              <a:ext cx="672230" cy="124404"/>
              <a:chOff x="4784892" y="4708769"/>
              <a:chExt cx="672230" cy="124404"/>
            </a:xfrm>
          </p:grpSpPr>
          <p:cxnSp>
            <p:nvCxnSpPr>
              <p:cNvPr id="234" name="Straight Connector 233"/>
              <p:cNvCxnSpPr/>
              <p:nvPr/>
            </p:nvCxnSpPr>
            <p:spPr>
              <a:xfrm>
                <a:off x="4784892" y="4779074"/>
                <a:ext cx="672230" cy="1"/>
              </a:xfrm>
              <a:prstGeom prst="line">
                <a:avLst/>
              </a:prstGeom>
              <a:noFill/>
              <a:ln w="19050" cap="flat" cmpd="sng" algn="ctr">
                <a:solidFill>
                  <a:srgbClr val="76B900"/>
                </a:solidFill>
                <a:prstDash val="solid"/>
              </a:ln>
              <a:effectLst/>
            </p:spPr>
          </p:cxnSp>
          <p:cxnSp>
            <p:nvCxnSpPr>
              <p:cNvPr id="235" name="Straight Connector 234"/>
              <p:cNvCxnSpPr/>
              <p:nvPr/>
            </p:nvCxnSpPr>
            <p:spPr>
              <a:xfrm flipV="1">
                <a:off x="4833577" y="4708769"/>
                <a:ext cx="0" cy="123908"/>
              </a:xfrm>
              <a:prstGeom prst="line">
                <a:avLst/>
              </a:prstGeom>
              <a:noFill/>
              <a:ln w="19050" cap="flat" cmpd="sng" algn="ctr">
                <a:solidFill>
                  <a:srgbClr val="76B900"/>
                </a:solidFill>
                <a:prstDash val="solid"/>
              </a:ln>
              <a:effectLst/>
            </p:spPr>
          </p:cxnSp>
          <p:cxnSp>
            <p:nvCxnSpPr>
              <p:cNvPr id="236" name="Straight Connector 235"/>
              <p:cNvCxnSpPr/>
              <p:nvPr/>
            </p:nvCxnSpPr>
            <p:spPr>
              <a:xfrm flipV="1">
                <a:off x="5406250" y="4709265"/>
                <a:ext cx="0" cy="123908"/>
              </a:xfrm>
              <a:prstGeom prst="line">
                <a:avLst/>
              </a:prstGeom>
              <a:noFill/>
              <a:ln w="19050" cap="flat" cmpd="sng" algn="ctr">
                <a:solidFill>
                  <a:srgbClr val="76B900"/>
                </a:solidFill>
                <a:prstDash val="solid"/>
              </a:ln>
              <a:effectLst/>
            </p:spPr>
          </p:cxnSp>
        </p:grpSp>
      </p:grpSp>
      <p:grpSp>
        <p:nvGrpSpPr>
          <p:cNvPr id="272" name="Group 271"/>
          <p:cNvGrpSpPr/>
          <p:nvPr/>
        </p:nvGrpSpPr>
        <p:grpSpPr>
          <a:xfrm>
            <a:off x="749527" y="1310205"/>
            <a:ext cx="2510238" cy="4582164"/>
            <a:chOff x="729214" y="1218906"/>
            <a:chExt cx="2187331" cy="3992733"/>
          </a:xfrm>
        </p:grpSpPr>
        <p:sp>
          <p:nvSpPr>
            <p:cNvPr id="273" name="Trapezoid 272"/>
            <p:cNvSpPr/>
            <p:nvPr/>
          </p:nvSpPr>
          <p:spPr>
            <a:xfrm rot="10800000">
              <a:off x="1232133" y="1465166"/>
              <a:ext cx="1524000" cy="3581400"/>
            </a:xfrm>
            <a:prstGeom prst="trapezoid">
              <a:avLst>
                <a:gd name="adj" fmla="val 31944"/>
              </a:avLst>
            </a:prstGeom>
            <a:noFill/>
            <a:ln w="25400" cap="flat" cmpd="sng" algn="ctr">
              <a:solidFill>
                <a:srgbClr val="4F81BD">
                  <a:shade val="50000"/>
                </a:srgbClr>
              </a:solidFill>
              <a:prstDash val="solid"/>
            </a:ln>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S PGothic" pitchFamily="34" charset="-128"/>
              </a:endParaRPr>
            </a:p>
          </p:txBody>
        </p:sp>
        <p:sp>
          <p:nvSpPr>
            <p:cNvPr id="274" name="Arc 273"/>
            <p:cNvSpPr/>
            <p:nvPr/>
          </p:nvSpPr>
          <p:spPr>
            <a:xfrm flipH="1" flipV="1">
              <a:off x="729214" y="2441267"/>
              <a:ext cx="1332844" cy="398717"/>
            </a:xfrm>
            <a:prstGeom prst="arc">
              <a:avLst>
                <a:gd name="adj1" fmla="val 4946202"/>
                <a:gd name="adj2" fmla="val 15893648"/>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75" name="Arc 274"/>
            <p:cNvSpPr/>
            <p:nvPr/>
          </p:nvSpPr>
          <p:spPr>
            <a:xfrm rot="1207385" flipH="1" flipV="1">
              <a:off x="1063280" y="1836632"/>
              <a:ext cx="1853265" cy="419100"/>
            </a:xfrm>
            <a:prstGeom prst="arc">
              <a:avLst>
                <a:gd name="adj1" fmla="val 11423225"/>
                <a:gd name="adj2" fmla="val 20893513"/>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76" name="Arc 275"/>
            <p:cNvSpPr/>
            <p:nvPr/>
          </p:nvSpPr>
          <p:spPr>
            <a:xfrm flipH="1" flipV="1">
              <a:off x="1213546" y="3977573"/>
              <a:ext cx="715897" cy="570586"/>
            </a:xfrm>
            <a:prstGeom prst="arc">
              <a:avLst>
                <a:gd name="adj1" fmla="val 5536946"/>
                <a:gd name="adj2" fmla="val 15099065"/>
              </a:avLst>
            </a:prstGeom>
            <a:noFill/>
            <a:ln w="22225" cap="flat" cmpd="sng" algn="ctr">
              <a:solidFill>
                <a:srgbClr val="FFFFFF"/>
              </a:solidFill>
              <a:prstDash val="solid"/>
            </a:ln>
            <a:effectLst/>
          </p:spPr>
          <p:txBody>
            <a:bodyPr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S PGothic" pitchFamily="34" charset="-128"/>
              </a:endParaRPr>
            </a:p>
          </p:txBody>
        </p:sp>
        <p:sp>
          <p:nvSpPr>
            <p:cNvPr id="277" name="TextBox 276"/>
            <p:cNvSpPr txBox="1"/>
            <p:nvPr/>
          </p:nvSpPr>
          <p:spPr>
            <a:xfrm>
              <a:off x="1278248" y="1218906"/>
              <a:ext cx="1447800" cy="294993"/>
            </a:xfrm>
            <a:prstGeom prst="rect">
              <a:avLst/>
            </a:prstGeom>
            <a:noFill/>
          </p:spPr>
          <p:txBody>
            <a:bodyPr wrap="square" lIns="91427" tIns="45714" rIns="91427" bIns="45714" rtlCol="0">
              <a:spAutoFit/>
            </a:bodyPr>
            <a:lstStyle/>
            <a:p>
              <a:pPr marL="0" marR="0" lvl="0" indent="0" algn="ctr" defTabSz="914278"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rgbClr val="FFFFFF">
                      <a:lumMod val="75000"/>
                    </a:srgbClr>
                  </a:solidFill>
                  <a:effectLst/>
                  <a:uLnTx/>
                  <a:uFillTx/>
                  <a:latin typeface="Calibri"/>
                  <a:ea typeface="MS PGothic" pitchFamily="34" charset="-128"/>
                </a:rPr>
                <a:t>Pixel frustum</a:t>
              </a:r>
            </a:p>
          </p:txBody>
        </p:sp>
        <p:cxnSp>
          <p:nvCxnSpPr>
            <p:cNvPr id="278" name="Straight Arrow Connector 277"/>
            <p:cNvCxnSpPr/>
            <p:nvPr/>
          </p:nvCxnSpPr>
          <p:spPr>
            <a:xfrm>
              <a:off x="1845463" y="4461808"/>
              <a:ext cx="83980" cy="98421"/>
            </a:xfrm>
            <a:prstGeom prst="straightConnector1">
              <a:avLst/>
            </a:prstGeom>
            <a:noFill/>
            <a:ln w="9525" cap="flat" cmpd="sng" algn="ctr">
              <a:solidFill>
                <a:srgbClr val="FFFF00">
                  <a:alpha val="95000"/>
                </a:srgbClr>
              </a:solidFill>
              <a:prstDash val="solid"/>
              <a:tailEnd type="triangle" w="sm" len="sm"/>
            </a:ln>
            <a:effectLst/>
          </p:spPr>
        </p:cxnSp>
        <p:cxnSp>
          <p:nvCxnSpPr>
            <p:cNvPr id="279" name="Straight Arrow Connector 278"/>
            <p:cNvCxnSpPr/>
            <p:nvPr/>
          </p:nvCxnSpPr>
          <p:spPr>
            <a:xfrm>
              <a:off x="1953521" y="2761779"/>
              <a:ext cx="58930" cy="140449"/>
            </a:xfrm>
            <a:prstGeom prst="straightConnector1">
              <a:avLst/>
            </a:prstGeom>
            <a:noFill/>
            <a:ln w="9525" cap="flat" cmpd="sng" algn="ctr">
              <a:solidFill>
                <a:srgbClr val="FFFF00">
                  <a:alpha val="95000"/>
                </a:srgbClr>
              </a:solidFill>
              <a:prstDash val="solid"/>
              <a:tailEnd type="triangle" w="sm" len="sm"/>
            </a:ln>
            <a:effectLst/>
          </p:spPr>
        </p:cxnSp>
        <p:cxnSp>
          <p:nvCxnSpPr>
            <p:cNvPr id="280" name="Straight Arrow Connector 279"/>
            <p:cNvCxnSpPr/>
            <p:nvPr/>
          </p:nvCxnSpPr>
          <p:spPr>
            <a:xfrm flipH="1">
              <a:off x="2197627" y="2351206"/>
              <a:ext cx="58141" cy="144255"/>
            </a:xfrm>
            <a:prstGeom prst="straightConnector1">
              <a:avLst/>
            </a:prstGeom>
            <a:noFill/>
            <a:ln w="9525" cap="flat" cmpd="sng" algn="ctr">
              <a:solidFill>
                <a:srgbClr val="FFFF00">
                  <a:alpha val="95000"/>
                </a:srgbClr>
              </a:solidFill>
              <a:prstDash val="solid"/>
              <a:tailEnd type="triangle" w="sm" len="sm"/>
            </a:ln>
            <a:effectLst/>
          </p:spPr>
        </p:cxnSp>
        <p:sp>
          <p:nvSpPr>
            <p:cNvPr id="281" name="Rectangle 280"/>
            <p:cNvSpPr/>
            <p:nvPr/>
          </p:nvSpPr>
          <p:spPr>
            <a:xfrm>
              <a:off x="1701244" y="5112423"/>
              <a:ext cx="99215" cy="99215"/>
            </a:xfrm>
            <a:prstGeom prst="rect">
              <a:avLst/>
            </a:prstGeom>
            <a:gradFill rotWithShape="1">
              <a:gsLst>
                <a:gs pos="0">
                  <a:srgbClr val="78BD57">
                    <a:tint val="100000"/>
                    <a:shade val="100000"/>
                    <a:satMod val="130000"/>
                  </a:srgbClr>
                </a:gs>
                <a:gs pos="100000">
                  <a:srgbClr val="78BD57">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282" name="Rectangle 281"/>
            <p:cNvSpPr/>
            <p:nvPr/>
          </p:nvSpPr>
          <p:spPr>
            <a:xfrm>
              <a:off x="1823556" y="5112424"/>
              <a:ext cx="99215" cy="99215"/>
            </a:xfrm>
            <a:prstGeom prst="rect">
              <a:avLst/>
            </a:prstGeom>
            <a:gradFill rotWithShape="1">
              <a:gsLst>
                <a:gs pos="0">
                  <a:srgbClr val="0C569E">
                    <a:tint val="100000"/>
                    <a:shade val="100000"/>
                    <a:satMod val="130000"/>
                  </a:srgbClr>
                </a:gs>
                <a:gs pos="100000">
                  <a:srgbClr val="0C569E">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283" name="Rectangle 282"/>
            <p:cNvSpPr/>
            <p:nvPr/>
          </p:nvSpPr>
          <p:spPr>
            <a:xfrm>
              <a:off x="1944525" y="5112422"/>
              <a:ext cx="99215" cy="99215"/>
            </a:xfrm>
            <a:prstGeom prst="rect">
              <a:avLst/>
            </a:prstGeom>
            <a:gradFill rotWithShape="1">
              <a:gsLst>
                <a:gs pos="0">
                  <a:srgbClr val="C86414"/>
                </a:gs>
                <a:gs pos="100000">
                  <a:srgbClr val="FFC000"/>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284" name="Rectangle 283"/>
            <p:cNvSpPr/>
            <p:nvPr/>
          </p:nvSpPr>
          <p:spPr>
            <a:xfrm>
              <a:off x="2183872" y="5112424"/>
              <a:ext cx="99215" cy="99215"/>
            </a:xfrm>
            <a:prstGeom prst="rect">
              <a:avLst/>
            </a:prstGeom>
            <a:gradFill rotWithShape="1">
              <a:gsLst>
                <a:gs pos="0">
                  <a:srgbClr val="645FAF"/>
                </a:gs>
                <a:gs pos="100000">
                  <a:srgbClr val="645FAF">
                    <a:lumMod val="40000"/>
                    <a:lumOff val="6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285" name="Rectangle 284"/>
            <p:cNvSpPr/>
            <p:nvPr/>
          </p:nvSpPr>
          <p:spPr>
            <a:xfrm>
              <a:off x="2064221" y="5112424"/>
              <a:ext cx="99215" cy="99215"/>
            </a:xfrm>
            <a:prstGeom prst="rect">
              <a:avLst/>
            </a:prstGeom>
            <a:gradFill rotWithShape="1">
              <a:gsLst>
                <a:gs pos="0">
                  <a:srgbClr val="532903">
                    <a:tint val="100000"/>
                    <a:shade val="100000"/>
                    <a:satMod val="130000"/>
                  </a:srgbClr>
                </a:gs>
                <a:gs pos="100000">
                  <a:srgbClr val="532903">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cxnSp>
          <p:nvCxnSpPr>
            <p:cNvPr id="286" name="Straight Connector 285"/>
            <p:cNvCxnSpPr/>
            <p:nvPr/>
          </p:nvCxnSpPr>
          <p:spPr>
            <a:xfrm flipV="1">
              <a:off x="2108434" y="2352751"/>
              <a:ext cx="147334" cy="2693820"/>
            </a:xfrm>
            <a:prstGeom prst="line">
              <a:avLst/>
            </a:prstGeom>
            <a:noFill/>
            <a:ln w="12700" cap="flat" cmpd="sng" algn="ctr">
              <a:solidFill>
                <a:srgbClr val="C0504D"/>
              </a:solidFill>
              <a:prstDash val="dash"/>
              <a:tailEnd type="oval" w="sm" len="sm"/>
            </a:ln>
            <a:effectLst/>
          </p:spPr>
        </p:cxnSp>
        <p:cxnSp>
          <p:nvCxnSpPr>
            <p:cNvPr id="287" name="Straight Connector 286"/>
            <p:cNvCxnSpPr/>
            <p:nvPr/>
          </p:nvCxnSpPr>
          <p:spPr>
            <a:xfrm flipH="1" flipV="1">
              <a:off x="1738411" y="4511020"/>
              <a:ext cx="39434" cy="535546"/>
            </a:xfrm>
            <a:prstGeom prst="line">
              <a:avLst/>
            </a:prstGeom>
            <a:noFill/>
            <a:ln w="12700" cap="flat" cmpd="sng" algn="ctr">
              <a:solidFill>
                <a:srgbClr val="C0504D"/>
              </a:solidFill>
              <a:prstDash val="dash"/>
              <a:tailEnd type="oval" w="sm" len="sm"/>
            </a:ln>
            <a:effectLst/>
          </p:spPr>
        </p:cxnSp>
        <p:cxnSp>
          <p:nvCxnSpPr>
            <p:cNvPr id="288" name="Straight Connector 287"/>
            <p:cNvCxnSpPr/>
            <p:nvPr/>
          </p:nvCxnSpPr>
          <p:spPr>
            <a:xfrm flipH="1" flipV="1">
              <a:off x="1839150" y="4464328"/>
              <a:ext cx="40687" cy="582246"/>
            </a:xfrm>
            <a:prstGeom prst="line">
              <a:avLst/>
            </a:prstGeom>
            <a:noFill/>
            <a:ln w="12700" cap="flat" cmpd="sng" algn="ctr">
              <a:solidFill>
                <a:srgbClr val="C0504D"/>
              </a:solidFill>
              <a:prstDash val="dash"/>
              <a:tailEnd type="oval" w="sm" len="sm"/>
            </a:ln>
            <a:effectLst/>
          </p:spPr>
        </p:cxnSp>
        <p:cxnSp>
          <p:nvCxnSpPr>
            <p:cNvPr id="289" name="Straight Connector 288"/>
            <p:cNvCxnSpPr>
              <a:stCxn id="273" idx="0"/>
            </p:cNvCxnSpPr>
            <p:nvPr/>
          </p:nvCxnSpPr>
          <p:spPr>
            <a:xfrm flipH="1" flipV="1">
              <a:off x="1952541" y="2760018"/>
              <a:ext cx="41592" cy="2286548"/>
            </a:xfrm>
            <a:prstGeom prst="line">
              <a:avLst/>
            </a:prstGeom>
            <a:noFill/>
            <a:ln w="12700" cap="flat" cmpd="sng" algn="ctr">
              <a:solidFill>
                <a:srgbClr val="C0504D"/>
              </a:solidFill>
              <a:prstDash val="dash"/>
              <a:tailEnd type="oval" w="sm" len="sm"/>
            </a:ln>
            <a:effectLst/>
          </p:spPr>
        </p:cxnSp>
        <p:cxnSp>
          <p:nvCxnSpPr>
            <p:cNvPr id="290" name="Straight Connector 289"/>
            <p:cNvCxnSpPr/>
            <p:nvPr/>
          </p:nvCxnSpPr>
          <p:spPr>
            <a:xfrm flipV="1">
              <a:off x="2194165" y="2418552"/>
              <a:ext cx="311412" cy="2628020"/>
            </a:xfrm>
            <a:prstGeom prst="line">
              <a:avLst/>
            </a:prstGeom>
            <a:noFill/>
            <a:ln w="12700" cap="flat" cmpd="sng" algn="ctr">
              <a:solidFill>
                <a:srgbClr val="C0504D"/>
              </a:solidFill>
              <a:prstDash val="dash"/>
              <a:tailEnd type="oval" w="sm" len="sm"/>
            </a:ln>
            <a:effectLst/>
          </p:spPr>
        </p:cxnSp>
        <p:cxnSp>
          <p:nvCxnSpPr>
            <p:cNvPr id="291" name="Straight Arrow Connector 290"/>
            <p:cNvCxnSpPr/>
            <p:nvPr/>
          </p:nvCxnSpPr>
          <p:spPr>
            <a:xfrm flipH="1">
              <a:off x="2472475" y="2418314"/>
              <a:ext cx="26419" cy="156430"/>
            </a:xfrm>
            <a:prstGeom prst="straightConnector1">
              <a:avLst/>
            </a:prstGeom>
            <a:noFill/>
            <a:ln w="9525" cap="flat" cmpd="sng" algn="ctr">
              <a:solidFill>
                <a:srgbClr val="FFFF00">
                  <a:alpha val="95000"/>
                </a:srgbClr>
              </a:solidFill>
              <a:prstDash val="solid"/>
              <a:tailEnd type="triangle" w="sm" len="sm"/>
            </a:ln>
            <a:effectLst/>
          </p:spPr>
        </p:cxnSp>
        <p:cxnSp>
          <p:nvCxnSpPr>
            <p:cNvPr id="292" name="Straight Arrow Connector 291"/>
            <p:cNvCxnSpPr/>
            <p:nvPr/>
          </p:nvCxnSpPr>
          <p:spPr>
            <a:xfrm>
              <a:off x="1744547" y="4511018"/>
              <a:ext cx="33298" cy="125836"/>
            </a:xfrm>
            <a:prstGeom prst="straightConnector1">
              <a:avLst/>
            </a:prstGeom>
            <a:noFill/>
            <a:ln w="9525" cap="flat" cmpd="sng" algn="ctr">
              <a:solidFill>
                <a:srgbClr val="FFFF00">
                  <a:alpha val="95000"/>
                </a:srgbClr>
              </a:solidFill>
              <a:prstDash val="solid"/>
              <a:tailEnd type="triangle" w="sm" len="sm"/>
            </a:ln>
            <a:effectLst/>
          </p:spPr>
        </p:cxnSp>
      </p:grpSp>
      <p:sp>
        <p:nvSpPr>
          <p:cNvPr id="317" name="TextBox 316"/>
          <p:cNvSpPr txBox="1"/>
          <p:nvPr/>
        </p:nvSpPr>
        <p:spPr>
          <a:xfrm>
            <a:off x="5431108" y="6070899"/>
            <a:ext cx="1406980" cy="369332"/>
          </a:xfrm>
          <a:prstGeom prst="rect">
            <a:avLst/>
          </a:prstGeom>
          <a:noFill/>
        </p:spPr>
        <p:txBody>
          <a:bodyPr wrap="none" lIns="91436" tIns="45720" rIns="91436" bIns="45720" rtlCol="0">
            <a:spAutoFit/>
          </a:bodyPr>
          <a:lstStyle/>
          <a:p>
            <a:pPr algn="ctr"/>
            <a:r>
              <a:rPr lang="en-US" dirty="0" smtClean="0"/>
              <a:t>2: Clustering</a:t>
            </a:r>
          </a:p>
        </p:txBody>
      </p:sp>
      <p:grpSp>
        <p:nvGrpSpPr>
          <p:cNvPr id="21" name="Group 20"/>
          <p:cNvGrpSpPr/>
          <p:nvPr/>
        </p:nvGrpSpPr>
        <p:grpSpPr>
          <a:xfrm>
            <a:off x="5749470" y="2281524"/>
            <a:ext cx="1234410" cy="3328582"/>
            <a:chOff x="5749470" y="2281524"/>
            <a:chExt cx="1234410" cy="3328582"/>
          </a:xfrm>
        </p:grpSpPr>
        <p:grpSp>
          <p:nvGrpSpPr>
            <p:cNvPr id="293" name="Group 292"/>
            <p:cNvGrpSpPr/>
            <p:nvPr/>
          </p:nvGrpSpPr>
          <p:grpSpPr>
            <a:xfrm>
              <a:off x="5782964" y="2644484"/>
              <a:ext cx="1058959" cy="2478543"/>
              <a:chOff x="4336258" y="2516767"/>
              <a:chExt cx="922739" cy="2159713"/>
            </a:xfrm>
            <a:noFill/>
          </p:grpSpPr>
          <p:sp>
            <p:nvSpPr>
              <p:cNvPr id="294" name="Oval 293"/>
              <p:cNvSpPr/>
              <p:nvPr/>
            </p:nvSpPr>
            <p:spPr>
              <a:xfrm rot="8792411">
                <a:off x="4475396" y="2516767"/>
                <a:ext cx="783601" cy="377126"/>
              </a:xfrm>
              <a:prstGeom prst="ellipse">
                <a:avLst/>
              </a:prstGeom>
              <a:grpFill/>
              <a:ln w="38100" cap="flat" cmpd="sng" algn="ctr">
                <a:solidFill>
                  <a:srgbClr val="9BBB59">
                    <a:lumMod val="75000"/>
                  </a:srgbClr>
                </a:solidFill>
                <a:prstDash val="sysDash"/>
              </a:ln>
              <a:effectLst/>
            </p:spPr>
            <p:txBody>
              <a:bodyPr lIns="91427" tIns="45714" rIns="91427" bIns="45714" rtlCol="0" anchor="ctr"/>
              <a:lstStyle/>
              <a:p>
                <a:pPr algn="ctr" defTabSz="914278">
                  <a:defRPr/>
                </a:pPr>
                <a:endParaRPr lang="en-US" sz="1900" kern="0" smtClean="0">
                  <a:solidFill>
                    <a:prstClr val="white"/>
                  </a:solidFill>
                  <a:latin typeface="Calibri"/>
                  <a:ea typeface="MS PGothic" pitchFamily="34" charset="-128"/>
                </a:endParaRPr>
              </a:p>
            </p:txBody>
          </p:sp>
          <p:sp>
            <p:nvSpPr>
              <p:cNvPr id="295" name="Oval 294"/>
              <p:cNvSpPr/>
              <p:nvPr/>
            </p:nvSpPr>
            <p:spPr>
              <a:xfrm rot="8687957">
                <a:off x="4336258" y="4582417"/>
                <a:ext cx="235848" cy="94063"/>
              </a:xfrm>
              <a:prstGeom prst="ellipse">
                <a:avLst/>
              </a:prstGeom>
              <a:grpFill/>
              <a:ln w="38100" cap="flat" cmpd="sng" algn="ctr">
                <a:solidFill>
                  <a:srgbClr val="9BBB59">
                    <a:lumMod val="75000"/>
                  </a:srgbClr>
                </a:solidFill>
                <a:prstDash val="sysDash"/>
              </a:ln>
              <a:effectLst/>
            </p:spPr>
            <p:txBody>
              <a:bodyPr lIns="91427" tIns="45714" rIns="91427" bIns="45714" rtlCol="0" anchor="ctr"/>
              <a:lstStyle/>
              <a:p>
                <a:pPr algn="ctr" defTabSz="914278">
                  <a:defRPr/>
                </a:pPr>
                <a:endParaRPr lang="en-US" sz="1900" kern="0" smtClean="0">
                  <a:solidFill>
                    <a:prstClr val="white"/>
                  </a:solidFill>
                  <a:latin typeface="Calibri"/>
                  <a:ea typeface="MS PGothic" pitchFamily="34" charset="-128"/>
                </a:endParaRPr>
              </a:p>
            </p:txBody>
          </p:sp>
        </p:grpSp>
        <p:grpSp>
          <p:nvGrpSpPr>
            <p:cNvPr id="15" name="Group 14"/>
            <p:cNvGrpSpPr/>
            <p:nvPr/>
          </p:nvGrpSpPr>
          <p:grpSpPr>
            <a:xfrm>
              <a:off x="5749470" y="2281524"/>
              <a:ext cx="1234410" cy="3328582"/>
              <a:chOff x="3581038" y="2329858"/>
              <a:chExt cx="1234410" cy="3328582"/>
            </a:xfrm>
          </p:grpSpPr>
          <p:sp>
            <p:nvSpPr>
              <p:cNvPr id="318" name="TextBox 317"/>
              <p:cNvSpPr txBox="1"/>
              <p:nvPr/>
            </p:nvSpPr>
            <p:spPr>
              <a:xfrm>
                <a:off x="3581038" y="5412231"/>
                <a:ext cx="1020583" cy="246209"/>
              </a:xfrm>
              <a:prstGeom prst="rect">
                <a:avLst/>
              </a:prstGeom>
              <a:noFill/>
            </p:spPr>
            <p:txBody>
              <a:bodyPr wrap="square" lIns="91427" tIns="45714" rIns="91427" bIns="45714" rtlCol="0">
                <a:spAutoFit/>
              </a:bodyPr>
              <a:lstStyle/>
              <a:p>
                <a:pPr marL="0" marR="0" lvl="0" indent="0" defTabSz="914278"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6FAC00"/>
                    </a:solidFill>
                    <a:effectLst/>
                    <a:uLnTx/>
                    <a:uFillTx/>
                    <a:latin typeface="Calibri"/>
                    <a:ea typeface="MS PGothic" pitchFamily="34" charset="-128"/>
                  </a:rPr>
                  <a:t>Aggregate 0</a:t>
                </a:r>
              </a:p>
            </p:txBody>
          </p:sp>
          <p:sp>
            <p:nvSpPr>
              <p:cNvPr id="319" name="TextBox 318"/>
              <p:cNvSpPr txBox="1"/>
              <p:nvPr/>
            </p:nvSpPr>
            <p:spPr>
              <a:xfrm>
                <a:off x="3940957" y="2329858"/>
                <a:ext cx="874491" cy="246209"/>
              </a:xfrm>
              <a:prstGeom prst="rect">
                <a:avLst/>
              </a:prstGeom>
              <a:noFill/>
            </p:spPr>
            <p:txBody>
              <a:bodyPr wrap="square" lIns="91427" tIns="45714" rIns="91427" bIns="45714" rtlCol="0">
                <a:spAutoFit/>
              </a:bodyPr>
              <a:lstStyle/>
              <a:p>
                <a:pPr marL="0" marR="0" lvl="0" indent="0" algn="ctr" defTabSz="914278"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6FAC00"/>
                    </a:solidFill>
                    <a:effectLst/>
                    <a:uLnTx/>
                    <a:uFillTx/>
                    <a:latin typeface="Calibri"/>
                    <a:ea typeface="MS PGothic" pitchFamily="34" charset="-128"/>
                  </a:rPr>
                  <a:t>Aggregate 1</a:t>
                </a:r>
              </a:p>
            </p:txBody>
          </p:sp>
        </p:grpSp>
      </p:grpSp>
      <p:grpSp>
        <p:nvGrpSpPr>
          <p:cNvPr id="24" name="Group 23"/>
          <p:cNvGrpSpPr/>
          <p:nvPr/>
        </p:nvGrpSpPr>
        <p:grpSpPr>
          <a:xfrm>
            <a:off x="9414890" y="2236268"/>
            <a:ext cx="1234410" cy="3795028"/>
            <a:chOff x="9414890" y="2236268"/>
            <a:chExt cx="1234410" cy="3795028"/>
          </a:xfrm>
        </p:grpSpPr>
        <p:grpSp>
          <p:nvGrpSpPr>
            <p:cNvPr id="245" name="Group 244"/>
            <p:cNvGrpSpPr/>
            <p:nvPr/>
          </p:nvGrpSpPr>
          <p:grpSpPr>
            <a:xfrm>
              <a:off x="9458741" y="2644510"/>
              <a:ext cx="1058959" cy="3386786"/>
              <a:chOff x="9437452" y="2347114"/>
              <a:chExt cx="922739" cy="2951123"/>
            </a:xfrm>
          </p:grpSpPr>
          <p:sp>
            <p:nvSpPr>
              <p:cNvPr id="250" name="Rectangle 249"/>
              <p:cNvSpPr/>
              <p:nvPr/>
            </p:nvSpPr>
            <p:spPr>
              <a:xfrm>
                <a:off x="9522300" y="5101025"/>
                <a:ext cx="197212" cy="197212"/>
              </a:xfrm>
              <a:prstGeom prst="rect">
                <a:avLst/>
              </a:prstGeom>
              <a:gradFill rotWithShape="1">
                <a:gsLst>
                  <a:gs pos="0">
                    <a:srgbClr val="117D7D">
                      <a:tint val="100000"/>
                      <a:shade val="100000"/>
                      <a:satMod val="130000"/>
                    </a:srgbClr>
                  </a:gs>
                  <a:gs pos="100000">
                    <a:srgbClr val="117D7D">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251" name="Rectangle 250"/>
              <p:cNvSpPr/>
              <p:nvPr/>
            </p:nvSpPr>
            <p:spPr>
              <a:xfrm>
                <a:off x="9789946" y="5101025"/>
                <a:ext cx="197212" cy="197212"/>
              </a:xfrm>
              <a:prstGeom prst="rect">
                <a:avLst/>
              </a:prstGeom>
              <a:gradFill rotWithShape="1">
                <a:gsLst>
                  <a:gs pos="0">
                    <a:srgbClr val="BF9064">
                      <a:lumMod val="97000"/>
                    </a:srgbClr>
                  </a:gs>
                  <a:gs pos="100000">
                    <a:srgbClr val="836F85"/>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784A2B"/>
                  </a:solidFill>
                  <a:effectLst/>
                  <a:uLnTx/>
                  <a:uFillTx/>
                  <a:latin typeface="Arial"/>
                  <a:ea typeface="MS PGothic" pitchFamily="34" charset="-128"/>
                </a:endParaRPr>
              </a:p>
            </p:txBody>
          </p:sp>
          <p:sp>
            <p:nvSpPr>
              <p:cNvPr id="255" name="Oval 254"/>
              <p:cNvSpPr/>
              <p:nvPr/>
            </p:nvSpPr>
            <p:spPr>
              <a:xfrm rot="8792411">
                <a:off x="9576590" y="2347114"/>
                <a:ext cx="783601" cy="377126"/>
              </a:xfrm>
              <a:prstGeom prst="ellipse">
                <a:avLst/>
              </a:prstGeom>
              <a:gradFill flip="none" rotWithShape="1">
                <a:gsLst>
                  <a:gs pos="0">
                    <a:srgbClr val="645FAF">
                      <a:lumMod val="20000"/>
                      <a:lumOff val="80000"/>
                    </a:srgbClr>
                  </a:gs>
                  <a:gs pos="50000">
                    <a:srgbClr val="645FAF">
                      <a:lumMod val="20000"/>
                      <a:lumOff val="80000"/>
                      <a:alpha val="79000"/>
                    </a:srgbClr>
                  </a:gs>
                  <a:gs pos="100000">
                    <a:srgbClr val="006445">
                      <a:tint val="23500"/>
                      <a:satMod val="160000"/>
                      <a:alpha val="0"/>
                    </a:srgbClr>
                  </a:gs>
                </a:gsLst>
                <a:path path="shape">
                  <a:fillToRect l="50000" t="50000" r="50000" b="50000"/>
                </a:path>
                <a:tileRect/>
              </a:gradFill>
              <a:ln w="25400" cap="flat" cmpd="sng" algn="ctr">
                <a:solidFill>
                  <a:srgbClr val="9BBB59">
                    <a:lumMod val="75000"/>
                  </a:srgbClr>
                </a:solidFill>
                <a:prstDash val="solid"/>
              </a:ln>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S PGothic" pitchFamily="34" charset="-128"/>
                </a:endParaRPr>
              </a:p>
            </p:txBody>
          </p:sp>
          <p:grpSp>
            <p:nvGrpSpPr>
              <p:cNvPr id="256" name="Group 255"/>
              <p:cNvGrpSpPr/>
              <p:nvPr/>
            </p:nvGrpSpPr>
            <p:grpSpPr>
              <a:xfrm rot="19556081">
                <a:off x="9836036" y="2553105"/>
                <a:ext cx="209293" cy="235543"/>
                <a:chOff x="4143514" y="2727562"/>
                <a:chExt cx="162133" cy="123428"/>
              </a:xfrm>
            </p:grpSpPr>
            <p:sp>
              <p:nvSpPr>
                <p:cNvPr id="265" name="Teardrop 264"/>
                <p:cNvSpPr/>
                <p:nvPr/>
              </p:nvSpPr>
              <p:spPr bwMode="auto">
                <a:xfrm>
                  <a:off x="4143514" y="2768703"/>
                  <a:ext cx="108083" cy="82282"/>
                </a:xfrm>
                <a:prstGeom prst="teardrop">
                  <a:avLst>
                    <a:gd name="adj" fmla="val 200000"/>
                  </a:avLst>
                </a:prstGeom>
                <a:gradFill rotWithShape="1">
                  <a:gsLst>
                    <a:gs pos="0">
                      <a:srgbClr val="FFF200"/>
                    </a:gs>
                    <a:gs pos="100000">
                      <a:srgbClr val="FF7A00"/>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de-DE" sz="2400" b="0" i="0" u="none" strike="noStrike" kern="0" cap="none" spc="0" normalizeH="0" baseline="0" noProof="0">
                    <a:ln>
                      <a:noFill/>
                    </a:ln>
                    <a:solidFill>
                      <a:sysClr val="window" lastClr="FFFFFF"/>
                    </a:solidFill>
                    <a:effectLst/>
                    <a:uLnTx/>
                    <a:uFillTx/>
                    <a:latin typeface="Calibri"/>
                    <a:ea typeface="MS PGothic" pitchFamily="34" charset="-128"/>
                  </a:endParaRPr>
                </a:p>
              </p:txBody>
            </p:sp>
            <p:cxnSp>
              <p:nvCxnSpPr>
                <p:cNvPr id="266" name="Straight Arrow Connector 265"/>
                <p:cNvCxnSpPr>
                  <a:stCxn id="265" idx="7"/>
                  <a:endCxn id="265" idx="5"/>
                </p:cNvCxnSpPr>
                <p:nvPr/>
              </p:nvCxnSpPr>
              <p:spPr>
                <a:xfrm flipH="1">
                  <a:off x="4159351" y="2727564"/>
                  <a:ext cx="146296" cy="53191"/>
                </a:xfrm>
                <a:prstGeom prst="straightConnector1">
                  <a:avLst/>
                </a:prstGeom>
                <a:noFill/>
                <a:ln w="9525" cap="flat" cmpd="sng" algn="ctr">
                  <a:solidFill>
                    <a:srgbClr val="C0504D">
                      <a:alpha val="68000"/>
                    </a:srgbClr>
                  </a:solidFill>
                  <a:prstDash val="solid"/>
                  <a:tailEnd type="triangle" w="sm" len="sm"/>
                </a:ln>
                <a:effectLst/>
              </p:spPr>
            </p:cxnSp>
            <p:cxnSp>
              <p:nvCxnSpPr>
                <p:cNvPr id="267" name="Straight Arrow Connector 266"/>
                <p:cNvCxnSpPr>
                  <a:stCxn id="265" idx="7"/>
                  <a:endCxn id="265" idx="4"/>
                </p:cNvCxnSpPr>
                <p:nvPr/>
              </p:nvCxnSpPr>
              <p:spPr>
                <a:xfrm flipH="1">
                  <a:off x="4143521" y="2727562"/>
                  <a:ext cx="162125" cy="82283"/>
                </a:xfrm>
                <a:prstGeom prst="straightConnector1">
                  <a:avLst/>
                </a:prstGeom>
                <a:noFill/>
                <a:ln w="9525" cap="flat" cmpd="sng" algn="ctr">
                  <a:solidFill>
                    <a:srgbClr val="C0504D">
                      <a:alpha val="68000"/>
                    </a:srgbClr>
                  </a:solidFill>
                  <a:prstDash val="solid"/>
                  <a:tailEnd type="triangle" w="sm" len="sm"/>
                </a:ln>
                <a:effectLst/>
              </p:spPr>
            </p:cxnSp>
            <p:cxnSp>
              <p:nvCxnSpPr>
                <p:cNvPr id="268" name="Straight Arrow Connector 267"/>
                <p:cNvCxnSpPr>
                  <a:stCxn id="265" idx="7"/>
                  <a:endCxn id="265" idx="3"/>
                </p:cNvCxnSpPr>
                <p:nvPr/>
              </p:nvCxnSpPr>
              <p:spPr>
                <a:xfrm flipH="1">
                  <a:off x="4159350" y="2727562"/>
                  <a:ext cx="146296" cy="111374"/>
                </a:xfrm>
                <a:prstGeom prst="straightConnector1">
                  <a:avLst/>
                </a:prstGeom>
                <a:noFill/>
                <a:ln w="9525" cap="flat" cmpd="sng" algn="ctr">
                  <a:solidFill>
                    <a:srgbClr val="C0504D">
                      <a:alpha val="68000"/>
                    </a:srgbClr>
                  </a:solidFill>
                  <a:prstDash val="solid"/>
                  <a:tailEnd type="triangle" w="sm" len="sm"/>
                </a:ln>
                <a:effectLst/>
              </p:spPr>
            </p:cxnSp>
            <p:cxnSp>
              <p:nvCxnSpPr>
                <p:cNvPr id="269" name="Straight Arrow Connector 268"/>
                <p:cNvCxnSpPr>
                  <a:stCxn id="265" idx="7"/>
                  <a:endCxn id="265" idx="2"/>
                </p:cNvCxnSpPr>
                <p:nvPr/>
              </p:nvCxnSpPr>
              <p:spPr>
                <a:xfrm flipH="1">
                  <a:off x="4197563" y="2727566"/>
                  <a:ext cx="108083" cy="123424"/>
                </a:xfrm>
                <a:prstGeom prst="straightConnector1">
                  <a:avLst/>
                </a:prstGeom>
                <a:noFill/>
                <a:ln w="9525" cap="flat" cmpd="sng" algn="ctr">
                  <a:solidFill>
                    <a:srgbClr val="C0504D">
                      <a:alpha val="68000"/>
                    </a:srgbClr>
                  </a:solidFill>
                  <a:prstDash val="solid"/>
                  <a:tailEnd type="triangle" w="sm" len="sm"/>
                </a:ln>
                <a:effectLst/>
              </p:spPr>
            </p:cxnSp>
            <p:cxnSp>
              <p:nvCxnSpPr>
                <p:cNvPr id="270" name="Straight Arrow Connector 269"/>
                <p:cNvCxnSpPr>
                  <a:stCxn id="265" idx="7"/>
                  <a:endCxn id="265" idx="1"/>
                </p:cNvCxnSpPr>
                <p:nvPr/>
              </p:nvCxnSpPr>
              <p:spPr>
                <a:xfrm flipH="1">
                  <a:off x="4235775" y="2727562"/>
                  <a:ext cx="69870" cy="111374"/>
                </a:xfrm>
                <a:prstGeom prst="straightConnector1">
                  <a:avLst/>
                </a:prstGeom>
                <a:noFill/>
                <a:ln w="9525" cap="flat" cmpd="sng" algn="ctr">
                  <a:solidFill>
                    <a:srgbClr val="C0504D">
                      <a:alpha val="68000"/>
                    </a:srgbClr>
                  </a:solidFill>
                  <a:prstDash val="solid"/>
                  <a:tailEnd type="triangle" w="sm" len="sm"/>
                </a:ln>
                <a:effectLst/>
              </p:spPr>
            </p:cxnSp>
          </p:grpSp>
          <p:sp>
            <p:nvSpPr>
              <p:cNvPr id="257" name="Oval 256"/>
              <p:cNvSpPr/>
              <p:nvPr/>
            </p:nvSpPr>
            <p:spPr>
              <a:xfrm rot="8687957">
                <a:off x="9437452" y="4412764"/>
                <a:ext cx="235848" cy="94063"/>
              </a:xfrm>
              <a:prstGeom prst="ellipse">
                <a:avLst/>
              </a:prstGeom>
              <a:gradFill flip="none" rotWithShape="1">
                <a:gsLst>
                  <a:gs pos="0">
                    <a:srgbClr val="645FAF">
                      <a:lumMod val="20000"/>
                      <a:lumOff val="80000"/>
                    </a:srgbClr>
                  </a:gs>
                  <a:gs pos="50000">
                    <a:srgbClr val="645FAF">
                      <a:lumMod val="20000"/>
                      <a:lumOff val="80000"/>
                      <a:alpha val="79000"/>
                    </a:srgbClr>
                  </a:gs>
                  <a:gs pos="100000">
                    <a:srgbClr val="006445">
                      <a:tint val="23500"/>
                      <a:satMod val="160000"/>
                      <a:alpha val="0"/>
                    </a:srgbClr>
                  </a:gs>
                </a:gsLst>
                <a:path path="shape">
                  <a:fillToRect l="50000" t="50000" r="50000" b="50000"/>
                </a:path>
                <a:tileRect/>
              </a:gradFill>
              <a:ln w="25400" cap="flat" cmpd="sng" algn="ctr">
                <a:solidFill>
                  <a:srgbClr val="9BBB59">
                    <a:lumMod val="75000"/>
                  </a:srgbClr>
                </a:solidFill>
                <a:prstDash val="solid"/>
              </a:ln>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S PGothic" pitchFamily="34" charset="-128"/>
                </a:endParaRPr>
              </a:p>
            </p:txBody>
          </p:sp>
          <p:grpSp>
            <p:nvGrpSpPr>
              <p:cNvPr id="258" name="Group 257"/>
              <p:cNvGrpSpPr/>
              <p:nvPr/>
            </p:nvGrpSpPr>
            <p:grpSpPr>
              <a:xfrm rot="15679202">
                <a:off x="9541254" y="4465808"/>
                <a:ext cx="241948" cy="220586"/>
                <a:chOff x="4146692" y="2735985"/>
                <a:chExt cx="187430" cy="115592"/>
              </a:xfrm>
            </p:grpSpPr>
            <p:sp>
              <p:nvSpPr>
                <p:cNvPr id="259" name="Teardrop 258"/>
                <p:cNvSpPr/>
                <p:nvPr/>
              </p:nvSpPr>
              <p:spPr bwMode="auto">
                <a:xfrm rot="944609">
                  <a:off x="4146692" y="2763568"/>
                  <a:ext cx="108083" cy="82282"/>
                </a:xfrm>
                <a:prstGeom prst="teardrop">
                  <a:avLst>
                    <a:gd name="adj" fmla="val 200000"/>
                  </a:avLst>
                </a:prstGeom>
                <a:gradFill rotWithShape="1">
                  <a:gsLst>
                    <a:gs pos="0">
                      <a:srgbClr val="FFF200"/>
                    </a:gs>
                    <a:gs pos="100000">
                      <a:srgbClr val="FF7A00"/>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de-DE" sz="2400" b="0" i="0" u="none" strike="noStrike" kern="0" cap="none" spc="0" normalizeH="0" baseline="0" noProof="0">
                    <a:ln>
                      <a:noFill/>
                    </a:ln>
                    <a:solidFill>
                      <a:sysClr val="window" lastClr="FFFFFF"/>
                    </a:solidFill>
                    <a:effectLst/>
                    <a:uLnTx/>
                    <a:uFillTx/>
                    <a:latin typeface="Calibri"/>
                    <a:ea typeface="MS PGothic" pitchFamily="34" charset="-128"/>
                  </a:endParaRPr>
                </a:p>
              </p:txBody>
            </p:sp>
            <p:cxnSp>
              <p:nvCxnSpPr>
                <p:cNvPr id="260" name="Straight Arrow Connector 259"/>
                <p:cNvCxnSpPr>
                  <a:stCxn id="259" idx="7"/>
                  <a:endCxn id="259" idx="5"/>
                </p:cNvCxnSpPr>
                <p:nvPr/>
              </p:nvCxnSpPr>
              <p:spPr>
                <a:xfrm rot="5920798">
                  <a:off x="4236386" y="2680096"/>
                  <a:ext cx="40618" cy="154855"/>
                </a:xfrm>
                <a:prstGeom prst="straightConnector1">
                  <a:avLst/>
                </a:prstGeom>
                <a:noFill/>
                <a:ln w="9525" cap="flat" cmpd="sng" algn="ctr">
                  <a:solidFill>
                    <a:srgbClr val="C0504D">
                      <a:alpha val="68000"/>
                    </a:srgbClr>
                  </a:solidFill>
                  <a:prstDash val="solid"/>
                  <a:tailEnd type="triangle" w="sm" len="sm"/>
                </a:ln>
                <a:effectLst/>
              </p:spPr>
            </p:cxnSp>
            <p:cxnSp>
              <p:nvCxnSpPr>
                <p:cNvPr id="261" name="Straight Arrow Connector 260"/>
                <p:cNvCxnSpPr>
                  <a:stCxn id="259" idx="7"/>
                  <a:endCxn id="259" idx="4"/>
                </p:cNvCxnSpPr>
                <p:nvPr/>
              </p:nvCxnSpPr>
              <p:spPr>
                <a:xfrm rot="5920798">
                  <a:off x="4209157" y="2682145"/>
                  <a:ext cx="68172" cy="175852"/>
                </a:xfrm>
                <a:prstGeom prst="straightConnector1">
                  <a:avLst/>
                </a:prstGeom>
                <a:noFill/>
                <a:ln w="9525" cap="flat" cmpd="sng" algn="ctr">
                  <a:solidFill>
                    <a:srgbClr val="C0504D">
                      <a:alpha val="68000"/>
                    </a:srgbClr>
                  </a:solidFill>
                  <a:prstDash val="solid"/>
                  <a:tailEnd type="triangle" w="sm" len="sm"/>
                </a:ln>
                <a:effectLst/>
              </p:spPr>
            </p:cxnSp>
            <p:cxnSp>
              <p:nvCxnSpPr>
                <p:cNvPr id="262" name="Straight Arrow Connector 261"/>
                <p:cNvCxnSpPr>
                  <a:stCxn id="259" idx="7"/>
                  <a:endCxn id="259" idx="3"/>
                </p:cNvCxnSpPr>
                <p:nvPr/>
              </p:nvCxnSpPr>
              <p:spPr>
                <a:xfrm rot="5920798">
                  <a:off x="4195846" y="2702807"/>
                  <a:ext cx="98358" cy="165432"/>
                </a:xfrm>
                <a:prstGeom prst="straightConnector1">
                  <a:avLst/>
                </a:prstGeom>
                <a:noFill/>
                <a:ln w="9525" cap="flat" cmpd="sng" algn="ctr">
                  <a:solidFill>
                    <a:srgbClr val="C0504D">
                      <a:alpha val="68000"/>
                    </a:srgbClr>
                  </a:solidFill>
                  <a:prstDash val="solid"/>
                  <a:tailEnd type="triangle" w="sm" len="sm"/>
                </a:ln>
                <a:effectLst/>
              </p:spPr>
            </p:cxnSp>
            <p:cxnSp>
              <p:nvCxnSpPr>
                <p:cNvPr id="263" name="Straight Arrow Connector 262"/>
                <p:cNvCxnSpPr>
                  <a:stCxn id="259" idx="7"/>
                  <a:endCxn id="259" idx="2"/>
                </p:cNvCxnSpPr>
                <p:nvPr/>
              </p:nvCxnSpPr>
              <p:spPr>
                <a:xfrm rot="5920798">
                  <a:off x="4204251" y="2729979"/>
                  <a:ext cx="113496" cy="129699"/>
                </a:xfrm>
                <a:prstGeom prst="straightConnector1">
                  <a:avLst/>
                </a:prstGeom>
                <a:noFill/>
                <a:ln w="9525" cap="flat" cmpd="sng" algn="ctr">
                  <a:solidFill>
                    <a:srgbClr val="C0504D">
                      <a:alpha val="68000"/>
                    </a:srgbClr>
                  </a:solidFill>
                  <a:prstDash val="solid"/>
                  <a:tailEnd type="triangle" w="sm" len="sm"/>
                </a:ln>
                <a:effectLst/>
              </p:spPr>
            </p:cxnSp>
            <p:cxnSp>
              <p:nvCxnSpPr>
                <p:cNvPr id="264" name="Straight Arrow Connector 263"/>
                <p:cNvCxnSpPr>
                  <a:stCxn id="259" idx="7"/>
                  <a:endCxn id="259" idx="1"/>
                </p:cNvCxnSpPr>
                <p:nvPr/>
              </p:nvCxnSpPr>
              <p:spPr>
                <a:xfrm rot="5920798">
                  <a:off x="4229447" y="2747744"/>
                  <a:ext cx="104716" cy="89586"/>
                </a:xfrm>
                <a:prstGeom prst="straightConnector1">
                  <a:avLst/>
                </a:prstGeom>
                <a:noFill/>
                <a:ln w="9525" cap="flat" cmpd="sng" algn="ctr">
                  <a:solidFill>
                    <a:srgbClr val="C0504D">
                      <a:alpha val="68000"/>
                    </a:srgbClr>
                  </a:solidFill>
                  <a:prstDash val="solid"/>
                  <a:tailEnd type="triangle" w="sm" len="sm"/>
                </a:ln>
                <a:effectLst/>
              </p:spPr>
            </p:cxnSp>
          </p:grpSp>
        </p:grpSp>
        <p:grpSp>
          <p:nvGrpSpPr>
            <p:cNvPr id="344" name="Group 343"/>
            <p:cNvGrpSpPr/>
            <p:nvPr/>
          </p:nvGrpSpPr>
          <p:grpSpPr>
            <a:xfrm>
              <a:off x="9414890" y="2236268"/>
              <a:ext cx="1234410" cy="3328582"/>
              <a:chOff x="3581038" y="2329858"/>
              <a:chExt cx="1234410" cy="3328582"/>
            </a:xfrm>
          </p:grpSpPr>
          <p:sp>
            <p:nvSpPr>
              <p:cNvPr id="345" name="TextBox 344"/>
              <p:cNvSpPr txBox="1"/>
              <p:nvPr/>
            </p:nvSpPr>
            <p:spPr>
              <a:xfrm>
                <a:off x="3581038" y="5412231"/>
                <a:ext cx="1020583" cy="246209"/>
              </a:xfrm>
              <a:prstGeom prst="rect">
                <a:avLst/>
              </a:prstGeom>
              <a:noFill/>
            </p:spPr>
            <p:txBody>
              <a:bodyPr wrap="square" lIns="91427" tIns="45714" rIns="91427" bIns="45714" rtlCol="0">
                <a:spAutoFit/>
              </a:bodyPr>
              <a:lstStyle/>
              <a:p>
                <a:pPr marL="0" marR="0" lvl="0" indent="0" defTabSz="914278"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6FAC00"/>
                    </a:solidFill>
                    <a:effectLst/>
                    <a:uLnTx/>
                    <a:uFillTx/>
                    <a:latin typeface="Calibri"/>
                    <a:ea typeface="MS PGothic" pitchFamily="34" charset="-128"/>
                  </a:rPr>
                  <a:t>Aggregate 0</a:t>
                </a:r>
              </a:p>
            </p:txBody>
          </p:sp>
          <p:sp>
            <p:nvSpPr>
              <p:cNvPr id="346" name="TextBox 345"/>
              <p:cNvSpPr txBox="1"/>
              <p:nvPr/>
            </p:nvSpPr>
            <p:spPr>
              <a:xfrm>
                <a:off x="3940957" y="2329858"/>
                <a:ext cx="874491" cy="246209"/>
              </a:xfrm>
              <a:prstGeom prst="rect">
                <a:avLst/>
              </a:prstGeom>
              <a:noFill/>
            </p:spPr>
            <p:txBody>
              <a:bodyPr wrap="square" lIns="91427" tIns="45714" rIns="91427" bIns="45714" rtlCol="0">
                <a:spAutoFit/>
              </a:bodyPr>
              <a:lstStyle/>
              <a:p>
                <a:pPr marL="0" marR="0" lvl="0" indent="0" algn="ctr" defTabSz="914278"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6FAC00"/>
                    </a:solidFill>
                    <a:effectLst/>
                    <a:uLnTx/>
                    <a:uFillTx/>
                    <a:latin typeface="Calibri"/>
                    <a:ea typeface="MS PGothic" pitchFamily="34" charset="-128"/>
                  </a:rPr>
                  <a:t>Aggregate 1</a:t>
                </a:r>
              </a:p>
            </p:txBody>
          </p:sp>
        </p:grpSp>
      </p:grpSp>
      <p:sp>
        <p:nvSpPr>
          <p:cNvPr id="376" name="Right Arrow 375"/>
          <p:cNvSpPr/>
          <p:nvPr/>
        </p:nvSpPr>
        <p:spPr>
          <a:xfrm>
            <a:off x="3539620" y="3150452"/>
            <a:ext cx="1338090" cy="966937"/>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lIns="9144" tIns="9144" rIns="9144" bIns="9144" rtlCol="0" anchor="ctr"/>
          <a:lstStyle/>
          <a:p>
            <a:pPr algn="ctr" defTabSz="914400" fontAlgn="auto">
              <a:spcBef>
                <a:spcPts val="0"/>
              </a:spcBef>
              <a:spcAft>
                <a:spcPts val="0"/>
              </a:spcAft>
            </a:pPr>
            <a:endParaRPr lang="en-US" sz="1600" b="1" kern="0" dirty="0" smtClean="0">
              <a:solidFill>
                <a:prstClr val="white"/>
              </a:solidFill>
              <a:latin typeface="Calibri"/>
            </a:endParaRPr>
          </a:p>
        </p:txBody>
      </p:sp>
      <p:sp>
        <p:nvSpPr>
          <p:cNvPr id="377" name="Right Arrow 376"/>
          <p:cNvSpPr/>
          <p:nvPr/>
        </p:nvSpPr>
        <p:spPr>
          <a:xfrm>
            <a:off x="7411594" y="3150451"/>
            <a:ext cx="1338090" cy="966937"/>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lIns="9144" tIns="9144" rIns="9144" bIns="9144" rtlCol="0" anchor="ctr"/>
          <a:lstStyle/>
          <a:p>
            <a:pPr algn="ctr" defTabSz="914400" fontAlgn="auto">
              <a:spcBef>
                <a:spcPts val="0"/>
              </a:spcBef>
              <a:spcAft>
                <a:spcPts val="0"/>
              </a:spcAft>
            </a:pPr>
            <a:endParaRPr lang="en-US" sz="1600" b="1" kern="0" dirty="0" smtClean="0">
              <a:solidFill>
                <a:prstClr val="white"/>
              </a:solidFill>
              <a:latin typeface="Calibri"/>
            </a:endParaRPr>
          </a:p>
        </p:txBody>
      </p:sp>
      <p:sp>
        <p:nvSpPr>
          <p:cNvPr id="4" name="Rectangle 3"/>
          <p:cNvSpPr/>
          <p:nvPr/>
        </p:nvSpPr>
        <p:spPr>
          <a:xfrm>
            <a:off x="7942739" y="1247778"/>
            <a:ext cx="3905550" cy="546945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extBox 138"/>
          <p:cNvSpPr txBox="1"/>
          <p:nvPr/>
        </p:nvSpPr>
        <p:spPr>
          <a:xfrm>
            <a:off x="6074133" y="275150"/>
            <a:ext cx="2967472" cy="646331"/>
          </a:xfrm>
          <a:prstGeom prst="rect">
            <a:avLst/>
          </a:prstGeom>
          <a:noFill/>
        </p:spPr>
        <p:txBody>
          <a:bodyPr wrap="none" lIns="91436" tIns="45720" rIns="91436" bIns="45720" rtlCol="0">
            <a:spAutoFit/>
          </a:bodyPr>
          <a:lstStyle/>
          <a:p>
            <a:pPr algn="ctr"/>
            <a:r>
              <a:rPr lang="en-US" dirty="0" smtClean="0"/>
              <a:t>Implemented in the</a:t>
            </a:r>
          </a:p>
          <a:p>
            <a:pPr algn="ctr"/>
            <a:r>
              <a:rPr lang="en-US" dirty="0" smtClean="0"/>
              <a:t>tiled-deferred shading pass</a:t>
            </a:r>
          </a:p>
        </p:txBody>
      </p:sp>
      <p:cxnSp>
        <p:nvCxnSpPr>
          <p:cNvPr id="141" name="Curved Connector 140"/>
          <p:cNvCxnSpPr>
            <a:stCxn id="139" idx="3"/>
            <a:endCxn id="4" idx="0"/>
          </p:cNvCxnSpPr>
          <p:nvPr/>
        </p:nvCxnSpPr>
        <p:spPr>
          <a:xfrm>
            <a:off x="9041605" y="598316"/>
            <a:ext cx="853909" cy="649462"/>
          </a:xfrm>
          <a:prstGeom prst="curvedConnector2">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749527" y="6060966"/>
            <a:ext cx="2637012" cy="646331"/>
          </a:xfrm>
          <a:prstGeom prst="rect">
            <a:avLst/>
          </a:prstGeom>
          <a:noFill/>
        </p:spPr>
        <p:txBody>
          <a:bodyPr wrap="square" lIns="91436" tIns="45720" rIns="91436" bIns="45720" rtlCol="0">
            <a:spAutoFit/>
          </a:bodyPr>
          <a:lstStyle/>
          <a:p>
            <a:pPr algn="ctr"/>
            <a:r>
              <a:rPr lang="en-US" dirty="0" smtClean="0"/>
              <a:t>1: MSAA/SSAA </a:t>
            </a:r>
            <a:br>
              <a:rPr lang="en-US" dirty="0" smtClean="0"/>
            </a:br>
            <a:r>
              <a:rPr lang="en-US" dirty="0" smtClean="0"/>
              <a:t>G-Buffer </a:t>
            </a:r>
            <a:r>
              <a:rPr lang="en-US" dirty="0" err="1" smtClean="0"/>
              <a:t>Rasterization</a:t>
            </a:r>
            <a:endParaRPr lang="en-US" dirty="0" smtClean="0"/>
          </a:p>
        </p:txBody>
      </p:sp>
    </p:spTree>
    <p:extLst>
      <p:ext uri="{BB962C8B-B14F-4D97-AF65-F5344CB8AC3E}">
        <p14:creationId xmlns:p14="http://schemas.microsoft.com/office/powerpoint/2010/main" val="37284293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060845" y="978083"/>
            <a:ext cx="3550064" cy="5082175"/>
            <a:chOff x="5856091" y="3227534"/>
            <a:chExt cx="1570605" cy="2267656"/>
          </a:xfrm>
        </p:grpSpPr>
        <p:sp>
          <p:nvSpPr>
            <p:cNvPr id="52" name="Snip Diagonal Corner Rectangle 51"/>
            <p:cNvSpPr/>
            <p:nvPr/>
          </p:nvSpPr>
          <p:spPr>
            <a:xfrm>
              <a:off x="5856091" y="3227534"/>
              <a:ext cx="1570605" cy="2267656"/>
            </a:xfrm>
            <a:prstGeom prst="snip2DiagRect">
              <a:avLst>
                <a:gd name="adj1" fmla="val 0"/>
                <a:gd name="adj2" fmla="val 5752"/>
              </a:avLst>
            </a:prstGeom>
            <a:solidFill>
              <a:schemeClr val="bg2">
                <a:lumMod val="20000"/>
                <a:lumOff val="80000"/>
                <a:alpha val="20000"/>
              </a:schemeClr>
            </a:solidFill>
            <a:ln>
              <a:solidFill>
                <a:srgbClr val="7879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53" name="TextBox 52"/>
            <p:cNvSpPr txBox="1"/>
            <p:nvPr/>
          </p:nvSpPr>
          <p:spPr>
            <a:xfrm>
              <a:off x="6127269" y="5254360"/>
              <a:ext cx="1095375" cy="131836"/>
            </a:xfrm>
            <a:prstGeom prst="rect">
              <a:avLst/>
            </a:prstGeom>
            <a:noFill/>
          </p:spPr>
          <p:txBody>
            <a:bodyPr wrap="square" lIns="9144" tIns="9144" rIns="9144" bIns="9144" rtlCol="0">
              <a:spAutoFit/>
            </a:bodyPr>
            <a:lstStyle/>
            <a:p>
              <a:pPr algn="ctr" defTabSz="1523970">
                <a:defRPr/>
              </a:pPr>
              <a:endParaRPr lang="en-US" b="1" i="1" kern="0" dirty="0">
                <a:solidFill>
                  <a:srgbClr val="EEECE1"/>
                </a:solidFill>
                <a:latin typeface="Calibri" pitchFamily="34" charset="0"/>
              </a:endParaRPr>
            </a:p>
          </p:txBody>
        </p:sp>
      </p:grpSp>
      <p:grpSp>
        <p:nvGrpSpPr>
          <p:cNvPr id="24" name="Group 23"/>
          <p:cNvGrpSpPr/>
          <p:nvPr/>
        </p:nvGrpSpPr>
        <p:grpSpPr>
          <a:xfrm>
            <a:off x="2176113" y="4672261"/>
            <a:ext cx="1186947" cy="957435"/>
            <a:chOff x="2462164" y="2638814"/>
            <a:chExt cx="740136" cy="597022"/>
          </a:xfrm>
        </p:grpSpPr>
        <p:sp>
          <p:nvSpPr>
            <p:cNvPr id="26" name="Right Triangle 25"/>
            <p:cNvSpPr/>
            <p:nvPr/>
          </p:nvSpPr>
          <p:spPr>
            <a:xfrm rot="7155507">
              <a:off x="2865859" y="2709654"/>
              <a:ext cx="215682"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1015980">
                <a:defRPr/>
              </a:pPr>
              <a:endParaRPr lang="en-US" sz="1400" kern="0">
                <a:solidFill>
                  <a:srgbClr val="787972"/>
                </a:solidFill>
                <a:latin typeface="Arial"/>
              </a:endParaRPr>
            </a:p>
          </p:txBody>
        </p:sp>
        <p:sp>
          <p:nvSpPr>
            <p:cNvPr id="27" name="Right Triangle 26"/>
            <p:cNvSpPr/>
            <p:nvPr/>
          </p:nvSpPr>
          <p:spPr>
            <a:xfrm rot="11792435">
              <a:off x="2790390" y="2781921"/>
              <a:ext cx="256561" cy="178179"/>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1015980">
                <a:defRPr/>
              </a:pPr>
              <a:endParaRPr lang="en-US" sz="1400" kern="0">
                <a:solidFill>
                  <a:srgbClr val="787972"/>
                </a:solidFill>
                <a:latin typeface="Arial"/>
              </a:endParaRPr>
            </a:p>
          </p:txBody>
        </p:sp>
        <p:sp>
          <p:nvSpPr>
            <p:cNvPr id="28" name="Right Triangle 27"/>
            <p:cNvSpPr/>
            <p:nvPr/>
          </p:nvSpPr>
          <p:spPr>
            <a:xfrm rot="6178923">
              <a:off x="2720718" y="2959805"/>
              <a:ext cx="215682" cy="298762"/>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1015980">
                <a:defRPr/>
              </a:pPr>
              <a:endParaRPr lang="en-US" sz="1400" kern="0">
                <a:solidFill>
                  <a:srgbClr val="787972"/>
                </a:solidFill>
                <a:latin typeface="Arial"/>
              </a:endParaRPr>
            </a:p>
          </p:txBody>
        </p:sp>
        <p:sp>
          <p:nvSpPr>
            <p:cNvPr id="29" name="Right Triangle 28"/>
            <p:cNvSpPr/>
            <p:nvPr/>
          </p:nvSpPr>
          <p:spPr>
            <a:xfrm rot="13649908">
              <a:off x="2861869" y="2732277"/>
              <a:ext cx="290696"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1015980">
                <a:defRPr/>
              </a:pPr>
              <a:endParaRPr lang="en-US" sz="1400" kern="0">
                <a:solidFill>
                  <a:srgbClr val="787972"/>
                </a:solidFill>
                <a:latin typeface="Arial"/>
              </a:endParaRPr>
            </a:p>
          </p:txBody>
        </p:sp>
        <p:sp>
          <p:nvSpPr>
            <p:cNvPr id="30" name="Right Triangle 29"/>
            <p:cNvSpPr/>
            <p:nvPr/>
          </p:nvSpPr>
          <p:spPr>
            <a:xfrm rot="4599500">
              <a:off x="2601511" y="2955381"/>
              <a:ext cx="269370"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1015980">
                <a:defRPr/>
              </a:pPr>
              <a:endParaRPr lang="en-US" sz="1400" kern="0">
                <a:solidFill>
                  <a:srgbClr val="787972"/>
                </a:solidFill>
                <a:latin typeface="Arial"/>
              </a:endParaRPr>
            </a:p>
          </p:txBody>
        </p:sp>
        <p:sp>
          <p:nvSpPr>
            <p:cNvPr id="31" name="Right Triangle 30"/>
            <p:cNvSpPr/>
            <p:nvPr/>
          </p:nvSpPr>
          <p:spPr>
            <a:xfrm rot="7155507">
              <a:off x="2800062" y="2882540"/>
              <a:ext cx="215682"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1015980">
                <a:defRPr/>
              </a:pPr>
              <a:endParaRPr lang="en-US" sz="1400" kern="0">
                <a:solidFill>
                  <a:srgbClr val="787972"/>
                </a:solidFill>
                <a:latin typeface="Arial"/>
              </a:endParaRPr>
            </a:p>
          </p:txBody>
        </p:sp>
        <p:sp>
          <p:nvSpPr>
            <p:cNvPr id="32" name="Right Triangle 31"/>
            <p:cNvSpPr/>
            <p:nvPr/>
          </p:nvSpPr>
          <p:spPr>
            <a:xfrm rot="7155507" flipH="1">
              <a:off x="2759268" y="2841124"/>
              <a:ext cx="99049"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1015980">
                <a:defRPr/>
              </a:pPr>
              <a:endParaRPr lang="en-US" sz="1400" kern="0">
                <a:solidFill>
                  <a:srgbClr val="787972"/>
                </a:solidFill>
                <a:latin typeface="Arial"/>
              </a:endParaRPr>
            </a:p>
          </p:txBody>
        </p:sp>
        <p:sp>
          <p:nvSpPr>
            <p:cNvPr id="33" name="Right Triangle 32"/>
            <p:cNvSpPr/>
            <p:nvPr/>
          </p:nvSpPr>
          <p:spPr>
            <a:xfrm rot="7155507">
              <a:off x="2991305" y="2919624"/>
              <a:ext cx="215682" cy="101843"/>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1015980">
                <a:defRPr/>
              </a:pPr>
              <a:endParaRPr lang="en-US" sz="1400" kern="0">
                <a:solidFill>
                  <a:srgbClr val="787972"/>
                </a:solidFill>
                <a:latin typeface="Arial"/>
              </a:endParaRPr>
            </a:p>
          </p:txBody>
        </p:sp>
        <p:sp>
          <p:nvSpPr>
            <p:cNvPr id="34" name="Right Triangle 33"/>
            <p:cNvSpPr/>
            <p:nvPr/>
          </p:nvSpPr>
          <p:spPr>
            <a:xfrm rot="7155507">
              <a:off x="2955021" y="2741071"/>
              <a:ext cx="288250" cy="91860"/>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1015980">
                <a:defRPr/>
              </a:pPr>
              <a:endParaRPr lang="en-US" sz="1400" kern="0">
                <a:solidFill>
                  <a:srgbClr val="787972"/>
                </a:solidFill>
                <a:latin typeface="Arial"/>
              </a:endParaRPr>
            </a:p>
          </p:txBody>
        </p:sp>
        <p:grpSp>
          <p:nvGrpSpPr>
            <p:cNvPr id="35" name="Group 34"/>
            <p:cNvGrpSpPr/>
            <p:nvPr/>
          </p:nvGrpSpPr>
          <p:grpSpPr>
            <a:xfrm>
              <a:off x="2630924" y="2658736"/>
              <a:ext cx="571376" cy="577100"/>
              <a:chOff x="6042498" y="1679481"/>
              <a:chExt cx="529766" cy="535073"/>
            </a:xfrm>
          </p:grpSpPr>
          <p:sp>
            <p:nvSpPr>
              <p:cNvPr id="37" name="Rectangle 36"/>
              <p:cNvSpPr/>
              <p:nvPr/>
            </p:nvSpPr>
            <p:spPr>
              <a:xfrm>
                <a:off x="6042498" y="1679481"/>
                <a:ext cx="529766" cy="535073"/>
              </a:xfrm>
              <a:prstGeom prst="rect">
                <a:avLst/>
              </a:prstGeom>
              <a:noFill/>
              <a:ln w="25400" cap="flat" cmpd="sng" algn="ctr">
                <a:solidFill>
                  <a:srgbClr val="C00000"/>
                </a:solidFill>
                <a:prstDash val="solid"/>
              </a:ln>
              <a:effectLst/>
            </p:spPr>
            <p:txBody>
              <a:bodyPr rtlCol="0" anchor="ctr"/>
              <a:lstStyle/>
              <a:p>
                <a:pPr algn="ctr" defTabSz="1015980">
                  <a:defRPr/>
                </a:pPr>
                <a:endParaRPr lang="en-US" sz="1400" kern="0">
                  <a:solidFill>
                    <a:srgbClr val="787972"/>
                  </a:solidFill>
                  <a:latin typeface="Arial"/>
                </a:endParaRPr>
              </a:p>
            </p:txBody>
          </p:sp>
          <p:sp>
            <p:nvSpPr>
              <p:cNvPr id="38" name="Oval 37"/>
              <p:cNvSpPr/>
              <p:nvPr/>
            </p:nvSpPr>
            <p:spPr>
              <a:xfrm>
                <a:off x="6107709" y="1763251"/>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1015980">
                  <a:defRPr/>
                </a:pPr>
                <a:endParaRPr lang="en-US" sz="1400" kern="0">
                  <a:solidFill>
                    <a:srgbClr val="787972"/>
                  </a:solidFill>
                  <a:latin typeface="Arial"/>
                </a:endParaRPr>
              </a:p>
            </p:txBody>
          </p:sp>
          <p:sp>
            <p:nvSpPr>
              <p:cNvPr id="39" name="Oval 38"/>
              <p:cNvSpPr/>
              <p:nvPr/>
            </p:nvSpPr>
            <p:spPr>
              <a:xfrm>
                <a:off x="6196824" y="1887620"/>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1015980">
                  <a:defRPr/>
                </a:pPr>
                <a:endParaRPr lang="en-US" sz="1400" kern="0">
                  <a:solidFill>
                    <a:srgbClr val="787972"/>
                  </a:solidFill>
                  <a:latin typeface="Arial"/>
                </a:endParaRPr>
              </a:p>
            </p:txBody>
          </p:sp>
          <p:sp>
            <p:nvSpPr>
              <p:cNvPr id="40" name="Oval 39"/>
              <p:cNvSpPr/>
              <p:nvPr/>
            </p:nvSpPr>
            <p:spPr>
              <a:xfrm>
                <a:off x="6320040" y="1835256"/>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1015980">
                  <a:defRPr/>
                </a:pPr>
                <a:endParaRPr lang="en-US" sz="1400" kern="0">
                  <a:solidFill>
                    <a:srgbClr val="787972"/>
                  </a:solidFill>
                  <a:latin typeface="Arial"/>
                </a:endParaRPr>
              </a:p>
            </p:txBody>
          </p:sp>
          <p:sp>
            <p:nvSpPr>
              <p:cNvPr id="41" name="Oval 40"/>
              <p:cNvSpPr/>
              <p:nvPr/>
            </p:nvSpPr>
            <p:spPr>
              <a:xfrm>
                <a:off x="6466024" y="1754505"/>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1015980">
                  <a:defRPr/>
                </a:pPr>
                <a:endParaRPr lang="en-US" sz="1400" kern="0">
                  <a:solidFill>
                    <a:srgbClr val="787972"/>
                  </a:solidFill>
                  <a:latin typeface="Arial"/>
                </a:endParaRPr>
              </a:p>
            </p:txBody>
          </p:sp>
          <p:sp>
            <p:nvSpPr>
              <p:cNvPr id="42" name="Oval 41"/>
              <p:cNvSpPr/>
              <p:nvPr/>
            </p:nvSpPr>
            <p:spPr>
              <a:xfrm>
                <a:off x="6383666" y="1948850"/>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1015980">
                  <a:defRPr/>
                </a:pPr>
                <a:endParaRPr lang="en-US" sz="1400" kern="0">
                  <a:solidFill>
                    <a:srgbClr val="787972"/>
                  </a:solidFill>
                  <a:latin typeface="Arial"/>
                </a:endParaRPr>
              </a:p>
            </p:txBody>
          </p:sp>
          <p:sp>
            <p:nvSpPr>
              <p:cNvPr id="43" name="Oval 42"/>
              <p:cNvSpPr/>
              <p:nvPr/>
            </p:nvSpPr>
            <p:spPr>
              <a:xfrm>
                <a:off x="6265826" y="2001104"/>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1015980">
                  <a:defRPr/>
                </a:pPr>
                <a:endParaRPr lang="en-US" sz="1400" kern="0">
                  <a:solidFill>
                    <a:srgbClr val="787972"/>
                  </a:solidFill>
                  <a:latin typeface="Arial"/>
                </a:endParaRPr>
              </a:p>
            </p:txBody>
          </p:sp>
          <p:sp>
            <p:nvSpPr>
              <p:cNvPr id="44" name="Oval 43"/>
              <p:cNvSpPr/>
              <p:nvPr/>
            </p:nvSpPr>
            <p:spPr>
              <a:xfrm>
                <a:off x="6467457" y="2104416"/>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1015980">
                  <a:defRPr/>
                </a:pPr>
                <a:endParaRPr lang="en-US" sz="1400" kern="0">
                  <a:solidFill>
                    <a:srgbClr val="787972"/>
                  </a:solidFill>
                  <a:latin typeface="Arial"/>
                </a:endParaRPr>
              </a:p>
            </p:txBody>
          </p:sp>
          <p:sp>
            <p:nvSpPr>
              <p:cNvPr id="45" name="Oval 44"/>
              <p:cNvSpPr/>
              <p:nvPr/>
            </p:nvSpPr>
            <p:spPr>
              <a:xfrm>
                <a:off x="6143098" y="2090432"/>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1015980">
                  <a:defRPr/>
                </a:pPr>
                <a:endParaRPr lang="en-US" sz="1400" kern="0">
                  <a:solidFill>
                    <a:srgbClr val="787972"/>
                  </a:solidFill>
                  <a:latin typeface="Arial"/>
                </a:endParaRPr>
              </a:p>
            </p:txBody>
          </p:sp>
        </p:grpSp>
        <p:sp>
          <p:nvSpPr>
            <p:cNvPr id="36" name="TextBox 35"/>
            <p:cNvSpPr txBox="1"/>
            <p:nvPr/>
          </p:nvSpPr>
          <p:spPr>
            <a:xfrm rot="16200000">
              <a:off x="2245958" y="2855020"/>
              <a:ext cx="597022" cy="164609"/>
            </a:xfrm>
            <a:prstGeom prst="rect">
              <a:avLst/>
            </a:prstGeom>
            <a:noFill/>
          </p:spPr>
          <p:txBody>
            <a:bodyPr wrap="square" lIns="9144" tIns="9144" rIns="9144" bIns="9144" rtlCol="0">
              <a:noAutofit/>
            </a:bodyPr>
            <a:lstStyle/>
            <a:p>
              <a:pPr algn="ctr" defTabSz="1523970">
                <a:defRPr/>
              </a:pPr>
              <a:r>
                <a:rPr lang="en-US" b="1" i="1" kern="0" dirty="0">
                  <a:solidFill>
                    <a:schemeClr val="tx1">
                      <a:lumMod val="50000"/>
                    </a:schemeClr>
                  </a:solidFill>
                  <a:ea typeface="ＭＳ Ｐゴシック" charset="0"/>
                </a:rPr>
                <a:t>Pixel</a:t>
              </a:r>
            </a:p>
          </p:txBody>
        </p:sp>
      </p:grpSp>
      <p:sp>
        <p:nvSpPr>
          <p:cNvPr id="25" name="TextBox 24"/>
          <p:cNvSpPr txBox="1"/>
          <p:nvPr/>
        </p:nvSpPr>
        <p:spPr>
          <a:xfrm>
            <a:off x="2007031" y="5720791"/>
            <a:ext cx="1711152" cy="295466"/>
          </a:xfrm>
          <a:prstGeom prst="rect">
            <a:avLst/>
          </a:prstGeom>
          <a:noFill/>
        </p:spPr>
        <p:txBody>
          <a:bodyPr wrap="square" lIns="9144" tIns="9144" rIns="9144" bIns="9144" rtlCol="0">
            <a:spAutoFit/>
          </a:bodyPr>
          <a:lstStyle/>
          <a:p>
            <a:pPr algn="ctr" defTabSz="1523970">
              <a:defRPr/>
            </a:pPr>
            <a:r>
              <a:rPr lang="en-US" b="1" i="1" kern="0" dirty="0">
                <a:solidFill>
                  <a:srgbClr val="EEECE1"/>
                </a:solidFill>
                <a:latin typeface="Calibri" pitchFamily="34" charset="0"/>
              </a:rPr>
              <a:t>[8x Samples]</a:t>
            </a:r>
          </a:p>
        </p:txBody>
      </p:sp>
      <p:grpSp>
        <p:nvGrpSpPr>
          <p:cNvPr id="54" name="Group 53"/>
          <p:cNvGrpSpPr/>
          <p:nvPr/>
        </p:nvGrpSpPr>
        <p:grpSpPr>
          <a:xfrm>
            <a:off x="1060845" y="624247"/>
            <a:ext cx="3352560" cy="387798"/>
            <a:chOff x="2840001" y="3883008"/>
            <a:chExt cx="2071945" cy="239666"/>
          </a:xfrm>
        </p:grpSpPr>
        <p:sp>
          <p:nvSpPr>
            <p:cNvPr id="17" name="TextBox 16"/>
            <p:cNvSpPr txBox="1"/>
            <p:nvPr/>
          </p:nvSpPr>
          <p:spPr>
            <a:xfrm>
              <a:off x="2840001" y="3883008"/>
              <a:ext cx="2071945" cy="239666"/>
            </a:xfrm>
            <a:prstGeom prst="rect">
              <a:avLst/>
            </a:prstGeom>
            <a:noFill/>
          </p:spPr>
          <p:txBody>
            <a:bodyPr wrap="square" lIns="9144" tIns="9144" rIns="9144" bIns="9144" rtlCol="0">
              <a:spAutoFit/>
            </a:bodyPr>
            <a:lstStyle/>
            <a:p>
              <a:pPr defTabSz="1523970">
                <a:defRPr/>
              </a:pPr>
              <a:r>
                <a:rPr lang="en-US" sz="2400" b="1" kern="0" dirty="0">
                  <a:solidFill>
                    <a:schemeClr val="bg1">
                      <a:lumMod val="50000"/>
                      <a:lumOff val="50000"/>
                    </a:schemeClr>
                  </a:solidFill>
                  <a:latin typeface="Calibri" pitchFamily="34" charset="0"/>
                </a:rPr>
                <a:t>G-Buffer</a:t>
              </a:r>
              <a:endParaRPr lang="en-US" sz="2400" b="1" i="1" kern="0" dirty="0">
                <a:solidFill>
                  <a:schemeClr val="bg1">
                    <a:lumMod val="50000"/>
                    <a:lumOff val="50000"/>
                  </a:schemeClr>
                </a:solidFill>
                <a:latin typeface="Calibri" pitchFamily="34" charset="0"/>
              </a:endParaRPr>
            </a:p>
          </p:txBody>
        </p:sp>
        <p:sp>
          <p:nvSpPr>
            <p:cNvPr id="19" name="TextBox 18"/>
            <p:cNvSpPr txBox="1"/>
            <p:nvPr/>
          </p:nvSpPr>
          <p:spPr>
            <a:xfrm>
              <a:off x="3173507" y="3919080"/>
              <a:ext cx="1732426" cy="182604"/>
            </a:xfrm>
            <a:prstGeom prst="rect">
              <a:avLst/>
            </a:prstGeom>
            <a:noFill/>
          </p:spPr>
          <p:txBody>
            <a:bodyPr wrap="square" lIns="9144" tIns="9144" rIns="9144" bIns="9144" rtlCol="0">
              <a:spAutoFit/>
            </a:bodyPr>
            <a:lstStyle/>
            <a:p>
              <a:pPr algn="r" defTabSz="1523970">
                <a:defRPr/>
              </a:pPr>
              <a:r>
                <a:rPr lang="en-US" b="1" i="1" kern="0" dirty="0" smtClean="0">
                  <a:solidFill>
                    <a:srgbClr val="FF0000"/>
                  </a:solidFill>
                  <a:latin typeface="Calibri" pitchFamily="34" charset="0"/>
                </a:rPr>
                <a:t>8x</a:t>
              </a:r>
              <a:r>
                <a:rPr lang="en-US" b="1" i="1" kern="0" dirty="0" smtClean="0">
                  <a:solidFill>
                    <a:schemeClr val="bg1">
                      <a:lumMod val="50000"/>
                      <a:lumOff val="50000"/>
                    </a:schemeClr>
                  </a:solidFill>
                  <a:latin typeface="Calibri" pitchFamily="34" charset="0"/>
                </a:rPr>
                <a:t>AA or </a:t>
              </a:r>
              <a:r>
                <a:rPr lang="en-US" b="1" i="1" kern="0" dirty="0" smtClean="0">
                  <a:solidFill>
                    <a:srgbClr val="FF0000"/>
                  </a:solidFill>
                  <a:latin typeface="Calibri" pitchFamily="34" charset="0"/>
                </a:rPr>
                <a:t>4x</a:t>
              </a:r>
              <a:r>
                <a:rPr lang="en-US" b="1" i="1" kern="0" dirty="0" smtClean="0">
                  <a:solidFill>
                    <a:schemeClr val="bg1">
                      <a:lumMod val="50000"/>
                      <a:lumOff val="50000"/>
                    </a:schemeClr>
                  </a:solidFill>
                  <a:latin typeface="Calibri" pitchFamily="34" charset="0"/>
                </a:rPr>
                <a:t>AA</a:t>
              </a:r>
              <a:endParaRPr lang="en-US" b="1" i="1" kern="0" dirty="0">
                <a:solidFill>
                  <a:schemeClr val="bg1">
                    <a:lumMod val="50000"/>
                    <a:lumOff val="50000"/>
                  </a:schemeClr>
                </a:solidFill>
                <a:latin typeface="Calibri" pitchFamily="34" charset="0"/>
              </a:endParaRPr>
            </a:p>
          </p:txBody>
        </p:sp>
      </p:grpSp>
      <p:grpSp>
        <p:nvGrpSpPr>
          <p:cNvPr id="5" name="Group 4"/>
          <p:cNvGrpSpPr/>
          <p:nvPr/>
        </p:nvGrpSpPr>
        <p:grpSpPr>
          <a:xfrm>
            <a:off x="1308891" y="2121235"/>
            <a:ext cx="3072373" cy="300554"/>
            <a:chOff x="1756366" y="2359396"/>
            <a:chExt cx="3072373" cy="300554"/>
          </a:xfrm>
        </p:grpSpPr>
        <p:sp>
          <p:nvSpPr>
            <p:cNvPr id="50" name="Parallelogram 49"/>
            <p:cNvSpPr/>
            <p:nvPr/>
          </p:nvSpPr>
          <p:spPr>
            <a:xfrm>
              <a:off x="1756366" y="2359396"/>
              <a:ext cx="3072373" cy="300554"/>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015980"/>
              <a:r>
                <a:rPr lang="en-US" kern="0" dirty="0">
                  <a:solidFill>
                    <a:srgbClr val="EEECE1"/>
                  </a:solidFill>
                  <a:latin typeface="Calibri"/>
                </a:rPr>
                <a:t>Normal</a:t>
              </a:r>
            </a:p>
          </p:txBody>
        </p:sp>
        <p:pic>
          <p:nvPicPr>
            <p:cNvPr id="5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2874" y="2395385"/>
              <a:ext cx="452356" cy="254450"/>
            </a:xfrm>
            <a:prstGeom prst="rect">
              <a:avLst/>
            </a:prstGeom>
          </p:spPr>
        </p:pic>
      </p:grpSp>
      <p:grpSp>
        <p:nvGrpSpPr>
          <p:cNvPr id="3" name="Group 2"/>
          <p:cNvGrpSpPr/>
          <p:nvPr/>
        </p:nvGrpSpPr>
        <p:grpSpPr>
          <a:xfrm>
            <a:off x="1308891" y="2489547"/>
            <a:ext cx="3072373" cy="300554"/>
            <a:chOff x="1756366" y="2700294"/>
            <a:chExt cx="3072373" cy="300554"/>
          </a:xfrm>
        </p:grpSpPr>
        <p:sp>
          <p:nvSpPr>
            <p:cNvPr id="48" name="Parallelogram 47"/>
            <p:cNvSpPr/>
            <p:nvPr/>
          </p:nvSpPr>
          <p:spPr>
            <a:xfrm>
              <a:off x="1756366" y="2700294"/>
              <a:ext cx="3072373" cy="300554"/>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015980"/>
              <a:r>
                <a:rPr lang="en-US" kern="0" dirty="0" smtClean="0">
                  <a:solidFill>
                    <a:srgbClr val="EEECE1"/>
                  </a:solidFill>
                  <a:latin typeface="Calibri"/>
                </a:rPr>
                <a:t>    </a:t>
              </a:r>
              <a:r>
                <a:rPr lang="en-US" kern="0" dirty="0" err="1" smtClean="0">
                  <a:solidFill>
                    <a:srgbClr val="EEECE1"/>
                  </a:solidFill>
                  <a:latin typeface="Calibri"/>
                </a:rPr>
                <a:t>BaseColor</a:t>
              </a:r>
              <a:r>
                <a:rPr lang="en-US" kern="0" dirty="0" smtClean="0">
                  <a:solidFill>
                    <a:srgbClr val="EEECE1"/>
                  </a:solidFill>
                  <a:latin typeface="Calibri"/>
                </a:rPr>
                <a:t> </a:t>
              </a:r>
              <a:r>
                <a:rPr lang="en-US" i="1" kern="0" dirty="0">
                  <a:solidFill>
                    <a:srgbClr val="EEECE1"/>
                  </a:solidFill>
                  <a:latin typeface="Calibri"/>
                </a:rPr>
                <a:t>(</a:t>
              </a:r>
              <a:r>
                <a:rPr lang="en-US" i="1" kern="0" dirty="0" smtClean="0">
                  <a:solidFill>
                    <a:srgbClr val="EEECE1"/>
                  </a:solidFill>
                  <a:latin typeface="Calibri"/>
                </a:rPr>
                <a:t>Albedo)</a:t>
              </a:r>
              <a:endParaRPr lang="en-US" i="1" kern="0" dirty="0">
                <a:solidFill>
                  <a:srgbClr val="EEECE1"/>
                </a:solidFill>
                <a:latin typeface="Calibri"/>
              </a:endParaRPr>
            </a:p>
          </p:txBody>
        </p:sp>
        <p:pic>
          <p:nvPicPr>
            <p:cNvPr id="59"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3425" y="2725349"/>
              <a:ext cx="461805" cy="259764"/>
            </a:xfrm>
            <a:prstGeom prst="rect">
              <a:avLst/>
            </a:prstGeom>
          </p:spPr>
        </p:pic>
      </p:grpSp>
      <p:grpSp>
        <p:nvGrpSpPr>
          <p:cNvPr id="2" name="Group 1"/>
          <p:cNvGrpSpPr/>
          <p:nvPr/>
        </p:nvGrpSpPr>
        <p:grpSpPr>
          <a:xfrm>
            <a:off x="1308886" y="2810825"/>
            <a:ext cx="3072373" cy="300554"/>
            <a:chOff x="1756361" y="3041195"/>
            <a:chExt cx="3072373" cy="300554"/>
          </a:xfrm>
        </p:grpSpPr>
        <p:sp>
          <p:nvSpPr>
            <p:cNvPr id="46" name="Parallelogram 45"/>
            <p:cNvSpPr/>
            <p:nvPr/>
          </p:nvSpPr>
          <p:spPr>
            <a:xfrm>
              <a:off x="1756361" y="3041195"/>
              <a:ext cx="3072373" cy="300554"/>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015980"/>
              <a:r>
                <a:rPr lang="en-US" kern="0" dirty="0" smtClean="0">
                  <a:solidFill>
                    <a:srgbClr val="EEECE1"/>
                  </a:solidFill>
                  <a:latin typeface="Calibri"/>
                </a:rPr>
                <a:t>Metallic</a:t>
              </a:r>
              <a:endParaRPr lang="en-US" kern="0" dirty="0">
                <a:solidFill>
                  <a:srgbClr val="EEECE1"/>
                </a:solidFill>
                <a:latin typeface="Calibri"/>
              </a:endParaRPr>
            </a:p>
          </p:txBody>
        </p:sp>
        <p:pic>
          <p:nvPicPr>
            <p:cNvPr id="60" name="Content Placeholder 5"/>
            <p:cNvPicPr>
              <a:picLocks noChangeAspect="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863425" y="3061628"/>
              <a:ext cx="468329" cy="263434"/>
            </a:xfrm>
            <a:prstGeom prst="rect">
              <a:avLst/>
            </a:prstGeom>
          </p:spPr>
        </p:pic>
      </p:grpSp>
      <p:sp>
        <p:nvSpPr>
          <p:cNvPr id="61" name="Parallelogram 60"/>
          <p:cNvSpPr/>
          <p:nvPr/>
        </p:nvSpPr>
        <p:spPr>
          <a:xfrm>
            <a:off x="1308886" y="3134920"/>
            <a:ext cx="3072373" cy="300554"/>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015980"/>
            <a:r>
              <a:rPr lang="en-US" kern="0" dirty="0" smtClean="0">
                <a:solidFill>
                  <a:srgbClr val="EEECE1"/>
                </a:solidFill>
                <a:latin typeface="Calibri"/>
              </a:rPr>
              <a:t>Specular</a:t>
            </a:r>
            <a:endParaRPr lang="en-US" kern="0" dirty="0">
              <a:solidFill>
                <a:srgbClr val="EEECE1"/>
              </a:solidFill>
              <a:latin typeface="Calibri"/>
            </a:endParaRPr>
          </a:p>
        </p:txBody>
      </p:sp>
      <p:sp>
        <p:nvSpPr>
          <p:cNvPr id="62" name="Parallelogram 61"/>
          <p:cNvSpPr/>
          <p:nvPr/>
        </p:nvSpPr>
        <p:spPr>
          <a:xfrm>
            <a:off x="1308886" y="3460270"/>
            <a:ext cx="3072373" cy="300554"/>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015980"/>
            <a:r>
              <a:rPr lang="en-US" kern="0" dirty="0" smtClean="0">
                <a:solidFill>
                  <a:srgbClr val="EEECE1"/>
                </a:solidFill>
                <a:latin typeface="Calibri"/>
              </a:rPr>
              <a:t>Roughness</a:t>
            </a:r>
            <a:endParaRPr lang="en-US" kern="0" dirty="0">
              <a:solidFill>
                <a:srgbClr val="EEECE1"/>
              </a:solidFill>
              <a:latin typeface="Calibri"/>
            </a:endParaRPr>
          </a:p>
        </p:txBody>
      </p:sp>
      <p:sp>
        <p:nvSpPr>
          <p:cNvPr id="64" name="Parallelogram 63"/>
          <p:cNvSpPr/>
          <p:nvPr/>
        </p:nvSpPr>
        <p:spPr>
          <a:xfrm>
            <a:off x="1308885" y="1187184"/>
            <a:ext cx="3072373" cy="300554"/>
          </a:xfrm>
          <a:prstGeom prst="parallelogram">
            <a:avLst>
              <a:gd name="adj" fmla="val 0"/>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defTabSz="1015980"/>
            <a:r>
              <a:rPr lang="en-US" kern="0" dirty="0" smtClean="0">
                <a:solidFill>
                  <a:srgbClr val="EEECE1"/>
                </a:solidFill>
                <a:latin typeface="Calibri"/>
              </a:rPr>
              <a:t>Shading Model ID</a:t>
            </a:r>
            <a:endParaRPr lang="en-US" kern="0" dirty="0">
              <a:solidFill>
                <a:srgbClr val="EEECE1"/>
              </a:solidFill>
              <a:latin typeface="Calibri"/>
            </a:endParaRPr>
          </a:p>
        </p:txBody>
      </p:sp>
      <p:pic>
        <p:nvPicPr>
          <p:cNvPr id="47" name="Content Placeholder 5"/>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15951" y="3154653"/>
            <a:ext cx="468329" cy="263434"/>
          </a:xfrm>
          <a:prstGeom prst="rect">
            <a:avLst/>
          </a:prstGeom>
        </p:spPr>
      </p:pic>
      <p:pic>
        <p:nvPicPr>
          <p:cNvPr id="49" name="Content Placeholder 5"/>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15952" y="3479915"/>
            <a:ext cx="468329" cy="263434"/>
          </a:xfrm>
          <a:prstGeom prst="rect">
            <a:avLst/>
          </a:prstGeom>
        </p:spPr>
      </p:pic>
      <p:grpSp>
        <p:nvGrpSpPr>
          <p:cNvPr id="6" name="Group 5"/>
          <p:cNvGrpSpPr/>
          <p:nvPr/>
        </p:nvGrpSpPr>
        <p:grpSpPr>
          <a:xfrm>
            <a:off x="1308885" y="3868616"/>
            <a:ext cx="3072373" cy="300554"/>
            <a:chOff x="1756360" y="4193859"/>
            <a:chExt cx="3072373" cy="300554"/>
          </a:xfrm>
        </p:grpSpPr>
        <p:sp>
          <p:nvSpPr>
            <p:cNvPr id="63" name="Parallelogram 62"/>
            <p:cNvSpPr/>
            <p:nvPr/>
          </p:nvSpPr>
          <p:spPr>
            <a:xfrm>
              <a:off x="1756360" y="4193859"/>
              <a:ext cx="3072373" cy="300554"/>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015980"/>
              <a:r>
                <a:rPr lang="en-US" kern="0" dirty="0" smtClean="0">
                  <a:solidFill>
                    <a:srgbClr val="EEECE1"/>
                  </a:solidFill>
                  <a:latin typeface="Calibri"/>
                </a:rPr>
                <a:t>Emissive</a:t>
              </a:r>
              <a:endParaRPr lang="en-US" kern="0" dirty="0">
                <a:solidFill>
                  <a:srgbClr val="EEECE1"/>
                </a:solidFill>
                <a:latin typeface="Calibri"/>
              </a:endParaRPr>
            </a:p>
          </p:txBody>
        </p:sp>
        <p:pic>
          <p:nvPicPr>
            <p:cNvPr id="51" name="Content Placeholder 5"/>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863427" y="4215784"/>
              <a:ext cx="468329" cy="263434"/>
            </a:xfrm>
            <a:prstGeom prst="rect">
              <a:avLst/>
            </a:prstGeom>
          </p:spPr>
        </p:pic>
      </p:grpSp>
      <p:grpSp>
        <p:nvGrpSpPr>
          <p:cNvPr id="65" name="Group 64"/>
          <p:cNvGrpSpPr/>
          <p:nvPr/>
        </p:nvGrpSpPr>
        <p:grpSpPr>
          <a:xfrm>
            <a:off x="7432835" y="2317559"/>
            <a:ext cx="3550064" cy="4343947"/>
            <a:chOff x="5856091" y="3556930"/>
            <a:chExt cx="1570605" cy="1938260"/>
          </a:xfrm>
        </p:grpSpPr>
        <p:sp>
          <p:nvSpPr>
            <p:cNvPr id="66" name="Snip Diagonal Corner Rectangle 65"/>
            <p:cNvSpPr/>
            <p:nvPr/>
          </p:nvSpPr>
          <p:spPr>
            <a:xfrm>
              <a:off x="5856091" y="3556930"/>
              <a:ext cx="1570605" cy="1938260"/>
            </a:xfrm>
            <a:prstGeom prst="snip2DiagRect">
              <a:avLst>
                <a:gd name="adj1" fmla="val 0"/>
                <a:gd name="adj2" fmla="val 5752"/>
              </a:avLst>
            </a:prstGeom>
            <a:solidFill>
              <a:schemeClr val="bg2">
                <a:lumMod val="20000"/>
                <a:lumOff val="80000"/>
                <a:alpha val="20000"/>
              </a:schemeClr>
            </a:solidFill>
            <a:ln>
              <a:solidFill>
                <a:srgbClr val="7879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67" name="TextBox 66"/>
            <p:cNvSpPr txBox="1"/>
            <p:nvPr/>
          </p:nvSpPr>
          <p:spPr>
            <a:xfrm>
              <a:off x="6127269" y="5254360"/>
              <a:ext cx="1095375" cy="131836"/>
            </a:xfrm>
            <a:prstGeom prst="rect">
              <a:avLst/>
            </a:prstGeom>
            <a:noFill/>
          </p:spPr>
          <p:txBody>
            <a:bodyPr wrap="square" lIns="9144" tIns="9144" rIns="9144" bIns="9144" rtlCol="0">
              <a:spAutoFit/>
            </a:bodyPr>
            <a:lstStyle/>
            <a:p>
              <a:pPr algn="ctr" defTabSz="1523970">
                <a:defRPr/>
              </a:pPr>
              <a:endParaRPr lang="en-US" b="1" i="1" kern="0" dirty="0">
                <a:solidFill>
                  <a:srgbClr val="EEECE1"/>
                </a:solidFill>
                <a:latin typeface="Calibri" pitchFamily="34" charset="0"/>
              </a:endParaRPr>
            </a:p>
          </p:txBody>
        </p:sp>
      </p:grpSp>
      <p:sp>
        <p:nvSpPr>
          <p:cNvPr id="89" name="TextBox 88"/>
          <p:cNvSpPr txBox="1"/>
          <p:nvPr/>
        </p:nvSpPr>
        <p:spPr>
          <a:xfrm>
            <a:off x="8486028" y="6322039"/>
            <a:ext cx="1711152" cy="295466"/>
          </a:xfrm>
          <a:prstGeom prst="rect">
            <a:avLst/>
          </a:prstGeom>
          <a:noFill/>
        </p:spPr>
        <p:txBody>
          <a:bodyPr wrap="square" lIns="9144" tIns="9144" rIns="9144" bIns="9144" rtlCol="0">
            <a:spAutoFit/>
          </a:bodyPr>
          <a:lstStyle/>
          <a:p>
            <a:pPr algn="ctr" defTabSz="1523970">
              <a:defRPr/>
            </a:pPr>
            <a:r>
              <a:rPr lang="en-US" b="1" i="1" kern="0" dirty="0" smtClean="0">
                <a:solidFill>
                  <a:srgbClr val="EEECE1"/>
                </a:solidFill>
                <a:latin typeface="Calibri" pitchFamily="34" charset="0"/>
              </a:rPr>
              <a:t>[2x Aggregates]</a:t>
            </a:r>
            <a:endParaRPr lang="en-US" b="1" i="1" kern="0" dirty="0">
              <a:solidFill>
                <a:srgbClr val="EEECE1"/>
              </a:solidFill>
              <a:latin typeface="Calibri" pitchFamily="34" charset="0"/>
            </a:endParaRPr>
          </a:p>
        </p:txBody>
      </p:sp>
      <p:grpSp>
        <p:nvGrpSpPr>
          <p:cNvPr id="90" name="Group 89"/>
          <p:cNvGrpSpPr/>
          <p:nvPr/>
        </p:nvGrpSpPr>
        <p:grpSpPr>
          <a:xfrm>
            <a:off x="7432835" y="1992908"/>
            <a:ext cx="3352560" cy="326243"/>
            <a:chOff x="2840001" y="3883008"/>
            <a:chExt cx="2071945" cy="201624"/>
          </a:xfrm>
        </p:grpSpPr>
        <p:sp>
          <p:nvSpPr>
            <p:cNvPr id="91" name="TextBox 90"/>
            <p:cNvSpPr txBox="1"/>
            <p:nvPr/>
          </p:nvSpPr>
          <p:spPr>
            <a:xfrm>
              <a:off x="2840001" y="3883008"/>
              <a:ext cx="2071945" cy="201624"/>
            </a:xfrm>
            <a:prstGeom prst="rect">
              <a:avLst/>
            </a:prstGeom>
            <a:noFill/>
          </p:spPr>
          <p:txBody>
            <a:bodyPr wrap="square" lIns="9144" tIns="9144" rIns="9144" bIns="9144" rtlCol="0">
              <a:spAutoFit/>
            </a:bodyPr>
            <a:lstStyle/>
            <a:p>
              <a:pPr defTabSz="1523970">
                <a:defRPr/>
              </a:pPr>
              <a:r>
                <a:rPr lang="en-US" sz="2000" b="1" kern="0" dirty="0" smtClean="0">
                  <a:solidFill>
                    <a:schemeClr val="bg1">
                      <a:lumMod val="50000"/>
                      <a:lumOff val="50000"/>
                    </a:schemeClr>
                  </a:solidFill>
                  <a:latin typeface="Calibri" pitchFamily="34" charset="0"/>
                </a:rPr>
                <a:t>Aggregate Attributes</a:t>
              </a:r>
              <a:endParaRPr lang="en-US" sz="2000" b="1" i="1" kern="0" dirty="0">
                <a:solidFill>
                  <a:schemeClr val="bg1">
                    <a:lumMod val="50000"/>
                    <a:lumOff val="50000"/>
                  </a:schemeClr>
                </a:solidFill>
                <a:latin typeface="Calibri" pitchFamily="34" charset="0"/>
              </a:endParaRPr>
            </a:p>
          </p:txBody>
        </p:sp>
        <p:sp>
          <p:nvSpPr>
            <p:cNvPr id="92" name="TextBox 91"/>
            <p:cNvSpPr txBox="1"/>
            <p:nvPr/>
          </p:nvSpPr>
          <p:spPr>
            <a:xfrm>
              <a:off x="4301012" y="3901044"/>
              <a:ext cx="598909" cy="182604"/>
            </a:xfrm>
            <a:prstGeom prst="rect">
              <a:avLst/>
            </a:prstGeom>
            <a:noFill/>
          </p:spPr>
          <p:txBody>
            <a:bodyPr wrap="square" lIns="9144" tIns="9144" rIns="9144" bIns="9144" rtlCol="0">
              <a:spAutoFit/>
            </a:bodyPr>
            <a:lstStyle/>
            <a:p>
              <a:pPr algn="r" defTabSz="1523970">
                <a:defRPr/>
              </a:pPr>
              <a:r>
                <a:rPr lang="en-US" b="1" i="1" kern="0" dirty="0" smtClean="0">
                  <a:solidFill>
                    <a:srgbClr val="FF0000"/>
                  </a:solidFill>
                  <a:latin typeface="Calibri" pitchFamily="34" charset="0"/>
                </a:rPr>
                <a:t>2x</a:t>
              </a:r>
              <a:r>
                <a:rPr lang="en-US" b="1" i="1" kern="0" dirty="0" smtClean="0">
                  <a:solidFill>
                    <a:schemeClr val="bg1">
                      <a:lumMod val="50000"/>
                      <a:lumOff val="50000"/>
                    </a:schemeClr>
                  </a:solidFill>
                  <a:latin typeface="Calibri" pitchFamily="34" charset="0"/>
                </a:rPr>
                <a:t>/pixel</a:t>
              </a:r>
              <a:endParaRPr lang="en-US" b="1" i="1" kern="0" dirty="0">
                <a:solidFill>
                  <a:schemeClr val="bg1">
                    <a:lumMod val="50000"/>
                    <a:lumOff val="50000"/>
                  </a:schemeClr>
                </a:solidFill>
                <a:latin typeface="Calibri" pitchFamily="34" charset="0"/>
              </a:endParaRPr>
            </a:p>
          </p:txBody>
        </p:sp>
      </p:grpSp>
      <p:grpSp>
        <p:nvGrpSpPr>
          <p:cNvPr id="93" name="Group 92"/>
          <p:cNvGrpSpPr/>
          <p:nvPr/>
        </p:nvGrpSpPr>
        <p:grpSpPr>
          <a:xfrm>
            <a:off x="7680881" y="3146320"/>
            <a:ext cx="3072373" cy="300554"/>
            <a:chOff x="1756366" y="2359396"/>
            <a:chExt cx="3072373" cy="300554"/>
          </a:xfrm>
        </p:grpSpPr>
        <p:sp>
          <p:nvSpPr>
            <p:cNvPr id="94" name="Parallelogram 93"/>
            <p:cNvSpPr/>
            <p:nvPr/>
          </p:nvSpPr>
          <p:spPr>
            <a:xfrm>
              <a:off x="1756366" y="2359396"/>
              <a:ext cx="3072373" cy="300554"/>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015980"/>
              <a:r>
                <a:rPr lang="en-US" kern="0" dirty="0" smtClean="0">
                  <a:solidFill>
                    <a:srgbClr val="EEECE1"/>
                  </a:solidFill>
                  <a:latin typeface="Calibri"/>
                </a:rPr>
                <a:t>      Normal </a:t>
              </a:r>
              <a:r>
                <a:rPr lang="en-US" kern="0" dirty="0" err="1" smtClean="0">
                  <a:solidFill>
                    <a:srgbClr val="EEECE1"/>
                  </a:solidFill>
                  <a:latin typeface="Calibri"/>
                </a:rPr>
                <a:t>Distrib</a:t>
              </a:r>
              <a:r>
                <a:rPr lang="en-US" kern="0" dirty="0" smtClean="0">
                  <a:solidFill>
                    <a:srgbClr val="EEECE1"/>
                  </a:solidFill>
                  <a:latin typeface="Calibri"/>
                </a:rPr>
                <a:t>. (NDF)</a:t>
              </a:r>
              <a:endParaRPr lang="en-US" kern="0" dirty="0">
                <a:solidFill>
                  <a:srgbClr val="EEECE1"/>
                </a:solidFill>
                <a:latin typeface="Calibri"/>
              </a:endParaRPr>
            </a:p>
          </p:txBody>
        </p:sp>
        <p:pic>
          <p:nvPicPr>
            <p:cNvPr id="95" name="Content Placeholder 5"/>
            <p:cNvPicPr>
              <a:picLocks noChangeAspect="1"/>
            </p:cNvPicPr>
            <p:nvPr/>
          </p:nvPicPr>
          <p:blipFill>
            <a:blip r:embed="rId6" cstate="print">
              <a:extLst>
                <a:ext uri="{BEBA8EAE-BF5A-486C-A8C5-ECC9F3942E4B}">
                  <a14:imgProps xmlns:a14="http://schemas.microsoft.com/office/drawing/2010/main">
                    <a14:imgLayer r:embed="rId7">
                      <a14:imgEffect>
                        <a14:sharpenSoften amount="-100000"/>
                      </a14:imgEffect>
                      <a14:imgEffect>
                        <a14:colorTemperature colorTemp="4700"/>
                      </a14:imgEffect>
                      <a14:imgEffect>
                        <a14:saturation sat="37000"/>
                      </a14:imgEffect>
                    </a14:imgLayer>
                  </a14:imgProps>
                </a:ext>
                <a:ext uri="{28A0092B-C50C-407E-A947-70E740481C1C}">
                  <a14:useLocalDpi xmlns:a14="http://schemas.microsoft.com/office/drawing/2010/main" val="0"/>
                </a:ext>
              </a:extLst>
            </a:blip>
            <a:stretch>
              <a:fillRect/>
            </a:stretch>
          </p:blipFill>
          <p:spPr>
            <a:xfrm>
              <a:off x="1872874" y="2384638"/>
              <a:ext cx="452356" cy="254450"/>
            </a:xfrm>
            <a:prstGeom prst="rect">
              <a:avLst/>
            </a:prstGeom>
          </p:spPr>
        </p:pic>
      </p:grpSp>
      <p:grpSp>
        <p:nvGrpSpPr>
          <p:cNvPr id="96" name="Group 95"/>
          <p:cNvGrpSpPr/>
          <p:nvPr/>
        </p:nvGrpSpPr>
        <p:grpSpPr>
          <a:xfrm>
            <a:off x="7680881" y="4011762"/>
            <a:ext cx="3072373" cy="300554"/>
            <a:chOff x="1756366" y="2700294"/>
            <a:chExt cx="3072373" cy="300554"/>
          </a:xfrm>
        </p:grpSpPr>
        <p:sp>
          <p:nvSpPr>
            <p:cNvPr id="97" name="Parallelogram 96"/>
            <p:cNvSpPr/>
            <p:nvPr/>
          </p:nvSpPr>
          <p:spPr>
            <a:xfrm>
              <a:off x="1756366" y="2700294"/>
              <a:ext cx="3072373" cy="300554"/>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015980"/>
              <a:r>
                <a:rPr lang="en-US" kern="0" dirty="0" smtClean="0">
                  <a:solidFill>
                    <a:srgbClr val="EEECE1"/>
                  </a:solidFill>
                  <a:latin typeface="Calibri"/>
                </a:rPr>
                <a:t>    </a:t>
              </a:r>
              <a:r>
                <a:rPr lang="en-US" kern="0" dirty="0" err="1" smtClean="0">
                  <a:solidFill>
                    <a:srgbClr val="EEECE1"/>
                  </a:solidFill>
                  <a:latin typeface="Calibri"/>
                </a:rPr>
                <a:t>Avg</a:t>
              </a:r>
              <a:r>
                <a:rPr lang="en-US" kern="0" dirty="0" smtClean="0">
                  <a:solidFill>
                    <a:srgbClr val="EEECE1"/>
                  </a:solidFill>
                  <a:latin typeface="Calibri"/>
                </a:rPr>
                <a:t> </a:t>
              </a:r>
              <a:r>
                <a:rPr lang="en-US" kern="0" dirty="0" err="1" smtClean="0">
                  <a:solidFill>
                    <a:srgbClr val="EEECE1"/>
                  </a:solidFill>
                  <a:latin typeface="Calibri"/>
                </a:rPr>
                <a:t>DiffuseColor</a:t>
              </a:r>
              <a:endParaRPr lang="en-US" i="1" kern="0" dirty="0">
                <a:solidFill>
                  <a:srgbClr val="EEECE1"/>
                </a:solidFill>
                <a:latin typeface="Calibri"/>
              </a:endParaRPr>
            </a:p>
          </p:txBody>
        </p:sp>
        <p:pic>
          <p:nvPicPr>
            <p:cNvPr id="98"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3425" y="2725349"/>
              <a:ext cx="461805" cy="259764"/>
            </a:xfrm>
            <a:prstGeom prst="rect">
              <a:avLst/>
            </a:prstGeom>
          </p:spPr>
        </p:pic>
      </p:grpSp>
      <p:grpSp>
        <p:nvGrpSpPr>
          <p:cNvPr id="99" name="Group 98"/>
          <p:cNvGrpSpPr/>
          <p:nvPr/>
        </p:nvGrpSpPr>
        <p:grpSpPr>
          <a:xfrm>
            <a:off x="7680876" y="4333040"/>
            <a:ext cx="3072373" cy="300554"/>
            <a:chOff x="1756361" y="3041195"/>
            <a:chExt cx="3072373" cy="300554"/>
          </a:xfrm>
        </p:grpSpPr>
        <p:sp>
          <p:nvSpPr>
            <p:cNvPr id="100" name="Parallelogram 99"/>
            <p:cNvSpPr/>
            <p:nvPr/>
          </p:nvSpPr>
          <p:spPr>
            <a:xfrm>
              <a:off x="1756361" y="3041195"/>
              <a:ext cx="3072373" cy="300554"/>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015980"/>
              <a:r>
                <a:rPr lang="en-US" kern="0" dirty="0" smtClean="0">
                  <a:solidFill>
                    <a:srgbClr val="EEECE1"/>
                  </a:solidFill>
                  <a:latin typeface="Calibri"/>
                </a:rPr>
                <a:t>    </a:t>
              </a:r>
              <a:r>
                <a:rPr lang="en-US" kern="0" dirty="0" err="1" smtClean="0">
                  <a:solidFill>
                    <a:srgbClr val="EEECE1"/>
                  </a:solidFill>
                  <a:latin typeface="Calibri"/>
                </a:rPr>
                <a:t>Avg</a:t>
              </a:r>
              <a:r>
                <a:rPr lang="en-US" kern="0" dirty="0" smtClean="0">
                  <a:solidFill>
                    <a:srgbClr val="EEECE1"/>
                  </a:solidFill>
                  <a:latin typeface="Calibri"/>
                </a:rPr>
                <a:t> </a:t>
              </a:r>
              <a:r>
                <a:rPr lang="en-US" kern="0" dirty="0" err="1" smtClean="0">
                  <a:solidFill>
                    <a:srgbClr val="EEECE1"/>
                  </a:solidFill>
                  <a:latin typeface="Calibri"/>
                </a:rPr>
                <a:t>SpecularColor</a:t>
              </a:r>
              <a:endParaRPr lang="en-US" kern="0" dirty="0">
                <a:solidFill>
                  <a:srgbClr val="EEECE1"/>
                </a:solidFill>
                <a:latin typeface="Calibri"/>
              </a:endParaRPr>
            </a:p>
          </p:txBody>
        </p:sp>
        <p:pic>
          <p:nvPicPr>
            <p:cNvPr id="101" name="Content Placeholder 5"/>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863425" y="3061628"/>
              <a:ext cx="468329" cy="263434"/>
            </a:xfrm>
            <a:prstGeom prst="rect">
              <a:avLst/>
            </a:prstGeom>
          </p:spPr>
        </p:pic>
      </p:grpSp>
      <p:sp>
        <p:nvSpPr>
          <p:cNvPr id="105" name="Parallelogram 104"/>
          <p:cNvSpPr/>
          <p:nvPr/>
        </p:nvSpPr>
        <p:spPr>
          <a:xfrm>
            <a:off x="7699666" y="2508279"/>
            <a:ext cx="3072373" cy="300554"/>
          </a:xfrm>
          <a:prstGeom prst="parallelogram">
            <a:avLst>
              <a:gd name="adj" fmla="val 0"/>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defTabSz="1015980"/>
            <a:r>
              <a:rPr lang="en-US" kern="0" dirty="0" smtClean="0">
                <a:solidFill>
                  <a:srgbClr val="EEECE1"/>
                </a:solidFill>
                <a:latin typeface="Calibri"/>
              </a:rPr>
              <a:t>Shading Model ID</a:t>
            </a:r>
            <a:endParaRPr lang="en-US" kern="0" dirty="0">
              <a:solidFill>
                <a:srgbClr val="EEECE1"/>
              </a:solidFill>
              <a:latin typeface="Calibri"/>
            </a:endParaRPr>
          </a:p>
        </p:txBody>
      </p:sp>
      <p:grpSp>
        <p:nvGrpSpPr>
          <p:cNvPr id="4" name="Group 3"/>
          <p:cNvGrpSpPr/>
          <p:nvPr/>
        </p:nvGrpSpPr>
        <p:grpSpPr>
          <a:xfrm>
            <a:off x="8601185" y="5232424"/>
            <a:ext cx="1243210" cy="1044677"/>
            <a:chOff x="8153710" y="4726858"/>
            <a:chExt cx="1752243" cy="1472420"/>
          </a:xfrm>
        </p:grpSpPr>
        <p:grpSp>
          <p:nvGrpSpPr>
            <p:cNvPr id="110" name="Group 109"/>
            <p:cNvGrpSpPr/>
            <p:nvPr/>
          </p:nvGrpSpPr>
          <p:grpSpPr>
            <a:xfrm>
              <a:off x="8524567" y="4726858"/>
              <a:ext cx="1381386" cy="1462990"/>
              <a:chOff x="6351766" y="5357796"/>
              <a:chExt cx="599039" cy="634427"/>
            </a:xfrm>
          </p:grpSpPr>
          <p:sp>
            <p:nvSpPr>
              <p:cNvPr id="112" name="Oval 111"/>
              <p:cNvSpPr/>
              <p:nvPr/>
            </p:nvSpPr>
            <p:spPr>
              <a:xfrm rot="4184165">
                <a:off x="6298929" y="5640621"/>
                <a:ext cx="394169" cy="275918"/>
              </a:xfrm>
              <a:prstGeom prst="ellipse">
                <a:avLst/>
              </a:prstGeom>
              <a:gradFill flip="none" rotWithShape="1">
                <a:gsLst>
                  <a:gs pos="0">
                    <a:srgbClr val="9BBB59"/>
                  </a:gs>
                  <a:gs pos="53000">
                    <a:srgbClr val="586A32">
                      <a:alpha val="91000"/>
                    </a:srgbClr>
                  </a:gs>
                  <a:gs pos="100000">
                    <a:schemeClr val="bg1">
                      <a:alpha val="0"/>
                    </a:schemeClr>
                  </a:gs>
                </a:gsLst>
                <a:path path="shape">
                  <a:fillToRect l="50000" t="50000" r="50000" b="50000"/>
                </a:path>
                <a:tileRect/>
              </a:gradFill>
              <a:ln w="9525" cap="flat" cmpd="sng" algn="ctr">
                <a:noFill/>
                <a:prstDash val="solid"/>
              </a:ln>
              <a:effectLst/>
            </p:spPr>
            <p:txBody>
              <a:bodyPr rtlCol="0" anchor="ctr"/>
              <a:lstStyle/>
              <a:p>
                <a:pPr algn="ctr" defTabSz="1015980">
                  <a:defRPr/>
                </a:pPr>
                <a:endParaRPr lang="en-US" sz="800" kern="0">
                  <a:solidFill>
                    <a:sysClr val="windowText" lastClr="000000"/>
                  </a:solidFill>
                  <a:latin typeface="Calibri"/>
                </a:endParaRPr>
              </a:p>
            </p:txBody>
          </p:sp>
          <p:sp>
            <p:nvSpPr>
              <p:cNvPr id="113" name="Oval 112"/>
              <p:cNvSpPr/>
              <p:nvPr/>
            </p:nvSpPr>
            <p:spPr>
              <a:xfrm rot="14191585">
                <a:off x="6491226" y="5419577"/>
                <a:ext cx="521359" cy="397798"/>
              </a:xfrm>
              <a:prstGeom prst="ellipse">
                <a:avLst/>
              </a:prstGeom>
              <a:gradFill flip="none" rotWithShape="1">
                <a:gsLst>
                  <a:gs pos="0">
                    <a:srgbClr val="9BBB59"/>
                  </a:gs>
                  <a:gs pos="53000">
                    <a:srgbClr val="586A32">
                      <a:alpha val="91000"/>
                    </a:srgbClr>
                  </a:gs>
                  <a:gs pos="100000">
                    <a:schemeClr val="bg1">
                      <a:alpha val="0"/>
                    </a:schemeClr>
                  </a:gs>
                </a:gsLst>
                <a:path path="shape">
                  <a:fillToRect l="50000" t="50000" r="50000" b="50000"/>
                </a:path>
                <a:tileRect/>
              </a:gradFill>
              <a:ln w="9525" cap="flat" cmpd="sng" algn="ctr">
                <a:noFill/>
                <a:prstDash val="solid"/>
              </a:ln>
              <a:effectLst/>
            </p:spPr>
            <p:txBody>
              <a:bodyPr rtlCol="0" anchor="ctr"/>
              <a:lstStyle/>
              <a:p>
                <a:pPr algn="ctr" defTabSz="1015980">
                  <a:defRPr/>
                </a:pPr>
                <a:endParaRPr lang="en-US" sz="800" kern="0">
                  <a:solidFill>
                    <a:sysClr val="windowText" lastClr="000000"/>
                  </a:solidFill>
                  <a:latin typeface="Calibri"/>
                </a:endParaRPr>
              </a:p>
            </p:txBody>
          </p:sp>
          <p:grpSp>
            <p:nvGrpSpPr>
              <p:cNvPr id="114" name="Group 113"/>
              <p:cNvGrpSpPr/>
              <p:nvPr/>
            </p:nvGrpSpPr>
            <p:grpSpPr>
              <a:xfrm>
                <a:off x="6351766" y="5415122"/>
                <a:ext cx="571378" cy="577101"/>
                <a:chOff x="6042499" y="1679482"/>
                <a:chExt cx="529766" cy="535073"/>
              </a:xfrm>
            </p:grpSpPr>
            <p:sp>
              <p:nvSpPr>
                <p:cNvPr id="115" name="Rectangle 114"/>
                <p:cNvSpPr/>
                <p:nvPr/>
              </p:nvSpPr>
              <p:spPr>
                <a:xfrm>
                  <a:off x="6042499" y="1679482"/>
                  <a:ext cx="529766" cy="535073"/>
                </a:xfrm>
                <a:prstGeom prst="rect">
                  <a:avLst/>
                </a:prstGeom>
                <a:noFill/>
                <a:ln w="25400" cap="flat" cmpd="sng" algn="ctr">
                  <a:solidFill>
                    <a:srgbClr val="C00000"/>
                  </a:solidFill>
                  <a:prstDash val="solid"/>
                </a:ln>
                <a:effectLst/>
              </p:spPr>
              <p:txBody>
                <a:bodyPr rtlCol="0" anchor="ctr"/>
                <a:lstStyle/>
                <a:p>
                  <a:pPr algn="ctr" defTabSz="1015980">
                    <a:defRPr/>
                  </a:pPr>
                  <a:endParaRPr lang="en-US" sz="800" kern="0">
                    <a:solidFill>
                      <a:srgbClr val="787972"/>
                    </a:solidFill>
                    <a:latin typeface="Arial"/>
                  </a:endParaRPr>
                </a:p>
              </p:txBody>
            </p:sp>
            <p:sp>
              <p:nvSpPr>
                <p:cNvPr id="116" name="Oval 115"/>
                <p:cNvSpPr/>
                <p:nvPr/>
              </p:nvSpPr>
              <p:spPr>
                <a:xfrm>
                  <a:off x="6380480" y="1844028"/>
                  <a:ext cx="45719" cy="45719"/>
                </a:xfrm>
                <a:prstGeom prst="ellipse">
                  <a:avLst/>
                </a:prstGeom>
                <a:solidFill>
                  <a:sysClr val="windowText" lastClr="000000">
                    <a:lumMod val="85000"/>
                  </a:sysClr>
                </a:solidFill>
                <a:ln w="12700" cap="flat" cmpd="sng" algn="ctr">
                  <a:solidFill>
                    <a:srgbClr val="EEECE1"/>
                  </a:solidFill>
                  <a:prstDash val="solid"/>
                </a:ln>
                <a:effectLst/>
              </p:spPr>
              <p:txBody>
                <a:bodyPr rtlCol="0" anchor="ctr"/>
                <a:lstStyle/>
                <a:p>
                  <a:pPr algn="ctr" defTabSz="1015980">
                    <a:defRPr/>
                  </a:pPr>
                  <a:endParaRPr lang="en-US" sz="800" kern="0">
                    <a:solidFill>
                      <a:srgbClr val="787972"/>
                    </a:solidFill>
                    <a:latin typeface="Arial"/>
                  </a:endParaRPr>
                </a:p>
              </p:txBody>
            </p:sp>
            <p:sp>
              <p:nvSpPr>
                <p:cNvPr id="117" name="Oval 116"/>
                <p:cNvSpPr/>
                <p:nvPr/>
              </p:nvSpPr>
              <p:spPr>
                <a:xfrm>
                  <a:off x="6149845" y="2008608"/>
                  <a:ext cx="45719" cy="45719"/>
                </a:xfrm>
                <a:prstGeom prst="ellipse">
                  <a:avLst/>
                </a:prstGeom>
                <a:solidFill>
                  <a:sysClr val="windowText" lastClr="000000">
                    <a:lumMod val="85000"/>
                  </a:sysClr>
                </a:solidFill>
                <a:ln w="12700" cap="flat" cmpd="sng" algn="ctr">
                  <a:solidFill>
                    <a:srgbClr val="EEECE1"/>
                  </a:solidFill>
                  <a:prstDash val="solid"/>
                </a:ln>
                <a:effectLst/>
              </p:spPr>
              <p:txBody>
                <a:bodyPr rtlCol="0" anchor="ctr"/>
                <a:lstStyle/>
                <a:p>
                  <a:pPr algn="ctr" defTabSz="1015980">
                    <a:defRPr/>
                  </a:pPr>
                  <a:endParaRPr lang="en-US" sz="800" kern="0">
                    <a:solidFill>
                      <a:srgbClr val="787972"/>
                    </a:solidFill>
                    <a:latin typeface="Arial"/>
                  </a:endParaRPr>
                </a:p>
              </p:txBody>
            </p:sp>
          </p:grpSp>
        </p:grpSp>
        <p:sp>
          <p:nvSpPr>
            <p:cNvPr id="119" name="TextBox 118"/>
            <p:cNvSpPr txBox="1"/>
            <p:nvPr/>
          </p:nvSpPr>
          <p:spPr>
            <a:xfrm rot="16200000">
              <a:off x="7665016" y="5338515"/>
              <a:ext cx="1349457" cy="372069"/>
            </a:xfrm>
            <a:prstGeom prst="rect">
              <a:avLst/>
            </a:prstGeom>
            <a:noFill/>
          </p:spPr>
          <p:txBody>
            <a:bodyPr wrap="square" lIns="9144" tIns="9144" rIns="9144" bIns="9144" rtlCol="0">
              <a:noAutofit/>
            </a:bodyPr>
            <a:lstStyle/>
            <a:p>
              <a:pPr algn="ctr" defTabSz="1523970">
                <a:defRPr/>
              </a:pPr>
              <a:r>
                <a:rPr lang="en-US" b="1" i="1" kern="0" dirty="0">
                  <a:solidFill>
                    <a:schemeClr val="tx1">
                      <a:lumMod val="50000"/>
                    </a:schemeClr>
                  </a:solidFill>
                  <a:ea typeface="ＭＳ Ｐゴシック" charset="0"/>
                </a:rPr>
                <a:t>Pixel</a:t>
              </a:r>
            </a:p>
          </p:txBody>
        </p:sp>
      </p:grpSp>
      <p:cxnSp>
        <p:nvCxnSpPr>
          <p:cNvPr id="124" name="Straight Arrow Connector 123"/>
          <p:cNvCxnSpPr>
            <a:stCxn id="48" idx="2"/>
            <a:endCxn id="100" idx="5"/>
          </p:cNvCxnSpPr>
          <p:nvPr/>
        </p:nvCxnSpPr>
        <p:spPr>
          <a:xfrm>
            <a:off x="4343695" y="2639824"/>
            <a:ext cx="3374750" cy="1843493"/>
          </a:xfrm>
          <a:prstGeom prst="straightConnector1">
            <a:avLst/>
          </a:prstGeom>
          <a:ln w="254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46" idx="2"/>
            <a:endCxn id="100" idx="5"/>
          </p:cNvCxnSpPr>
          <p:nvPr/>
        </p:nvCxnSpPr>
        <p:spPr>
          <a:xfrm>
            <a:off x="4343690" y="2961102"/>
            <a:ext cx="3374755" cy="1522215"/>
          </a:xfrm>
          <a:prstGeom prst="straightConnector1">
            <a:avLst/>
          </a:prstGeom>
          <a:ln w="25400">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61" idx="2"/>
            <a:endCxn id="100" idx="5"/>
          </p:cNvCxnSpPr>
          <p:nvPr/>
        </p:nvCxnSpPr>
        <p:spPr>
          <a:xfrm>
            <a:off x="4343690" y="3285197"/>
            <a:ext cx="3374755" cy="1198120"/>
          </a:xfrm>
          <a:prstGeom prst="straightConnector1">
            <a:avLst/>
          </a:prstGeom>
          <a:ln w="25400">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48" idx="2"/>
            <a:endCxn id="97" idx="5"/>
          </p:cNvCxnSpPr>
          <p:nvPr/>
        </p:nvCxnSpPr>
        <p:spPr>
          <a:xfrm>
            <a:off x="4343695" y="2639824"/>
            <a:ext cx="3374755" cy="1522215"/>
          </a:xfrm>
          <a:prstGeom prst="straightConnector1">
            <a:avLst/>
          </a:pr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46" idx="2"/>
            <a:endCxn id="97" idx="5"/>
          </p:cNvCxnSpPr>
          <p:nvPr/>
        </p:nvCxnSpPr>
        <p:spPr>
          <a:xfrm>
            <a:off x="4343690" y="2961102"/>
            <a:ext cx="3374760" cy="1200937"/>
          </a:xfrm>
          <a:prstGeom prst="straightConnector1">
            <a:avLst/>
          </a:pr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stCxn id="62" idx="2"/>
            <a:endCxn id="94" idx="5"/>
          </p:cNvCxnSpPr>
          <p:nvPr/>
        </p:nvCxnSpPr>
        <p:spPr>
          <a:xfrm flipV="1">
            <a:off x="4343690" y="3296597"/>
            <a:ext cx="3374760" cy="313950"/>
          </a:xfrm>
          <a:prstGeom prst="straightConnector1">
            <a:avLst/>
          </a:prstGeom>
          <a:ln w="25400">
            <a:solidFill>
              <a:schemeClr val="accent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stCxn id="50" idx="2"/>
            <a:endCxn id="94" idx="5"/>
          </p:cNvCxnSpPr>
          <p:nvPr/>
        </p:nvCxnSpPr>
        <p:spPr>
          <a:xfrm>
            <a:off x="4343695" y="2271512"/>
            <a:ext cx="3374755" cy="1025085"/>
          </a:xfrm>
          <a:prstGeom prst="straightConnector1">
            <a:avLst/>
          </a:prstGeom>
          <a:ln w="25400">
            <a:solidFill>
              <a:schemeClr val="accent2"/>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7680876" y="3543344"/>
            <a:ext cx="3072373" cy="300554"/>
            <a:chOff x="1756366" y="2359396"/>
            <a:chExt cx="3072373" cy="300554"/>
          </a:xfrm>
        </p:grpSpPr>
        <p:sp>
          <p:nvSpPr>
            <p:cNvPr id="84" name="Parallelogram 83"/>
            <p:cNvSpPr/>
            <p:nvPr/>
          </p:nvSpPr>
          <p:spPr>
            <a:xfrm>
              <a:off x="1756366" y="2359396"/>
              <a:ext cx="3072373" cy="300554"/>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015980"/>
              <a:r>
                <a:rPr lang="en-US" kern="0" dirty="0" smtClean="0">
                  <a:solidFill>
                    <a:srgbClr val="EEECE1"/>
                  </a:solidFill>
                  <a:latin typeface="Calibri"/>
                </a:rPr>
                <a:t>      </a:t>
              </a:r>
              <a:r>
                <a:rPr lang="en-US" kern="0" dirty="0" err="1" smtClean="0">
                  <a:solidFill>
                    <a:srgbClr val="EEECE1"/>
                  </a:solidFill>
                  <a:latin typeface="Calibri"/>
                </a:rPr>
                <a:t>Avg</a:t>
              </a:r>
              <a:r>
                <a:rPr lang="en-US" kern="0" dirty="0" smtClean="0">
                  <a:solidFill>
                    <a:srgbClr val="EEECE1"/>
                  </a:solidFill>
                  <a:latin typeface="Calibri"/>
                </a:rPr>
                <a:t> WS Position</a:t>
              </a:r>
              <a:endParaRPr lang="en-US" kern="0" dirty="0">
                <a:solidFill>
                  <a:srgbClr val="EEECE1"/>
                </a:solidFill>
                <a:latin typeface="Calibri"/>
              </a:endParaRPr>
            </a:p>
          </p:txBody>
        </p:sp>
        <p:pic>
          <p:nvPicPr>
            <p:cNvPr id="85" name="Content Placeholder 5"/>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872874" y="2384638"/>
              <a:ext cx="452356" cy="254450"/>
            </a:xfrm>
            <a:prstGeom prst="rect">
              <a:avLst/>
            </a:prstGeom>
          </p:spPr>
        </p:pic>
      </p:grpSp>
      <p:grpSp>
        <p:nvGrpSpPr>
          <p:cNvPr id="11" name="Group 10"/>
          <p:cNvGrpSpPr/>
          <p:nvPr/>
        </p:nvGrpSpPr>
        <p:grpSpPr>
          <a:xfrm>
            <a:off x="7432835" y="446480"/>
            <a:ext cx="3550064" cy="1084646"/>
            <a:chOff x="7277193" y="621380"/>
            <a:chExt cx="3550064" cy="1084646"/>
          </a:xfrm>
        </p:grpSpPr>
        <p:grpSp>
          <p:nvGrpSpPr>
            <p:cNvPr id="87" name="Group 86"/>
            <p:cNvGrpSpPr/>
            <p:nvPr/>
          </p:nvGrpSpPr>
          <p:grpSpPr>
            <a:xfrm>
              <a:off x="7277193" y="621380"/>
              <a:ext cx="3352560" cy="357020"/>
              <a:chOff x="2840001" y="3883008"/>
              <a:chExt cx="2071945" cy="220645"/>
            </a:xfrm>
          </p:grpSpPr>
          <p:sp>
            <p:nvSpPr>
              <p:cNvPr id="88" name="TextBox 87"/>
              <p:cNvSpPr txBox="1"/>
              <p:nvPr/>
            </p:nvSpPr>
            <p:spPr>
              <a:xfrm>
                <a:off x="2840001" y="3883008"/>
                <a:ext cx="2071945" cy="220645"/>
              </a:xfrm>
              <a:prstGeom prst="rect">
                <a:avLst/>
              </a:prstGeom>
              <a:noFill/>
            </p:spPr>
            <p:txBody>
              <a:bodyPr wrap="square" lIns="9144" tIns="9144" rIns="9144" bIns="9144" rtlCol="0">
                <a:spAutoFit/>
              </a:bodyPr>
              <a:lstStyle/>
              <a:p>
                <a:pPr defTabSz="1523970">
                  <a:defRPr/>
                </a:pPr>
                <a:r>
                  <a:rPr lang="en-US" sz="2200" b="1" kern="0" dirty="0" smtClean="0">
                    <a:solidFill>
                      <a:schemeClr val="bg1">
                        <a:lumMod val="50000"/>
                        <a:lumOff val="50000"/>
                      </a:schemeClr>
                    </a:solidFill>
                    <a:latin typeface="Calibri" pitchFamily="34" charset="0"/>
                  </a:rPr>
                  <a:t>Metadata</a:t>
                </a:r>
                <a:endParaRPr lang="en-US" sz="2200" b="1" i="1" kern="0" dirty="0">
                  <a:solidFill>
                    <a:schemeClr val="bg1">
                      <a:lumMod val="50000"/>
                      <a:lumOff val="50000"/>
                    </a:schemeClr>
                  </a:solidFill>
                  <a:latin typeface="Calibri" pitchFamily="34" charset="0"/>
                </a:endParaRPr>
              </a:p>
            </p:txBody>
          </p:sp>
          <p:sp>
            <p:nvSpPr>
              <p:cNvPr id="102" name="TextBox 101"/>
              <p:cNvSpPr txBox="1"/>
              <p:nvPr/>
            </p:nvSpPr>
            <p:spPr>
              <a:xfrm>
                <a:off x="4313036" y="3901044"/>
                <a:ext cx="598909" cy="182604"/>
              </a:xfrm>
              <a:prstGeom prst="rect">
                <a:avLst/>
              </a:prstGeom>
              <a:noFill/>
            </p:spPr>
            <p:txBody>
              <a:bodyPr wrap="square" lIns="9144" tIns="9144" rIns="9144" bIns="9144" rtlCol="0">
                <a:spAutoFit/>
              </a:bodyPr>
              <a:lstStyle/>
              <a:p>
                <a:pPr algn="r" defTabSz="1523970">
                  <a:defRPr/>
                </a:pPr>
                <a:r>
                  <a:rPr lang="en-US" b="1" i="1" kern="0" dirty="0">
                    <a:solidFill>
                      <a:srgbClr val="FF0000"/>
                    </a:solidFill>
                    <a:latin typeface="Calibri" pitchFamily="34" charset="0"/>
                  </a:rPr>
                  <a:t>1</a:t>
                </a:r>
                <a:r>
                  <a:rPr lang="en-US" b="1" i="1" kern="0" dirty="0" smtClean="0">
                    <a:solidFill>
                      <a:srgbClr val="FF0000"/>
                    </a:solidFill>
                    <a:latin typeface="Calibri" pitchFamily="34" charset="0"/>
                  </a:rPr>
                  <a:t>x</a:t>
                </a:r>
                <a:r>
                  <a:rPr lang="en-US" b="1" i="1" kern="0" dirty="0" smtClean="0">
                    <a:solidFill>
                      <a:schemeClr val="bg1">
                        <a:lumMod val="50000"/>
                        <a:lumOff val="50000"/>
                      </a:schemeClr>
                    </a:solidFill>
                    <a:latin typeface="Calibri" pitchFamily="34" charset="0"/>
                  </a:rPr>
                  <a:t>/pixel</a:t>
                </a:r>
                <a:endParaRPr lang="en-US" b="1" i="1" kern="0" dirty="0">
                  <a:solidFill>
                    <a:schemeClr val="bg1">
                      <a:lumMod val="50000"/>
                      <a:lumOff val="50000"/>
                    </a:schemeClr>
                  </a:solidFill>
                  <a:latin typeface="Calibri" pitchFamily="34" charset="0"/>
                </a:endParaRPr>
              </a:p>
            </p:txBody>
          </p:sp>
        </p:grpSp>
        <p:grpSp>
          <p:nvGrpSpPr>
            <p:cNvPr id="10" name="Group 9"/>
            <p:cNvGrpSpPr/>
            <p:nvPr/>
          </p:nvGrpSpPr>
          <p:grpSpPr>
            <a:xfrm>
              <a:off x="7277193" y="961937"/>
              <a:ext cx="3550064" cy="744089"/>
              <a:chOff x="7277193" y="961937"/>
              <a:chExt cx="3550064" cy="744089"/>
            </a:xfrm>
          </p:grpSpPr>
          <p:sp>
            <p:nvSpPr>
              <p:cNvPr id="86" name="Snip Diagonal Corner Rectangle 85"/>
              <p:cNvSpPr/>
              <p:nvPr/>
            </p:nvSpPr>
            <p:spPr>
              <a:xfrm>
                <a:off x="7277193" y="961937"/>
                <a:ext cx="3550064" cy="744089"/>
              </a:xfrm>
              <a:prstGeom prst="snip2DiagRect">
                <a:avLst>
                  <a:gd name="adj1" fmla="val 0"/>
                  <a:gd name="adj2" fmla="val 18883"/>
                </a:avLst>
              </a:prstGeom>
              <a:solidFill>
                <a:schemeClr val="bg2">
                  <a:lumMod val="20000"/>
                  <a:lumOff val="80000"/>
                  <a:alpha val="20000"/>
                </a:schemeClr>
              </a:solidFill>
              <a:ln>
                <a:solidFill>
                  <a:srgbClr val="7879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04" name="Parallelogram 103"/>
              <p:cNvSpPr/>
              <p:nvPr/>
            </p:nvSpPr>
            <p:spPr>
              <a:xfrm>
                <a:off x="7525234" y="1197012"/>
                <a:ext cx="3104518" cy="307364"/>
              </a:xfrm>
              <a:prstGeom prst="parallelogram">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pPr>
                <a:r>
                  <a:rPr lang="en-US" sz="1400" b="1" kern="0" dirty="0" err="1" smtClean="0">
                    <a:solidFill>
                      <a:prstClr val="black"/>
                    </a:solidFill>
                    <a:latin typeface="Calibri"/>
                  </a:rPr>
                  <a:t>SampleToAggregate</a:t>
                </a:r>
                <a:r>
                  <a:rPr lang="en-US" sz="1400" b="1" kern="0" dirty="0" smtClean="0">
                    <a:solidFill>
                      <a:prstClr val="black"/>
                    </a:solidFill>
                    <a:latin typeface="Calibri"/>
                  </a:rPr>
                  <a:t> </a:t>
                </a:r>
                <a:r>
                  <a:rPr lang="en-US" sz="1400" b="1" kern="0" dirty="0" err="1" smtClean="0">
                    <a:solidFill>
                      <a:prstClr val="black"/>
                    </a:solidFill>
                    <a:latin typeface="Calibri"/>
                  </a:rPr>
                  <a:t>Mappping</a:t>
                </a:r>
                <a:endParaRPr lang="en-US" sz="1400" b="1" kern="0" dirty="0" smtClean="0">
                  <a:solidFill>
                    <a:prstClr val="black"/>
                  </a:solidFill>
                  <a:latin typeface="Calibri"/>
                </a:endParaRPr>
              </a:p>
            </p:txBody>
          </p:sp>
        </p:grpSp>
      </p:grpSp>
      <p:grpSp>
        <p:nvGrpSpPr>
          <p:cNvPr id="7" name="Group 6"/>
          <p:cNvGrpSpPr/>
          <p:nvPr/>
        </p:nvGrpSpPr>
        <p:grpSpPr>
          <a:xfrm>
            <a:off x="1308885" y="1654745"/>
            <a:ext cx="3072373" cy="300554"/>
            <a:chOff x="1756360" y="2496585"/>
            <a:chExt cx="3072373" cy="300554"/>
          </a:xfrm>
        </p:grpSpPr>
        <p:sp>
          <p:nvSpPr>
            <p:cNvPr id="109" name="Parallelogram 108"/>
            <p:cNvSpPr/>
            <p:nvPr/>
          </p:nvSpPr>
          <p:spPr>
            <a:xfrm>
              <a:off x="1756360" y="2496585"/>
              <a:ext cx="3072373" cy="300554"/>
            </a:xfrm>
            <a:prstGeom prst="parallelogram">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defTabSz="1015980"/>
              <a:r>
                <a:rPr lang="en-US" kern="0" dirty="0" smtClean="0">
                  <a:solidFill>
                    <a:srgbClr val="EEECE1"/>
                  </a:solidFill>
                  <a:latin typeface="Calibri"/>
                </a:rPr>
                <a:t>Depth</a:t>
              </a:r>
              <a:endParaRPr lang="en-US" kern="0" dirty="0">
                <a:solidFill>
                  <a:srgbClr val="EEECE1"/>
                </a:solidFill>
                <a:latin typeface="Calibri"/>
              </a:endParaRPr>
            </a:p>
          </p:txBody>
        </p:sp>
        <p:pic>
          <p:nvPicPr>
            <p:cNvPr id="118" name="Content Placeholder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2874" y="2525126"/>
              <a:ext cx="457422" cy="257298"/>
            </a:xfrm>
            <a:prstGeom prst="rect">
              <a:avLst/>
            </a:prstGeom>
          </p:spPr>
        </p:pic>
      </p:grpSp>
      <p:cxnSp>
        <p:nvCxnSpPr>
          <p:cNvPr id="120" name="Straight Arrow Connector 119"/>
          <p:cNvCxnSpPr>
            <a:stCxn id="109" idx="2"/>
            <a:endCxn id="84" idx="5"/>
          </p:cNvCxnSpPr>
          <p:nvPr/>
        </p:nvCxnSpPr>
        <p:spPr>
          <a:xfrm>
            <a:off x="4343689" y="1805022"/>
            <a:ext cx="3374756" cy="1888599"/>
          </a:xfrm>
          <a:prstGeom prst="straightConnector1">
            <a:avLst/>
          </a:prstGeom>
          <a:ln w="25400">
            <a:solidFill>
              <a:srgbClr val="4F81BD"/>
            </a:solidFill>
            <a:tailEnd type="triangle" w="lg" len="lg"/>
          </a:ln>
        </p:spPr>
        <p:style>
          <a:lnRef idx="1">
            <a:schemeClr val="accent1"/>
          </a:lnRef>
          <a:fillRef idx="0">
            <a:schemeClr val="accent1"/>
          </a:fillRef>
          <a:effectRef idx="0">
            <a:schemeClr val="accent1"/>
          </a:effectRef>
          <a:fontRef idx="minor">
            <a:schemeClr val="tx1"/>
          </a:fontRef>
        </p:style>
      </p:cxnSp>
      <p:sp>
        <p:nvSpPr>
          <p:cNvPr id="121" name="Right Arrow 120"/>
          <p:cNvSpPr/>
          <p:nvPr/>
        </p:nvSpPr>
        <p:spPr>
          <a:xfrm>
            <a:off x="5183896" y="4690758"/>
            <a:ext cx="1752919" cy="966937"/>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lIns="9144" tIns="9144" rIns="9144" bIns="9144" rtlCol="0" anchor="ctr"/>
          <a:lstStyle/>
          <a:p>
            <a:pPr algn="ctr" defTabSz="914400" fontAlgn="auto">
              <a:spcBef>
                <a:spcPts val="0"/>
              </a:spcBef>
              <a:spcAft>
                <a:spcPts val="0"/>
              </a:spcAft>
            </a:pPr>
            <a:r>
              <a:rPr lang="en-US" sz="1600" b="1" kern="0" dirty="0" smtClean="0">
                <a:solidFill>
                  <a:prstClr val="white"/>
                </a:solidFill>
                <a:latin typeface="Calibri"/>
              </a:rPr>
              <a:t>2: Aggregation</a:t>
            </a:r>
          </a:p>
        </p:txBody>
      </p:sp>
      <p:sp>
        <p:nvSpPr>
          <p:cNvPr id="122" name="Rectangle 121"/>
          <p:cNvSpPr/>
          <p:nvPr/>
        </p:nvSpPr>
        <p:spPr>
          <a:xfrm>
            <a:off x="5230948" y="5661233"/>
            <a:ext cx="1513701" cy="369332"/>
          </a:xfrm>
          <a:prstGeom prst="rect">
            <a:avLst/>
          </a:prstGeom>
        </p:spPr>
        <p:txBody>
          <a:bodyPr wrap="square">
            <a:spAutoFit/>
          </a:bodyPr>
          <a:lstStyle/>
          <a:p>
            <a:pPr algn="ctr"/>
            <a:r>
              <a:rPr lang="en-US" i="1" dirty="0" smtClean="0"/>
              <a:t>Pre-filtering</a:t>
            </a:r>
            <a:endParaRPr lang="en-US" i="1" dirty="0"/>
          </a:p>
        </p:txBody>
      </p:sp>
      <p:sp>
        <p:nvSpPr>
          <p:cNvPr id="123" name="Parallelogram 122"/>
          <p:cNvSpPr/>
          <p:nvPr/>
        </p:nvSpPr>
        <p:spPr>
          <a:xfrm>
            <a:off x="1308881" y="4295807"/>
            <a:ext cx="3034804" cy="278810"/>
          </a:xfrm>
          <a:prstGeom prst="parallelogram">
            <a:avLst/>
          </a:prstGeom>
          <a:noFill/>
          <a:ln w="9525" cap="flat" cmpd="sng" algn="ctr">
            <a:solidFill>
              <a:srgbClr val="9BBB59">
                <a:shade val="95000"/>
                <a:satMod val="105000"/>
                <a:alpha val="50000"/>
              </a:srgbClr>
            </a:solidFill>
            <a:prstDash val="solid"/>
          </a:ln>
          <a:effectLst>
            <a:outerShdw blurRad="40000" dist="23000" dir="5400000" rotWithShape="0">
              <a:srgbClr val="000000">
                <a:alpha val="35000"/>
              </a:srgbClr>
            </a:outerShdw>
          </a:effectLst>
        </p:spPr>
        <p:txBody>
          <a:bodyPr rtlCol="0" anchor="ctr"/>
          <a:lstStyle/>
          <a:p>
            <a:pPr algn="ctr" defTabSz="1015980"/>
            <a:r>
              <a:rPr lang="en-US" sz="1400" kern="0" dirty="0">
                <a:solidFill>
                  <a:srgbClr val="EEECE1"/>
                </a:solidFill>
                <a:latin typeface="Calibri"/>
              </a:rPr>
              <a:t>…</a:t>
            </a:r>
          </a:p>
        </p:txBody>
      </p:sp>
      <p:sp>
        <p:nvSpPr>
          <p:cNvPr id="125" name="Parallelogram 124"/>
          <p:cNvSpPr/>
          <p:nvPr/>
        </p:nvSpPr>
        <p:spPr>
          <a:xfrm>
            <a:off x="7680876" y="4787503"/>
            <a:ext cx="3034804" cy="278810"/>
          </a:xfrm>
          <a:prstGeom prst="parallelogram">
            <a:avLst/>
          </a:prstGeom>
          <a:noFill/>
          <a:ln w="9525" cap="flat" cmpd="sng" algn="ctr">
            <a:solidFill>
              <a:srgbClr val="9BBB59">
                <a:shade val="95000"/>
                <a:satMod val="105000"/>
                <a:alpha val="50000"/>
              </a:srgbClr>
            </a:solidFill>
            <a:prstDash val="solid"/>
          </a:ln>
          <a:effectLst>
            <a:outerShdw blurRad="40000" dist="23000" dir="5400000" rotWithShape="0">
              <a:srgbClr val="000000">
                <a:alpha val="35000"/>
              </a:srgbClr>
            </a:outerShdw>
          </a:effectLst>
        </p:spPr>
        <p:txBody>
          <a:bodyPr rtlCol="0" anchor="ctr"/>
          <a:lstStyle/>
          <a:p>
            <a:pPr algn="ctr" defTabSz="1015980"/>
            <a:r>
              <a:rPr lang="en-US" sz="1400" kern="0" dirty="0">
                <a:solidFill>
                  <a:srgbClr val="EEECE1"/>
                </a:solidFill>
                <a:latin typeface="Calibri"/>
              </a:rPr>
              <a:t>…</a:t>
            </a:r>
          </a:p>
        </p:txBody>
      </p:sp>
      <p:sp>
        <p:nvSpPr>
          <p:cNvPr id="103" name="Right Arrow 102"/>
          <p:cNvSpPr/>
          <p:nvPr/>
        </p:nvSpPr>
        <p:spPr>
          <a:xfrm>
            <a:off x="5274862" y="685186"/>
            <a:ext cx="1752919" cy="966937"/>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lIns="9144" tIns="9144" rIns="9144" bIns="9144" rtlCol="0" anchor="ctr"/>
          <a:lstStyle/>
          <a:p>
            <a:pPr algn="ctr" defTabSz="914400" fontAlgn="auto">
              <a:spcBef>
                <a:spcPts val="0"/>
              </a:spcBef>
              <a:spcAft>
                <a:spcPts val="0"/>
              </a:spcAft>
            </a:pPr>
            <a:r>
              <a:rPr lang="en-US" sz="1600" b="1" kern="0" dirty="0" smtClean="0">
                <a:solidFill>
                  <a:prstClr val="white"/>
                </a:solidFill>
                <a:latin typeface="Calibri"/>
              </a:rPr>
              <a:t>1: Clustering</a:t>
            </a:r>
          </a:p>
        </p:txBody>
      </p:sp>
    </p:spTree>
    <p:extLst>
      <p:ext uri="{BB962C8B-B14F-4D97-AF65-F5344CB8AC3E}">
        <p14:creationId xmlns:p14="http://schemas.microsoft.com/office/powerpoint/2010/main" val="35864963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4082"/>
            <a:ext cx="12191997" cy="6902081"/>
          </a:xfrm>
          <a:prstGeom prst="rect">
            <a:avLst/>
          </a:prstGeom>
        </p:spPr>
      </p:pic>
      <p:sp>
        <p:nvSpPr>
          <p:cNvPr id="6" name="Rectangle 5"/>
          <p:cNvSpPr/>
          <p:nvPr/>
        </p:nvSpPr>
        <p:spPr>
          <a:xfrm>
            <a:off x="1" y="6593305"/>
            <a:ext cx="3092116" cy="259654"/>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Scene </a:t>
            </a:r>
            <a:r>
              <a:rPr lang="en-US" sz="1200" dirty="0">
                <a:solidFill>
                  <a:schemeClr val="bg1"/>
                </a:solidFill>
                <a:effectLst>
                  <a:outerShdw blurRad="38100" dist="38100" dir="2700000" algn="tl">
                    <a:srgbClr val="000000">
                      <a:alpha val="43137"/>
                    </a:srgbClr>
                  </a:outerShdw>
                </a:effectLst>
              </a:rPr>
              <a:t>c</a:t>
            </a:r>
            <a:r>
              <a:rPr lang="en-US" sz="1200" dirty="0" smtClean="0">
                <a:solidFill>
                  <a:schemeClr val="bg1"/>
                </a:solidFill>
                <a:effectLst>
                  <a:outerShdw blurRad="38100" dist="38100" dir="2700000" algn="tl">
                    <a:srgbClr val="000000">
                      <a:alpha val="43137"/>
                    </a:srgbClr>
                  </a:outerShdw>
                </a:effectLst>
              </a:rPr>
              <a:t>ourtesy of </a:t>
            </a:r>
            <a:r>
              <a:rPr lang="en-US" sz="1200" dirty="0" err="1" smtClean="0">
                <a:solidFill>
                  <a:schemeClr val="bg1"/>
                </a:solidFill>
                <a:effectLst>
                  <a:outerShdw blurRad="38100" dist="38100" dir="2700000" algn="tl">
                    <a:srgbClr val="000000">
                      <a:alpha val="43137"/>
                    </a:srgbClr>
                  </a:outerShdw>
                </a:effectLst>
              </a:rPr>
              <a:t>Quixel</a:t>
            </a:r>
            <a:r>
              <a:rPr lang="en-US" sz="1200" dirty="0" smtClean="0">
                <a:solidFill>
                  <a:schemeClr val="bg1"/>
                </a:solidFill>
                <a:effectLst>
                  <a:outerShdw blurRad="38100" dist="38100" dir="2700000" algn="tl">
                    <a:srgbClr val="000000">
                      <a:alpha val="43137"/>
                    </a:srgbClr>
                  </a:outerShdw>
                </a:effectLst>
              </a:rPr>
              <a:t> and Epic Games</a:t>
            </a:r>
            <a:endParaRPr lang="en-US" sz="1200"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4819426" y="2302136"/>
            <a:ext cx="473336" cy="1355464"/>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905486" y="3783129"/>
            <a:ext cx="3326552" cy="646331"/>
          </a:xfrm>
          <a:prstGeom prst="rect">
            <a:avLst/>
          </a:prstGeom>
          <a:noFill/>
        </p:spPr>
        <p:txBody>
          <a:bodyPr wrap="none" rtlCol="0">
            <a:spAutoFit/>
          </a:bodyPr>
          <a:lstStyle/>
          <a:p>
            <a:r>
              <a:rPr lang="en-US" dirty="0" smtClean="0"/>
              <a:t>Non-normal mapped mesh</a:t>
            </a:r>
            <a:br>
              <a:rPr lang="en-US" dirty="0" smtClean="0"/>
            </a:br>
            <a:r>
              <a:rPr lang="en-US" dirty="0" smtClean="0"/>
              <a:t>with high geometric curvature</a:t>
            </a:r>
          </a:p>
        </p:txBody>
      </p:sp>
      <p:sp>
        <p:nvSpPr>
          <p:cNvPr id="9" name="Rectangle 8"/>
          <p:cNvSpPr/>
          <p:nvPr/>
        </p:nvSpPr>
        <p:spPr>
          <a:xfrm>
            <a:off x="2388198" y="1956099"/>
            <a:ext cx="1420009" cy="2282414"/>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99510" y="4401220"/>
            <a:ext cx="2185214" cy="369332"/>
          </a:xfrm>
          <a:prstGeom prst="rect">
            <a:avLst/>
          </a:prstGeom>
          <a:noFill/>
        </p:spPr>
        <p:txBody>
          <a:bodyPr wrap="none" rtlCol="0">
            <a:spAutoFit/>
          </a:bodyPr>
          <a:lstStyle/>
          <a:p>
            <a:r>
              <a:rPr lang="en-US" dirty="0" smtClean="0"/>
              <a:t>Normal-map details</a:t>
            </a:r>
          </a:p>
        </p:txBody>
      </p:sp>
      <p:sp>
        <p:nvSpPr>
          <p:cNvPr id="4" name="TextBox 3"/>
          <p:cNvSpPr txBox="1"/>
          <p:nvPr/>
        </p:nvSpPr>
        <p:spPr>
          <a:xfrm>
            <a:off x="5130800" y="113624"/>
            <a:ext cx="7025962" cy="461665"/>
          </a:xfrm>
          <a:prstGeom prst="rect">
            <a:avLst/>
          </a:prstGeom>
          <a:solidFill>
            <a:schemeClr val="bg1"/>
          </a:solidFill>
        </p:spPr>
        <p:txBody>
          <a:bodyPr wrap="square" rtlCol="0">
            <a:spAutoFit/>
          </a:bodyPr>
          <a:lstStyle/>
          <a:p>
            <a:r>
              <a:rPr lang="en-US" sz="2400" dirty="0" smtClean="0"/>
              <a:t>Artifacts with no G-Buffer sample NDF pre-filtering</a:t>
            </a:r>
            <a:endParaRPr lang="en-US" sz="2400" dirty="0"/>
          </a:p>
        </p:txBody>
      </p:sp>
      <p:sp>
        <p:nvSpPr>
          <p:cNvPr id="11" name="Title 1"/>
          <p:cNvSpPr>
            <a:spLocks noGrp="1"/>
          </p:cNvSpPr>
          <p:nvPr>
            <p:ph type="title"/>
          </p:nvPr>
        </p:nvSpPr>
        <p:spPr>
          <a:xfrm>
            <a:off x="1" y="0"/>
            <a:ext cx="1999509" cy="656590"/>
          </a:xfrm>
          <a:solidFill>
            <a:schemeClr val="bg1"/>
          </a:solidFill>
        </p:spPr>
        <p:txBody>
          <a:bodyPr>
            <a:normAutofit/>
          </a:bodyPr>
          <a:lstStyle/>
          <a:p>
            <a:pPr algn="l"/>
            <a:r>
              <a:rPr lang="en-US" sz="3600" dirty="0" smtClean="0">
                <a:solidFill>
                  <a:schemeClr val="tx1"/>
                </a:solidFill>
              </a:rPr>
              <a:t>4xAGAA</a:t>
            </a:r>
            <a:endParaRPr lang="en-US" sz="3600" dirty="0">
              <a:solidFill>
                <a:schemeClr val="tx1"/>
              </a:solidFill>
            </a:endParaRPr>
          </a:p>
        </p:txBody>
      </p:sp>
    </p:spTree>
    <p:extLst>
      <p:ext uri="{BB962C8B-B14F-4D97-AF65-F5344CB8AC3E}">
        <p14:creationId xmlns:p14="http://schemas.microsoft.com/office/powerpoint/2010/main" val="42815363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AGAA Pipeline: (Very) High-Level View</a:t>
            </a:r>
            <a:endParaRPr lang="en-US" dirty="0"/>
          </a:p>
        </p:txBody>
      </p:sp>
      <p:grpSp>
        <p:nvGrpSpPr>
          <p:cNvPr id="11" name="Group 10"/>
          <p:cNvGrpSpPr/>
          <p:nvPr/>
        </p:nvGrpSpPr>
        <p:grpSpPr>
          <a:xfrm>
            <a:off x="3329812" y="2545495"/>
            <a:ext cx="1933735" cy="2265009"/>
            <a:chOff x="3329812" y="1883755"/>
            <a:chExt cx="1933735" cy="2265009"/>
          </a:xfrm>
        </p:grpSpPr>
        <p:grpSp>
          <p:nvGrpSpPr>
            <p:cNvPr id="67" name="Group 66"/>
            <p:cNvGrpSpPr/>
            <p:nvPr/>
          </p:nvGrpSpPr>
          <p:grpSpPr>
            <a:xfrm>
              <a:off x="3559141" y="1883755"/>
              <a:ext cx="1704406" cy="1589221"/>
              <a:chOff x="2407781" y="2820527"/>
              <a:chExt cx="1704406" cy="1589221"/>
            </a:xfrm>
          </p:grpSpPr>
          <p:grpSp>
            <p:nvGrpSpPr>
              <p:cNvPr id="68" name="Group 67"/>
              <p:cNvGrpSpPr/>
              <p:nvPr/>
            </p:nvGrpSpPr>
            <p:grpSpPr>
              <a:xfrm>
                <a:off x="2407781" y="2820527"/>
                <a:ext cx="1704406" cy="1589221"/>
                <a:chOff x="1878317" y="2978910"/>
                <a:chExt cx="1704406" cy="1589221"/>
              </a:xfrm>
              <a:solidFill>
                <a:srgbClr val="76B900">
                  <a:alpha val="25000"/>
                </a:srgbClr>
              </a:solidFill>
            </p:grpSpPr>
            <p:grpSp>
              <p:nvGrpSpPr>
                <p:cNvPr id="99" name="Group 98"/>
                <p:cNvGrpSpPr/>
                <p:nvPr/>
              </p:nvGrpSpPr>
              <p:grpSpPr>
                <a:xfrm>
                  <a:off x="2046144" y="2978910"/>
                  <a:ext cx="737025" cy="1130991"/>
                  <a:chOff x="1833814" y="3039746"/>
                  <a:chExt cx="737025" cy="1130991"/>
                </a:xfrm>
                <a:grpFill/>
              </p:grpSpPr>
              <p:sp>
                <p:nvSpPr>
                  <p:cNvPr id="102" name="Right Triangle 101"/>
                  <p:cNvSpPr/>
                  <p:nvPr/>
                </p:nvSpPr>
                <p:spPr>
                  <a:xfrm rot="18195106">
                    <a:off x="1650826" y="3271878"/>
                    <a:ext cx="1130991" cy="666728"/>
                  </a:xfrm>
                  <a:prstGeom prst="rtTriangle">
                    <a:avLst/>
                  </a:prstGeom>
                  <a:grpFill/>
                  <a:ln w="127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1015970">
                      <a:defRPr/>
                    </a:pPr>
                    <a:endParaRPr lang="en-US" sz="1300" kern="0">
                      <a:solidFill>
                        <a:srgbClr val="787972"/>
                      </a:solidFill>
                      <a:latin typeface="Arial"/>
                    </a:endParaRPr>
                  </a:p>
                </p:txBody>
              </p:sp>
              <p:sp>
                <p:nvSpPr>
                  <p:cNvPr id="103" name="Right Triangle 102"/>
                  <p:cNvSpPr/>
                  <p:nvPr/>
                </p:nvSpPr>
                <p:spPr>
                  <a:xfrm rot="7155507">
                    <a:off x="1661598" y="3240148"/>
                    <a:ext cx="1081457" cy="737025"/>
                  </a:xfrm>
                  <a:prstGeom prst="rtTriangle">
                    <a:avLst/>
                  </a:prstGeom>
                  <a:grpFill/>
                  <a:ln w="127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1015970">
                      <a:defRPr/>
                    </a:pPr>
                    <a:endParaRPr lang="en-US" sz="1300" kern="0">
                      <a:solidFill>
                        <a:srgbClr val="787972"/>
                      </a:solidFill>
                      <a:latin typeface="Arial"/>
                    </a:endParaRPr>
                  </a:p>
                </p:txBody>
              </p:sp>
            </p:grpSp>
            <p:sp>
              <p:nvSpPr>
                <p:cNvPr id="100" name="Right Triangle 99"/>
                <p:cNvSpPr/>
                <p:nvPr/>
              </p:nvSpPr>
              <p:spPr>
                <a:xfrm rot="14652391">
                  <a:off x="1426061" y="3646123"/>
                  <a:ext cx="1374264" cy="469752"/>
                </a:xfrm>
                <a:prstGeom prst="rtTriangle">
                  <a:avLst/>
                </a:prstGeom>
                <a:grpFill/>
                <a:ln w="127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1015970">
                    <a:defRPr/>
                  </a:pPr>
                  <a:endParaRPr lang="en-US" sz="1300" kern="0">
                    <a:solidFill>
                      <a:srgbClr val="787972"/>
                    </a:solidFill>
                    <a:latin typeface="Arial"/>
                  </a:endParaRPr>
                </a:p>
              </p:txBody>
            </p:sp>
            <p:sp>
              <p:nvSpPr>
                <p:cNvPr id="101" name="Right Triangle 100"/>
                <p:cNvSpPr/>
                <p:nvPr/>
              </p:nvSpPr>
              <p:spPr>
                <a:xfrm rot="2058839">
                  <a:off x="2263644" y="3754291"/>
                  <a:ext cx="1319079" cy="601586"/>
                </a:xfrm>
                <a:prstGeom prst="rtTriangle">
                  <a:avLst/>
                </a:prstGeom>
                <a:grpFill/>
                <a:ln w="127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1015970">
                    <a:defRPr/>
                  </a:pPr>
                  <a:endParaRPr lang="en-US" sz="1300" kern="0">
                    <a:solidFill>
                      <a:srgbClr val="787972"/>
                    </a:solidFill>
                    <a:latin typeface="Arial"/>
                  </a:endParaRPr>
                </a:p>
              </p:txBody>
            </p:sp>
          </p:grpSp>
          <p:sp>
            <p:nvSpPr>
              <p:cNvPr id="69" name="Rectangle 68"/>
              <p:cNvSpPr/>
              <p:nvPr/>
            </p:nvSpPr>
            <p:spPr>
              <a:xfrm>
                <a:off x="2738120" y="3623383"/>
                <a:ext cx="137333" cy="137333"/>
              </a:xfrm>
              <a:prstGeom prst="rect">
                <a:avLst/>
              </a:prstGeom>
              <a:gradFill rotWithShape="1">
                <a:gsLst>
                  <a:gs pos="0">
                    <a:srgbClr val="78BD57">
                      <a:tint val="100000"/>
                      <a:shade val="100000"/>
                      <a:satMod val="130000"/>
                    </a:srgbClr>
                  </a:gs>
                  <a:gs pos="100000">
                    <a:srgbClr val="78BD57">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algn="ctr">
                  <a:defRPr/>
                </a:pPr>
                <a:endParaRPr lang="en-US" sz="2400" kern="0">
                  <a:solidFill>
                    <a:srgbClr val="784A2B"/>
                  </a:solidFill>
                  <a:latin typeface="Arial"/>
                </a:endParaRPr>
              </a:p>
            </p:txBody>
          </p:sp>
          <p:sp>
            <p:nvSpPr>
              <p:cNvPr id="70" name="Rectangle 69"/>
              <p:cNvSpPr/>
              <p:nvPr/>
            </p:nvSpPr>
            <p:spPr>
              <a:xfrm>
                <a:off x="3359359" y="3927667"/>
                <a:ext cx="137333" cy="137333"/>
              </a:xfrm>
              <a:prstGeom prst="rect">
                <a:avLst/>
              </a:prstGeom>
              <a:gradFill rotWithShape="1">
                <a:gsLst>
                  <a:gs pos="0">
                    <a:srgbClr val="0C569E">
                      <a:tint val="100000"/>
                      <a:shade val="100000"/>
                      <a:satMod val="130000"/>
                    </a:srgbClr>
                  </a:gs>
                  <a:gs pos="100000">
                    <a:srgbClr val="0C569E">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algn="ctr">
                  <a:defRPr/>
                </a:pPr>
                <a:endParaRPr lang="en-US" sz="2400" kern="0">
                  <a:solidFill>
                    <a:srgbClr val="784A2B"/>
                  </a:solidFill>
                  <a:latin typeface="Arial"/>
                </a:endParaRPr>
              </a:p>
            </p:txBody>
          </p:sp>
          <p:sp>
            <p:nvSpPr>
              <p:cNvPr id="71" name="Rectangle 70"/>
              <p:cNvSpPr/>
              <p:nvPr/>
            </p:nvSpPr>
            <p:spPr>
              <a:xfrm>
                <a:off x="2492907" y="3023130"/>
                <a:ext cx="137333" cy="137333"/>
              </a:xfrm>
              <a:prstGeom prst="rect">
                <a:avLst/>
              </a:prstGeom>
              <a:gradFill rotWithShape="1">
                <a:gsLst>
                  <a:gs pos="0">
                    <a:srgbClr val="C86414"/>
                  </a:gs>
                  <a:gs pos="100000">
                    <a:srgbClr val="FFC000"/>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algn="ctr">
                  <a:defRPr/>
                </a:pPr>
                <a:endParaRPr lang="en-US" sz="2400" kern="0">
                  <a:solidFill>
                    <a:srgbClr val="784A2B"/>
                  </a:solidFill>
                  <a:latin typeface="Arial"/>
                </a:endParaRPr>
              </a:p>
            </p:txBody>
          </p:sp>
          <p:sp>
            <p:nvSpPr>
              <p:cNvPr id="72" name="Rectangle 71"/>
              <p:cNvSpPr/>
              <p:nvPr/>
            </p:nvSpPr>
            <p:spPr>
              <a:xfrm>
                <a:off x="3367885" y="3105046"/>
                <a:ext cx="137333" cy="137333"/>
              </a:xfrm>
              <a:prstGeom prst="rect">
                <a:avLst/>
              </a:prstGeom>
              <a:gradFill rotWithShape="1">
                <a:gsLst>
                  <a:gs pos="0">
                    <a:srgbClr val="645FAF"/>
                  </a:gs>
                  <a:gs pos="100000">
                    <a:srgbClr val="645FAF">
                      <a:lumMod val="40000"/>
                      <a:lumOff val="6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algn="ctr">
                  <a:defRPr/>
                </a:pPr>
                <a:endParaRPr lang="en-US" sz="2400" kern="0">
                  <a:solidFill>
                    <a:srgbClr val="784A2B"/>
                  </a:solidFill>
                  <a:latin typeface="Arial"/>
                </a:endParaRPr>
              </a:p>
            </p:txBody>
          </p:sp>
          <p:sp>
            <p:nvSpPr>
              <p:cNvPr id="73" name="Rectangle 72"/>
              <p:cNvSpPr/>
              <p:nvPr/>
            </p:nvSpPr>
            <p:spPr>
              <a:xfrm>
                <a:off x="2806787" y="3286790"/>
                <a:ext cx="137333" cy="137333"/>
              </a:xfrm>
              <a:prstGeom prst="rect">
                <a:avLst/>
              </a:prstGeom>
              <a:gradFill rotWithShape="1">
                <a:gsLst>
                  <a:gs pos="0">
                    <a:srgbClr val="532903">
                      <a:tint val="100000"/>
                      <a:shade val="100000"/>
                      <a:satMod val="130000"/>
                    </a:srgbClr>
                  </a:gs>
                  <a:gs pos="100000">
                    <a:srgbClr val="532903">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algn="ctr">
                  <a:defRPr/>
                </a:pPr>
                <a:endParaRPr lang="en-US" sz="2400" kern="0">
                  <a:solidFill>
                    <a:srgbClr val="784A2B"/>
                  </a:solidFill>
                  <a:latin typeface="Arial"/>
                </a:endParaRPr>
              </a:p>
            </p:txBody>
          </p:sp>
          <p:sp>
            <p:nvSpPr>
              <p:cNvPr id="95" name="Rectangle 94"/>
              <p:cNvSpPr/>
              <p:nvPr/>
            </p:nvSpPr>
            <p:spPr>
              <a:xfrm>
                <a:off x="2418553" y="2949154"/>
                <a:ext cx="1225899" cy="122589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3174903" y="3373364"/>
                <a:ext cx="137333" cy="137333"/>
              </a:xfrm>
              <a:prstGeom prst="rect">
                <a:avLst/>
              </a:prstGeom>
              <a:gradFill rotWithShape="1">
                <a:gsLst>
                  <a:gs pos="0">
                    <a:srgbClr val="78BD57">
                      <a:tint val="100000"/>
                      <a:shade val="100000"/>
                      <a:satMod val="130000"/>
                    </a:srgbClr>
                  </a:gs>
                  <a:gs pos="100000">
                    <a:srgbClr val="78BD57">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algn="ctr">
                  <a:defRPr/>
                </a:pPr>
                <a:endParaRPr lang="en-US" sz="2400" kern="0">
                  <a:solidFill>
                    <a:srgbClr val="784A2B"/>
                  </a:solidFill>
                  <a:latin typeface="Arial"/>
                </a:endParaRPr>
              </a:p>
            </p:txBody>
          </p:sp>
          <p:sp>
            <p:nvSpPr>
              <p:cNvPr id="97" name="Rectangle 96"/>
              <p:cNvSpPr/>
              <p:nvPr/>
            </p:nvSpPr>
            <p:spPr>
              <a:xfrm>
                <a:off x="3080740" y="3692049"/>
                <a:ext cx="137333" cy="137333"/>
              </a:xfrm>
              <a:prstGeom prst="rect">
                <a:avLst/>
              </a:prstGeom>
              <a:gradFill rotWithShape="1">
                <a:gsLst>
                  <a:gs pos="0">
                    <a:srgbClr val="0C569E">
                      <a:tint val="100000"/>
                      <a:shade val="100000"/>
                      <a:satMod val="130000"/>
                    </a:srgbClr>
                  </a:gs>
                  <a:gs pos="100000">
                    <a:srgbClr val="0C569E">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algn="ctr">
                  <a:defRPr/>
                </a:pPr>
                <a:endParaRPr lang="en-US" sz="2400" kern="0">
                  <a:solidFill>
                    <a:srgbClr val="784A2B"/>
                  </a:solidFill>
                  <a:latin typeface="Arial"/>
                </a:endParaRPr>
              </a:p>
            </p:txBody>
          </p:sp>
          <p:sp>
            <p:nvSpPr>
              <p:cNvPr id="98" name="Rectangle 97"/>
              <p:cNvSpPr/>
              <p:nvPr/>
            </p:nvSpPr>
            <p:spPr>
              <a:xfrm>
                <a:off x="2600994" y="3945374"/>
                <a:ext cx="137333" cy="137333"/>
              </a:xfrm>
              <a:prstGeom prst="rect">
                <a:avLst/>
              </a:prstGeom>
              <a:gradFill rotWithShape="1">
                <a:gsLst>
                  <a:gs pos="0">
                    <a:srgbClr val="C86414"/>
                  </a:gs>
                  <a:gs pos="100000">
                    <a:srgbClr val="FFC000"/>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algn="ctr">
                  <a:defRPr/>
                </a:pPr>
                <a:endParaRPr lang="en-US" sz="2400" kern="0">
                  <a:solidFill>
                    <a:srgbClr val="784A2B"/>
                  </a:solidFill>
                  <a:latin typeface="Arial"/>
                </a:endParaRPr>
              </a:p>
            </p:txBody>
          </p:sp>
        </p:grpSp>
        <p:sp>
          <p:nvSpPr>
            <p:cNvPr id="104" name="TextBox 103"/>
            <p:cNvSpPr txBox="1"/>
            <p:nvPr/>
          </p:nvSpPr>
          <p:spPr>
            <a:xfrm>
              <a:off x="3329812" y="3502433"/>
              <a:ext cx="1706100" cy="646331"/>
            </a:xfrm>
            <a:prstGeom prst="rect">
              <a:avLst/>
            </a:prstGeom>
            <a:noFill/>
          </p:spPr>
          <p:txBody>
            <a:bodyPr wrap="none" lIns="91436" tIns="45720" rIns="91436" bIns="45720" rtlCol="0">
              <a:spAutoFit/>
            </a:bodyPr>
            <a:lstStyle/>
            <a:p>
              <a:pPr algn="ctr"/>
              <a:r>
                <a:rPr lang="en-US" dirty="0" err="1" smtClean="0"/>
                <a:t>Supersampled</a:t>
              </a:r>
              <a:r>
                <a:rPr lang="en-US" dirty="0" smtClean="0"/>
                <a:t> </a:t>
              </a:r>
              <a:br>
                <a:rPr lang="en-US" dirty="0" smtClean="0"/>
              </a:br>
              <a:r>
                <a:rPr lang="en-US" dirty="0" smtClean="0"/>
                <a:t>G-Buffer</a:t>
              </a:r>
            </a:p>
          </p:txBody>
        </p:sp>
      </p:grpSp>
      <p:grpSp>
        <p:nvGrpSpPr>
          <p:cNvPr id="50" name="Group 49"/>
          <p:cNvGrpSpPr/>
          <p:nvPr/>
        </p:nvGrpSpPr>
        <p:grpSpPr>
          <a:xfrm>
            <a:off x="2940062" y="1797219"/>
            <a:ext cx="2305496" cy="966724"/>
            <a:chOff x="1294885" y="2316667"/>
            <a:chExt cx="2305496" cy="966724"/>
          </a:xfrm>
        </p:grpSpPr>
        <p:sp>
          <p:nvSpPr>
            <p:cNvPr id="51" name="TextBox 50"/>
            <p:cNvSpPr txBox="1"/>
            <p:nvPr/>
          </p:nvSpPr>
          <p:spPr>
            <a:xfrm>
              <a:off x="1294885" y="2316667"/>
              <a:ext cx="2305496" cy="400110"/>
            </a:xfrm>
            <a:prstGeom prst="rect">
              <a:avLst/>
            </a:prstGeom>
            <a:noFill/>
          </p:spPr>
          <p:txBody>
            <a:bodyPr wrap="none" lIns="91436" tIns="45720" rIns="91436" bIns="45720" rtlCol="0">
              <a:spAutoFit/>
            </a:bodyPr>
            <a:lstStyle/>
            <a:p>
              <a:pPr algn="ctr"/>
              <a:r>
                <a:rPr lang="en-US" sz="2000" dirty="0" smtClean="0"/>
                <a:t>High-quality sample</a:t>
              </a:r>
            </a:p>
          </p:txBody>
        </p:sp>
        <p:cxnSp>
          <p:nvCxnSpPr>
            <p:cNvPr id="52" name="Curved Connector 51"/>
            <p:cNvCxnSpPr>
              <a:stCxn id="51" idx="2"/>
            </p:cNvCxnSpPr>
            <p:nvPr/>
          </p:nvCxnSpPr>
          <p:spPr>
            <a:xfrm rot="5400000">
              <a:off x="1987665" y="2823423"/>
              <a:ext cx="566614" cy="353322"/>
            </a:xfrm>
            <a:prstGeom prst="curvedConnector3">
              <a:avLst>
                <a:gd name="adj1" fmla="val 50000"/>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6475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Pre-Filtering G-Buffer Samples</a:t>
            </a:r>
            <a:endParaRPr lang="en-US" dirty="0"/>
          </a:p>
        </p:txBody>
      </p:sp>
      <p:sp>
        <p:nvSpPr>
          <p:cNvPr id="3" name="Content Placeholder 2"/>
          <p:cNvSpPr>
            <a:spLocks noGrp="1"/>
          </p:cNvSpPr>
          <p:nvPr>
            <p:ph idx="1"/>
          </p:nvPr>
        </p:nvSpPr>
        <p:spPr>
          <a:xfrm>
            <a:off x="838200" y="2487168"/>
            <a:ext cx="10515600" cy="3689794"/>
          </a:xfrm>
        </p:spPr>
        <p:txBody>
          <a:bodyPr/>
          <a:lstStyle/>
          <a:p>
            <a:pPr marL="0" indent="0">
              <a:buNone/>
            </a:pPr>
            <a:r>
              <a:rPr lang="en-US" dirty="0" smtClean="0"/>
              <a:t>[</a:t>
            </a:r>
            <a:r>
              <a:rPr lang="en-US" dirty="0" err="1" smtClean="0"/>
              <a:t>Toksvig</a:t>
            </a:r>
            <a:r>
              <a:rPr lang="en-US" dirty="0" smtClean="0"/>
              <a:t> 2005] normal-map pre-filtering</a:t>
            </a:r>
            <a:br>
              <a:rPr lang="en-US" dirty="0" smtClean="0"/>
            </a:br>
            <a:endParaRPr lang="en-US" dirty="0"/>
          </a:p>
          <a:p>
            <a:pPr marL="0" indent="0">
              <a:buNone/>
            </a:pPr>
            <a:r>
              <a:rPr lang="en-US" dirty="0" smtClean="0"/>
              <a:t>[</a:t>
            </a:r>
            <a:r>
              <a:rPr lang="en-US" dirty="0" err="1" smtClean="0"/>
              <a:t>Kaplanyan</a:t>
            </a:r>
            <a:r>
              <a:rPr lang="en-US" dirty="0" smtClean="0"/>
              <a:t> 2016] filtering geometric curvature</a:t>
            </a:r>
          </a:p>
          <a:p>
            <a:endParaRPr lang="en-US" dirty="0"/>
          </a:p>
          <a:p>
            <a:endParaRPr lang="en-US" dirty="0"/>
          </a:p>
        </p:txBody>
      </p:sp>
    </p:spTree>
    <p:extLst>
      <p:ext uri="{BB962C8B-B14F-4D97-AF65-F5344CB8AC3E}">
        <p14:creationId xmlns:p14="http://schemas.microsoft.com/office/powerpoint/2010/main" val="33331402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041"/>
            <a:ext cx="12191998" cy="6857998"/>
          </a:xfrm>
          <a:prstGeom prst="rect">
            <a:avLst/>
          </a:prstGeom>
        </p:spPr>
      </p:pic>
      <p:sp>
        <p:nvSpPr>
          <p:cNvPr id="8" name="Title 1"/>
          <p:cNvSpPr>
            <a:spLocks noGrp="1"/>
          </p:cNvSpPr>
          <p:nvPr>
            <p:ph type="title"/>
          </p:nvPr>
        </p:nvSpPr>
        <p:spPr>
          <a:xfrm>
            <a:off x="-1" y="-1"/>
            <a:ext cx="6223001" cy="715617"/>
          </a:xfrm>
          <a:solidFill>
            <a:schemeClr val="bg1"/>
          </a:solidFill>
        </p:spPr>
        <p:txBody>
          <a:bodyPr anchor="ctr" anchorCtr="0">
            <a:noAutofit/>
          </a:bodyPr>
          <a:lstStyle/>
          <a:p>
            <a:pPr algn="l"/>
            <a:r>
              <a:rPr lang="en-US" sz="3600" b="0" dirty="0" smtClean="0">
                <a:solidFill>
                  <a:schemeClr val="tx1"/>
                </a:solidFill>
                <a:latin typeface="Franklin Gothic Demi Cond"/>
              </a:rPr>
              <a:t>4x TAA = 4x SSAA with TAA</a:t>
            </a:r>
            <a:endParaRPr lang="en-US" sz="3600" b="0" dirty="0">
              <a:solidFill>
                <a:schemeClr val="tx1"/>
              </a:solidFill>
              <a:latin typeface="Franklin Gothic Demi Cond"/>
            </a:endParaRPr>
          </a:p>
        </p:txBody>
      </p:sp>
      <p:sp>
        <p:nvSpPr>
          <p:cNvPr id="4" name="Rectangle 3"/>
          <p:cNvSpPr/>
          <p:nvPr/>
        </p:nvSpPr>
        <p:spPr>
          <a:xfrm>
            <a:off x="1" y="6593305"/>
            <a:ext cx="3092116" cy="259654"/>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Scene </a:t>
            </a:r>
            <a:r>
              <a:rPr lang="en-US" sz="1200" dirty="0">
                <a:solidFill>
                  <a:schemeClr val="bg1"/>
                </a:solidFill>
                <a:effectLst>
                  <a:outerShdw blurRad="38100" dist="38100" dir="2700000" algn="tl">
                    <a:srgbClr val="000000">
                      <a:alpha val="43137"/>
                    </a:srgbClr>
                  </a:outerShdw>
                </a:effectLst>
              </a:rPr>
              <a:t>c</a:t>
            </a:r>
            <a:r>
              <a:rPr lang="en-US" sz="1200" dirty="0" smtClean="0">
                <a:solidFill>
                  <a:schemeClr val="bg1"/>
                </a:solidFill>
                <a:effectLst>
                  <a:outerShdw blurRad="38100" dist="38100" dir="2700000" algn="tl">
                    <a:srgbClr val="000000">
                      <a:alpha val="43137"/>
                    </a:srgbClr>
                  </a:outerShdw>
                </a:effectLst>
              </a:rPr>
              <a:t>ourtesy of </a:t>
            </a:r>
            <a:r>
              <a:rPr lang="en-US" sz="1200" dirty="0" err="1" smtClean="0">
                <a:solidFill>
                  <a:schemeClr val="bg1"/>
                </a:solidFill>
                <a:effectLst>
                  <a:outerShdw blurRad="38100" dist="38100" dir="2700000" algn="tl">
                    <a:srgbClr val="000000">
                      <a:alpha val="43137"/>
                    </a:srgbClr>
                  </a:outerShdw>
                </a:effectLst>
              </a:rPr>
              <a:t>Quixel</a:t>
            </a:r>
            <a:r>
              <a:rPr lang="en-US" sz="1200" dirty="0" smtClean="0">
                <a:solidFill>
                  <a:schemeClr val="bg1"/>
                </a:solidFill>
                <a:effectLst>
                  <a:outerShdw blurRad="38100" dist="38100" dir="2700000" algn="tl">
                    <a:srgbClr val="000000">
                      <a:alpha val="43137"/>
                    </a:srgbClr>
                  </a:outerShdw>
                </a:effectLst>
              </a:rPr>
              <a:t> and Epic Games</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2320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Kaplanyan’s</a:t>
            </a:r>
            <a:r>
              <a:rPr lang="en-US" dirty="0" smtClean="0"/>
              <a:t> Curvature Filtering</a:t>
            </a:r>
            <a:endParaRPr lang="en-US" dirty="0"/>
          </a:p>
        </p:txBody>
      </p:sp>
      <p:sp>
        <p:nvSpPr>
          <p:cNvPr id="3" name="Content Placeholder 2"/>
          <p:cNvSpPr>
            <a:spLocks noGrp="1"/>
          </p:cNvSpPr>
          <p:nvPr>
            <p:ph idx="1"/>
          </p:nvPr>
        </p:nvSpPr>
        <p:spPr>
          <a:xfrm>
            <a:off x="838200" y="1825625"/>
            <a:ext cx="10960100" cy="4351338"/>
          </a:xfrm>
        </p:spPr>
        <p:txBody>
          <a:bodyPr/>
          <a:lstStyle/>
          <a:p>
            <a:pPr marL="0" indent="0">
              <a:buNone/>
            </a:pPr>
            <a:endParaRPr lang="en-US" sz="1400" dirty="0"/>
          </a:p>
          <a:p>
            <a:pPr marL="0" indent="0">
              <a:buNone/>
            </a:pPr>
            <a:r>
              <a:rPr lang="en-US" sz="2000" dirty="0"/>
              <a:t>float3 </a:t>
            </a:r>
            <a:r>
              <a:rPr lang="en-US" sz="2000" dirty="0" err="1">
                <a:solidFill>
                  <a:srgbClr val="76B900"/>
                </a:solidFill>
              </a:rPr>
              <a:t>GetAgaaAverageQuadNormal</a:t>
            </a:r>
            <a:r>
              <a:rPr lang="en-US" sz="2000" dirty="0"/>
              <a:t>(</a:t>
            </a:r>
            <a:r>
              <a:rPr lang="en-US" sz="2000" dirty="0" err="1"/>
              <a:t>FMaterialPixelParameters</a:t>
            </a:r>
            <a:r>
              <a:rPr lang="en-US" sz="2000" dirty="0"/>
              <a:t> </a:t>
            </a:r>
            <a:r>
              <a:rPr lang="en-US" sz="2000" dirty="0" err="1"/>
              <a:t>MaterialParameters</a:t>
            </a:r>
            <a:r>
              <a:rPr lang="en-US" sz="2000" dirty="0"/>
              <a:t>, float3 N)</a:t>
            </a:r>
          </a:p>
          <a:p>
            <a:pPr marL="0" indent="0">
              <a:buNone/>
            </a:pPr>
            <a:r>
              <a:rPr lang="en-US" sz="2000" dirty="0"/>
              <a:t>{</a:t>
            </a:r>
          </a:p>
          <a:p>
            <a:pPr marL="457181" lvl="1" indent="0">
              <a:buNone/>
            </a:pPr>
            <a:r>
              <a:rPr lang="en-US" sz="2000" dirty="0" smtClean="0"/>
              <a:t>int2 </a:t>
            </a:r>
            <a:r>
              <a:rPr lang="en-US" sz="2000" dirty="0" err="1"/>
              <a:t>PixelPos</a:t>
            </a:r>
            <a:r>
              <a:rPr lang="en-US" sz="2000" dirty="0"/>
              <a:t> = </a:t>
            </a:r>
            <a:r>
              <a:rPr lang="en-US" sz="2000" dirty="0" err="1"/>
              <a:t>MaterialParameters.SVPosition.xy</a:t>
            </a:r>
            <a:r>
              <a:rPr lang="en-US" sz="2000" dirty="0"/>
              <a:t>;</a:t>
            </a:r>
          </a:p>
          <a:p>
            <a:pPr marL="457181" lvl="1" indent="0">
              <a:buNone/>
            </a:pPr>
            <a:r>
              <a:rPr lang="en-US" sz="2000" dirty="0" smtClean="0"/>
              <a:t>N </a:t>
            </a:r>
            <a:r>
              <a:rPr lang="en-US" sz="2000" dirty="0"/>
              <a:t>-= </a:t>
            </a:r>
            <a:r>
              <a:rPr lang="en-US" sz="2000" dirty="0" err="1"/>
              <a:t>ddx_fine</a:t>
            </a:r>
            <a:r>
              <a:rPr lang="en-US" sz="2000" dirty="0"/>
              <a:t>(N) * (float(</a:t>
            </a:r>
            <a:r>
              <a:rPr lang="en-US" sz="2000" dirty="0" err="1"/>
              <a:t>PixelPos.x</a:t>
            </a:r>
            <a:r>
              <a:rPr lang="en-US" sz="2000" dirty="0"/>
              <a:t> &amp; 1) - 0.5);</a:t>
            </a:r>
          </a:p>
          <a:p>
            <a:pPr marL="457181" lvl="1" indent="0">
              <a:buNone/>
            </a:pPr>
            <a:r>
              <a:rPr lang="en-US" sz="2000" dirty="0" smtClean="0"/>
              <a:t>N </a:t>
            </a:r>
            <a:r>
              <a:rPr lang="en-US" sz="2000" dirty="0"/>
              <a:t>-= </a:t>
            </a:r>
            <a:r>
              <a:rPr lang="en-US" sz="2000" dirty="0" err="1"/>
              <a:t>ddy_fine</a:t>
            </a:r>
            <a:r>
              <a:rPr lang="en-US" sz="2000" dirty="0"/>
              <a:t>(N) * (float(</a:t>
            </a:r>
            <a:r>
              <a:rPr lang="en-US" sz="2000" dirty="0" err="1"/>
              <a:t>PixelPos.y</a:t>
            </a:r>
            <a:r>
              <a:rPr lang="en-US" sz="2000" dirty="0"/>
              <a:t> &amp; 1) - 0.5);</a:t>
            </a:r>
          </a:p>
          <a:p>
            <a:pPr marL="457181" lvl="1" indent="0">
              <a:buNone/>
            </a:pPr>
            <a:r>
              <a:rPr lang="en-US" sz="2000" dirty="0" smtClean="0"/>
              <a:t>return </a:t>
            </a:r>
            <a:r>
              <a:rPr lang="en-US" sz="2000" dirty="0"/>
              <a:t>N;</a:t>
            </a:r>
          </a:p>
          <a:p>
            <a:pPr marL="0" indent="0">
              <a:buNone/>
            </a:pPr>
            <a:r>
              <a:rPr lang="en-US" sz="2000" dirty="0"/>
              <a:t>}</a:t>
            </a:r>
          </a:p>
          <a:p>
            <a:pPr marL="0" indent="0">
              <a:buNone/>
            </a:pPr>
            <a:endParaRPr lang="en-US" sz="2000" dirty="0"/>
          </a:p>
        </p:txBody>
      </p:sp>
    </p:spTree>
    <p:extLst>
      <p:ext uri="{BB962C8B-B14F-4D97-AF65-F5344CB8AC3E}">
        <p14:creationId xmlns:p14="http://schemas.microsoft.com/office/powerpoint/2010/main" val="2588566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309" y="185196"/>
            <a:ext cx="11158361" cy="6672804"/>
          </a:xfrm>
        </p:spPr>
        <p:txBody>
          <a:bodyPr>
            <a:normAutofit/>
          </a:bodyPr>
          <a:lstStyle/>
          <a:p>
            <a:pPr marL="0" indent="0">
              <a:buNone/>
            </a:pPr>
            <a:r>
              <a:rPr lang="en-US" sz="1800" dirty="0"/>
              <a:t>float2 </a:t>
            </a:r>
            <a:r>
              <a:rPr lang="en-US" sz="1800" dirty="0" err="1"/>
              <a:t>GetAgaaKaplanyanFilteringRect</a:t>
            </a:r>
            <a:r>
              <a:rPr lang="en-US" sz="1800" dirty="0"/>
              <a:t>(</a:t>
            </a:r>
            <a:r>
              <a:rPr lang="en-US" sz="1800" dirty="0" err="1"/>
              <a:t>FMaterialPixelParameters</a:t>
            </a:r>
            <a:r>
              <a:rPr lang="en-US" sz="1800" dirty="0"/>
              <a:t> </a:t>
            </a:r>
            <a:r>
              <a:rPr lang="en-US" sz="1800" dirty="0" err="1"/>
              <a:t>MaterialParameters</a:t>
            </a:r>
            <a:r>
              <a:rPr lang="en-US" sz="1800" dirty="0"/>
              <a:t>)</a:t>
            </a:r>
          </a:p>
          <a:p>
            <a:pPr marL="0" indent="0">
              <a:buNone/>
            </a:pPr>
            <a:r>
              <a:rPr lang="en-US" sz="1800" dirty="0"/>
              <a:t>{</a:t>
            </a:r>
          </a:p>
          <a:p>
            <a:pPr marL="457181" lvl="1" indent="0">
              <a:buNone/>
            </a:pPr>
            <a:r>
              <a:rPr lang="en-US" sz="1600" dirty="0" smtClean="0">
                <a:solidFill>
                  <a:srgbClr val="76B900"/>
                </a:solidFill>
              </a:rPr>
              <a:t>// </a:t>
            </a:r>
            <a:r>
              <a:rPr lang="en-US" sz="1600" dirty="0">
                <a:solidFill>
                  <a:srgbClr val="76B900"/>
                </a:solidFill>
              </a:rPr>
              <a:t>Shading frame</a:t>
            </a:r>
          </a:p>
          <a:p>
            <a:pPr marL="457181" lvl="1" indent="0">
              <a:buNone/>
            </a:pPr>
            <a:r>
              <a:rPr lang="en-US" sz="1600" dirty="0"/>
              <a:t>float3 T = </a:t>
            </a:r>
            <a:r>
              <a:rPr lang="en-US" sz="1600" dirty="0" err="1"/>
              <a:t>MaterialParameters.TangentToWorld</a:t>
            </a:r>
            <a:r>
              <a:rPr lang="en-US" sz="1600" dirty="0"/>
              <a:t>[0];</a:t>
            </a:r>
          </a:p>
          <a:p>
            <a:pPr marL="457181" lvl="1" indent="0">
              <a:buNone/>
            </a:pPr>
            <a:r>
              <a:rPr lang="en-US" sz="1600" dirty="0"/>
              <a:t>float3 </a:t>
            </a:r>
            <a:r>
              <a:rPr lang="en-US" sz="1600" dirty="0" err="1"/>
              <a:t>ShFrameN</a:t>
            </a:r>
            <a:r>
              <a:rPr lang="en-US" sz="1600" dirty="0"/>
              <a:t> = normalize(</a:t>
            </a:r>
            <a:r>
              <a:rPr lang="en-US" sz="1600" dirty="0" err="1"/>
              <a:t>MaterialParameters.TangentToWorld</a:t>
            </a:r>
            <a:r>
              <a:rPr lang="en-US" sz="1600" dirty="0"/>
              <a:t>[2]);</a:t>
            </a:r>
          </a:p>
          <a:p>
            <a:pPr marL="457181" lvl="1" indent="0">
              <a:buNone/>
            </a:pPr>
            <a:r>
              <a:rPr lang="en-US" sz="1600" dirty="0"/>
              <a:t>float3 </a:t>
            </a:r>
            <a:r>
              <a:rPr lang="en-US" sz="1600" dirty="0" err="1"/>
              <a:t>ShFrameS</a:t>
            </a:r>
            <a:r>
              <a:rPr lang="en-US" sz="1600" dirty="0"/>
              <a:t> = normalize(T - </a:t>
            </a:r>
            <a:r>
              <a:rPr lang="en-US" sz="1600" dirty="0" err="1"/>
              <a:t>ShFrameN</a:t>
            </a:r>
            <a:r>
              <a:rPr lang="en-US" sz="1600" dirty="0"/>
              <a:t> * dot(</a:t>
            </a:r>
            <a:r>
              <a:rPr lang="en-US" sz="1600" dirty="0" err="1"/>
              <a:t>ShFrameN</a:t>
            </a:r>
            <a:r>
              <a:rPr lang="en-US" sz="1600" dirty="0"/>
              <a:t>, T));</a:t>
            </a:r>
          </a:p>
          <a:p>
            <a:pPr marL="457181" lvl="1" indent="0">
              <a:buNone/>
            </a:pPr>
            <a:r>
              <a:rPr lang="en-US" sz="1600" dirty="0"/>
              <a:t>float3 </a:t>
            </a:r>
            <a:r>
              <a:rPr lang="en-US" sz="1600" dirty="0" err="1"/>
              <a:t>ShFrameT</a:t>
            </a:r>
            <a:r>
              <a:rPr lang="en-US" sz="1600" dirty="0"/>
              <a:t> = cross(</a:t>
            </a:r>
            <a:r>
              <a:rPr lang="en-US" sz="1600" dirty="0" err="1"/>
              <a:t>ShFrameN</a:t>
            </a:r>
            <a:r>
              <a:rPr lang="en-US" sz="1600" dirty="0"/>
              <a:t>, </a:t>
            </a:r>
            <a:r>
              <a:rPr lang="en-US" sz="1600" dirty="0" err="1"/>
              <a:t>ShFrameS</a:t>
            </a:r>
            <a:r>
              <a:rPr lang="en-US" sz="1600" dirty="0"/>
              <a:t>);</a:t>
            </a:r>
          </a:p>
          <a:p>
            <a:pPr marL="457181" lvl="1" indent="0">
              <a:buNone/>
            </a:pPr>
            <a:endParaRPr lang="en-US" sz="1600" dirty="0"/>
          </a:p>
          <a:p>
            <a:pPr marL="457181" lvl="1" indent="0">
              <a:buNone/>
            </a:pPr>
            <a:r>
              <a:rPr lang="en-US" sz="1600" dirty="0">
                <a:solidFill>
                  <a:srgbClr val="76B900"/>
                </a:solidFill>
              </a:rPr>
              <a:t>// Use average quad normal as a half vector</a:t>
            </a:r>
          </a:p>
          <a:p>
            <a:pPr marL="457181" lvl="1" indent="0">
              <a:buNone/>
            </a:pPr>
            <a:r>
              <a:rPr lang="en-US" sz="1600" dirty="0"/>
              <a:t>float3 </a:t>
            </a:r>
            <a:r>
              <a:rPr lang="en-US" sz="1600" dirty="0" err="1"/>
              <a:t>hppW</a:t>
            </a:r>
            <a:r>
              <a:rPr lang="en-US" sz="1600" dirty="0"/>
              <a:t> = </a:t>
            </a:r>
            <a:r>
              <a:rPr lang="en-US" sz="1600" dirty="0" err="1"/>
              <a:t>GetAgaaAverageQuadNormal</a:t>
            </a:r>
            <a:r>
              <a:rPr lang="en-US" sz="1600" dirty="0"/>
              <a:t>(</a:t>
            </a:r>
            <a:r>
              <a:rPr lang="en-US" sz="1600" dirty="0" err="1"/>
              <a:t>MaterialParameters</a:t>
            </a:r>
            <a:r>
              <a:rPr lang="en-US" sz="1600" dirty="0"/>
              <a:t>, </a:t>
            </a:r>
            <a:r>
              <a:rPr lang="en-US" sz="1600" dirty="0" err="1"/>
              <a:t>ShFrameN</a:t>
            </a:r>
            <a:r>
              <a:rPr lang="en-US" sz="1600" dirty="0"/>
              <a:t>);</a:t>
            </a:r>
          </a:p>
          <a:p>
            <a:pPr marL="457181" lvl="1" indent="0">
              <a:buNone/>
            </a:pPr>
            <a:endParaRPr lang="en-US" sz="1600" dirty="0"/>
          </a:p>
          <a:p>
            <a:pPr marL="457181" lvl="1" indent="0">
              <a:buNone/>
            </a:pPr>
            <a:r>
              <a:rPr lang="en-US" sz="1600" dirty="0">
                <a:solidFill>
                  <a:srgbClr val="76B900"/>
                </a:solidFill>
              </a:rPr>
              <a:t>// Compute half vector in parallel plane</a:t>
            </a:r>
          </a:p>
          <a:p>
            <a:pPr marL="457181" lvl="1" indent="0">
              <a:buNone/>
            </a:pPr>
            <a:r>
              <a:rPr lang="en-US" sz="1600" dirty="0" err="1"/>
              <a:t>hppW</a:t>
            </a:r>
            <a:r>
              <a:rPr lang="en-US" sz="1600" dirty="0"/>
              <a:t> /= dot(</a:t>
            </a:r>
            <a:r>
              <a:rPr lang="en-US" sz="1600" dirty="0" err="1"/>
              <a:t>ShFrameN</a:t>
            </a:r>
            <a:r>
              <a:rPr lang="en-US" sz="1600" dirty="0"/>
              <a:t>, </a:t>
            </a:r>
            <a:r>
              <a:rPr lang="en-US" sz="1600" dirty="0" err="1"/>
              <a:t>hppW</a:t>
            </a:r>
            <a:r>
              <a:rPr lang="en-US" sz="1600" dirty="0"/>
              <a:t>);</a:t>
            </a:r>
          </a:p>
          <a:p>
            <a:pPr marL="457181" lvl="1" indent="0">
              <a:buNone/>
            </a:pPr>
            <a:r>
              <a:rPr lang="en-US" sz="1600" dirty="0"/>
              <a:t>float2 </a:t>
            </a:r>
            <a:r>
              <a:rPr lang="en-US" sz="1600" dirty="0" err="1"/>
              <a:t>hpp</a:t>
            </a:r>
            <a:r>
              <a:rPr lang="en-US" sz="1600" dirty="0"/>
              <a:t> = float2(dot(</a:t>
            </a:r>
            <a:r>
              <a:rPr lang="en-US" sz="1600" dirty="0" err="1"/>
              <a:t>hppW</a:t>
            </a:r>
            <a:r>
              <a:rPr lang="en-US" sz="1600" dirty="0"/>
              <a:t>, </a:t>
            </a:r>
            <a:r>
              <a:rPr lang="en-US" sz="1600" dirty="0" err="1"/>
              <a:t>ShFrameS</a:t>
            </a:r>
            <a:r>
              <a:rPr lang="en-US" sz="1600" dirty="0"/>
              <a:t>), dot(</a:t>
            </a:r>
            <a:r>
              <a:rPr lang="en-US" sz="1600" dirty="0" err="1"/>
              <a:t>hppW</a:t>
            </a:r>
            <a:r>
              <a:rPr lang="en-US" sz="1600" dirty="0"/>
              <a:t>, </a:t>
            </a:r>
            <a:r>
              <a:rPr lang="en-US" sz="1600" dirty="0" err="1"/>
              <a:t>ShFrameT</a:t>
            </a:r>
            <a:r>
              <a:rPr lang="en-US" sz="1600" dirty="0"/>
              <a:t>));</a:t>
            </a:r>
          </a:p>
          <a:p>
            <a:pPr marL="457181" lvl="1" indent="0">
              <a:buNone/>
            </a:pPr>
            <a:endParaRPr lang="en-US" sz="1600" dirty="0"/>
          </a:p>
          <a:p>
            <a:pPr marL="457181" lvl="1" indent="0">
              <a:buNone/>
            </a:pPr>
            <a:r>
              <a:rPr lang="en-US" sz="1600" dirty="0">
                <a:solidFill>
                  <a:srgbClr val="76B900"/>
                </a:solidFill>
              </a:rPr>
              <a:t>// Compute filtering region</a:t>
            </a:r>
          </a:p>
          <a:p>
            <a:pPr marL="457181" lvl="1" indent="0">
              <a:buNone/>
            </a:pPr>
            <a:r>
              <a:rPr lang="en-US" sz="1600" dirty="0"/>
              <a:t>float2 </a:t>
            </a:r>
            <a:r>
              <a:rPr lang="en-US" sz="1600" dirty="0" err="1"/>
              <a:t>rectFp</a:t>
            </a:r>
            <a:r>
              <a:rPr lang="en-US" sz="1600" dirty="0"/>
              <a:t> = (abs(</a:t>
            </a:r>
            <a:r>
              <a:rPr lang="en-US" sz="1600" dirty="0" err="1"/>
              <a:t>ddx_fine</a:t>
            </a:r>
            <a:r>
              <a:rPr lang="en-US" sz="1600" dirty="0"/>
              <a:t>(</a:t>
            </a:r>
            <a:r>
              <a:rPr lang="en-US" sz="1600" dirty="0" err="1"/>
              <a:t>hpp</a:t>
            </a:r>
            <a:r>
              <a:rPr lang="en-US" sz="1600" dirty="0"/>
              <a:t>)) + abs(</a:t>
            </a:r>
            <a:r>
              <a:rPr lang="en-US" sz="1600" dirty="0" err="1"/>
              <a:t>ddy_fine</a:t>
            </a:r>
            <a:r>
              <a:rPr lang="en-US" sz="1600" dirty="0"/>
              <a:t>(</a:t>
            </a:r>
            <a:r>
              <a:rPr lang="en-US" sz="1600" dirty="0" err="1"/>
              <a:t>hpp</a:t>
            </a:r>
            <a:r>
              <a:rPr lang="en-US" sz="1600" dirty="0"/>
              <a:t>))) * 0.5f;</a:t>
            </a:r>
          </a:p>
          <a:p>
            <a:pPr marL="457181" lvl="1" indent="0">
              <a:buNone/>
            </a:pPr>
            <a:endParaRPr lang="en-US" sz="1600" dirty="0"/>
          </a:p>
          <a:p>
            <a:pPr marL="457181" lvl="1" indent="0">
              <a:buNone/>
            </a:pPr>
            <a:r>
              <a:rPr lang="en-US" sz="1600" dirty="0">
                <a:solidFill>
                  <a:srgbClr val="76B900"/>
                </a:solidFill>
              </a:rPr>
              <a:t>// For grazing angles where the first-order footprint goes to very high values</a:t>
            </a:r>
          </a:p>
          <a:p>
            <a:pPr marL="457181" lvl="1" indent="0">
              <a:buNone/>
            </a:pPr>
            <a:r>
              <a:rPr lang="en-US" sz="1600" dirty="0" err="1"/>
              <a:t>rectFp</a:t>
            </a:r>
            <a:r>
              <a:rPr lang="en-US" sz="1600" dirty="0"/>
              <a:t> = min(</a:t>
            </a:r>
            <a:r>
              <a:rPr lang="en-US" sz="1600" dirty="0" err="1"/>
              <a:t>View.AgaaKaplanyanRoughnessMaxFootprint</a:t>
            </a:r>
            <a:r>
              <a:rPr lang="en-US" sz="1600" dirty="0"/>
              <a:t>, </a:t>
            </a:r>
            <a:r>
              <a:rPr lang="en-US" sz="1600" dirty="0" err="1"/>
              <a:t>rectFp</a:t>
            </a:r>
            <a:r>
              <a:rPr lang="en-US" sz="1600" dirty="0"/>
              <a:t>);</a:t>
            </a:r>
          </a:p>
          <a:p>
            <a:pPr marL="457181" lvl="1" indent="0">
              <a:buNone/>
            </a:pPr>
            <a:r>
              <a:rPr lang="en-US" sz="1600" dirty="0" smtClean="0"/>
              <a:t>return </a:t>
            </a:r>
            <a:r>
              <a:rPr lang="en-US" sz="1600" dirty="0" err="1"/>
              <a:t>rectFp</a:t>
            </a:r>
            <a:r>
              <a:rPr lang="en-US" sz="1600" dirty="0"/>
              <a:t>;</a:t>
            </a:r>
          </a:p>
          <a:p>
            <a:pPr marL="0" indent="0">
              <a:buNone/>
            </a:pPr>
            <a:r>
              <a:rPr lang="en-US" sz="1800" dirty="0" smtClean="0"/>
              <a:t>}</a:t>
            </a:r>
            <a:endParaRPr lang="en-US" sz="1800" dirty="0"/>
          </a:p>
        </p:txBody>
      </p:sp>
    </p:spTree>
    <p:extLst>
      <p:ext uri="{BB962C8B-B14F-4D97-AF65-F5344CB8AC3E}">
        <p14:creationId xmlns:p14="http://schemas.microsoft.com/office/powerpoint/2010/main" val="1870937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309" y="1620456"/>
            <a:ext cx="11158361" cy="4704850"/>
          </a:xfrm>
        </p:spPr>
        <p:txBody>
          <a:bodyPr/>
          <a:lstStyle/>
          <a:p>
            <a:pPr marL="0" indent="0">
              <a:buNone/>
            </a:pPr>
            <a:r>
              <a:rPr lang="en-US" sz="1600" dirty="0"/>
              <a:t>float </a:t>
            </a:r>
            <a:r>
              <a:rPr lang="en-US" sz="1600" dirty="0" err="1"/>
              <a:t>GetAgaaKaplanyanRoughness</a:t>
            </a:r>
            <a:r>
              <a:rPr lang="en-US" sz="1600" dirty="0"/>
              <a:t>(</a:t>
            </a:r>
            <a:r>
              <a:rPr lang="en-US" sz="1600" dirty="0" err="1"/>
              <a:t>FMaterialPixelParameters</a:t>
            </a:r>
            <a:r>
              <a:rPr lang="en-US" sz="1600" dirty="0"/>
              <a:t> </a:t>
            </a:r>
            <a:r>
              <a:rPr lang="en-US" sz="1600" dirty="0" err="1"/>
              <a:t>MaterialParameters</a:t>
            </a:r>
            <a:r>
              <a:rPr lang="en-US" sz="1600" dirty="0"/>
              <a:t>, float </a:t>
            </a:r>
            <a:r>
              <a:rPr lang="en-US" sz="1600" dirty="0" err="1"/>
              <a:t>InRoughness</a:t>
            </a:r>
            <a:r>
              <a:rPr lang="en-US" sz="1600" dirty="0"/>
              <a:t>)</a:t>
            </a:r>
          </a:p>
          <a:p>
            <a:pPr marL="0" indent="0">
              <a:buNone/>
            </a:pPr>
            <a:r>
              <a:rPr lang="en-US" sz="1600" dirty="0"/>
              <a:t>{</a:t>
            </a:r>
          </a:p>
          <a:p>
            <a:pPr marL="457181" lvl="1" indent="0">
              <a:buNone/>
            </a:pPr>
            <a:r>
              <a:rPr lang="en-US" sz="1600" dirty="0" smtClean="0"/>
              <a:t>float2 </a:t>
            </a:r>
            <a:r>
              <a:rPr lang="en-US" sz="1600" dirty="0" err="1"/>
              <a:t>rectFp</a:t>
            </a:r>
            <a:r>
              <a:rPr lang="en-US" sz="1600" dirty="0"/>
              <a:t> = </a:t>
            </a:r>
            <a:r>
              <a:rPr lang="en-US" sz="1600" dirty="0" err="1"/>
              <a:t>GetAgaaKaplanyanFilteringRect</a:t>
            </a:r>
            <a:r>
              <a:rPr lang="en-US" sz="1600" dirty="0"/>
              <a:t>(</a:t>
            </a:r>
            <a:r>
              <a:rPr lang="en-US" sz="1600" dirty="0" err="1"/>
              <a:t>MaterialParameters</a:t>
            </a:r>
            <a:r>
              <a:rPr lang="en-US" sz="1600" dirty="0"/>
              <a:t>);</a:t>
            </a:r>
          </a:p>
          <a:p>
            <a:pPr marL="457181" lvl="1" indent="0">
              <a:buNone/>
            </a:pPr>
            <a:endParaRPr lang="en-US" sz="1600" dirty="0"/>
          </a:p>
          <a:p>
            <a:pPr marL="457181" lvl="1" indent="0">
              <a:buNone/>
            </a:pPr>
            <a:r>
              <a:rPr lang="en-US" sz="1600" dirty="0" smtClean="0">
                <a:solidFill>
                  <a:srgbClr val="76B900"/>
                </a:solidFill>
              </a:rPr>
              <a:t>// </a:t>
            </a:r>
            <a:r>
              <a:rPr lang="en-US" sz="1600" dirty="0">
                <a:solidFill>
                  <a:srgbClr val="76B900"/>
                </a:solidFill>
              </a:rPr>
              <a:t>Covariance matrix of pixel filter's Gaussian (remapped in roughness units)</a:t>
            </a:r>
          </a:p>
          <a:p>
            <a:pPr marL="457181" lvl="1" indent="0">
              <a:buNone/>
            </a:pPr>
            <a:r>
              <a:rPr lang="en-US" sz="1600" dirty="0" smtClean="0"/>
              <a:t>// </a:t>
            </a:r>
            <a:r>
              <a:rPr lang="en-US" sz="1600" dirty="0"/>
              <a:t>Need to x2 because roughness = </a:t>
            </a:r>
            <a:r>
              <a:rPr lang="en-US" sz="1600" dirty="0" err="1"/>
              <a:t>sqrt</a:t>
            </a:r>
            <a:r>
              <a:rPr lang="en-US" sz="1600" dirty="0"/>
              <a:t>(2) * </a:t>
            </a:r>
            <a:r>
              <a:rPr lang="en-US" sz="1600" dirty="0" err="1"/>
              <a:t>pixel_sigma_hpp</a:t>
            </a:r>
            <a:r>
              <a:rPr lang="en-US" sz="1600" dirty="0"/>
              <a:t> </a:t>
            </a:r>
            <a:endParaRPr lang="en-US" sz="1600" dirty="0" smtClean="0"/>
          </a:p>
          <a:p>
            <a:pPr marL="457181" lvl="1" indent="0">
              <a:buNone/>
            </a:pPr>
            <a:r>
              <a:rPr lang="en-US" sz="1600" dirty="0" smtClean="0"/>
              <a:t>float2 </a:t>
            </a:r>
            <a:r>
              <a:rPr lang="en-US" sz="1600" dirty="0" err="1"/>
              <a:t>covMx</a:t>
            </a:r>
            <a:r>
              <a:rPr lang="en-US" sz="1600" dirty="0"/>
              <a:t> = </a:t>
            </a:r>
            <a:r>
              <a:rPr lang="en-US" sz="1600" dirty="0" err="1"/>
              <a:t>rectFp</a:t>
            </a:r>
            <a:r>
              <a:rPr lang="en-US" sz="1600" dirty="0"/>
              <a:t> * </a:t>
            </a:r>
            <a:r>
              <a:rPr lang="en-US" sz="1600" dirty="0" err="1"/>
              <a:t>rectFp</a:t>
            </a:r>
            <a:r>
              <a:rPr lang="en-US" sz="1600" dirty="0"/>
              <a:t> * 2.f * </a:t>
            </a:r>
            <a:r>
              <a:rPr lang="en-US" sz="1600" dirty="0" err="1"/>
              <a:t>View.AgaaKaplanyanRoughnessBoost</a:t>
            </a:r>
            <a:r>
              <a:rPr lang="en-US" sz="1600" dirty="0"/>
              <a:t>; </a:t>
            </a:r>
          </a:p>
          <a:p>
            <a:pPr marL="457181" lvl="1" indent="0">
              <a:buNone/>
            </a:pPr>
            <a:endParaRPr lang="en-US" sz="1600" dirty="0"/>
          </a:p>
          <a:p>
            <a:pPr marL="457181" lvl="1" indent="0">
              <a:buNone/>
            </a:pPr>
            <a:r>
              <a:rPr lang="en-US" sz="1600" dirty="0" smtClean="0">
                <a:solidFill>
                  <a:srgbClr val="76B900"/>
                </a:solidFill>
              </a:rPr>
              <a:t>// </a:t>
            </a:r>
            <a:r>
              <a:rPr lang="en-US" sz="1600" dirty="0">
                <a:solidFill>
                  <a:srgbClr val="76B900"/>
                </a:solidFill>
              </a:rPr>
              <a:t>Since we have an isotropic roughness to output, we conservatively take the largest edge of the filtering rectangle</a:t>
            </a:r>
          </a:p>
          <a:p>
            <a:pPr marL="457181" lvl="1" indent="0">
              <a:buNone/>
            </a:pPr>
            <a:r>
              <a:rPr lang="en-US" sz="1600" dirty="0" smtClean="0"/>
              <a:t>float </a:t>
            </a:r>
            <a:r>
              <a:rPr lang="en-US" sz="1600" dirty="0" err="1"/>
              <a:t>maxIsoFp</a:t>
            </a:r>
            <a:r>
              <a:rPr lang="en-US" sz="1600" dirty="0"/>
              <a:t> = max(</a:t>
            </a:r>
            <a:r>
              <a:rPr lang="en-US" sz="1600" dirty="0" err="1"/>
              <a:t>covMx.x</a:t>
            </a:r>
            <a:r>
              <a:rPr lang="en-US" sz="1600" dirty="0"/>
              <a:t>, </a:t>
            </a:r>
            <a:r>
              <a:rPr lang="en-US" sz="1600" dirty="0" err="1"/>
              <a:t>covMx.y</a:t>
            </a:r>
            <a:r>
              <a:rPr lang="en-US" sz="1600" dirty="0"/>
              <a:t>);</a:t>
            </a:r>
          </a:p>
          <a:p>
            <a:pPr marL="457181" lvl="1" indent="0">
              <a:buNone/>
            </a:pPr>
            <a:endParaRPr lang="en-US" sz="1600" dirty="0"/>
          </a:p>
          <a:p>
            <a:pPr marL="457181" lvl="1" indent="0">
              <a:buNone/>
            </a:pPr>
            <a:r>
              <a:rPr lang="en-US" sz="1600" dirty="0" smtClean="0"/>
              <a:t>return </a:t>
            </a:r>
            <a:r>
              <a:rPr lang="en-US" sz="1600" dirty="0" err="1"/>
              <a:t>sqrt</a:t>
            </a:r>
            <a:r>
              <a:rPr lang="en-US" sz="1600" dirty="0"/>
              <a:t>(</a:t>
            </a:r>
            <a:r>
              <a:rPr lang="en-US" sz="1600" dirty="0" err="1"/>
              <a:t>InRoughness</a:t>
            </a:r>
            <a:r>
              <a:rPr lang="en-US" sz="1600" dirty="0"/>
              <a:t> * </a:t>
            </a:r>
            <a:r>
              <a:rPr lang="en-US" sz="1600" dirty="0" err="1"/>
              <a:t>InRoughness</a:t>
            </a:r>
            <a:r>
              <a:rPr lang="en-US" sz="1600" dirty="0"/>
              <a:t> + </a:t>
            </a:r>
            <a:r>
              <a:rPr lang="en-US" sz="1600" dirty="0" err="1"/>
              <a:t>maxIsoFp</a:t>
            </a:r>
            <a:r>
              <a:rPr lang="en-US" sz="1600" dirty="0"/>
              <a:t>);          // Beckmann proxy convolution for GGX</a:t>
            </a:r>
          </a:p>
          <a:p>
            <a:pPr marL="0" indent="0">
              <a:buNone/>
            </a:pPr>
            <a:r>
              <a:rPr lang="en-US" sz="1600" dirty="0"/>
              <a:t>}</a:t>
            </a:r>
          </a:p>
        </p:txBody>
      </p:sp>
      <p:sp>
        <p:nvSpPr>
          <p:cNvPr id="4" name="Title 1"/>
          <p:cNvSpPr>
            <a:spLocks noGrp="1"/>
          </p:cNvSpPr>
          <p:nvPr>
            <p:ph type="title"/>
          </p:nvPr>
        </p:nvSpPr>
        <p:spPr>
          <a:xfrm>
            <a:off x="982489" y="275169"/>
            <a:ext cx="10227028" cy="656590"/>
          </a:xfrm>
        </p:spPr>
        <p:txBody>
          <a:bodyPr>
            <a:normAutofit fontScale="90000"/>
          </a:bodyPr>
          <a:lstStyle/>
          <a:p>
            <a:r>
              <a:rPr lang="en-US" dirty="0" err="1" smtClean="0"/>
              <a:t>Kaplanyan’s</a:t>
            </a:r>
            <a:r>
              <a:rPr lang="en-US" dirty="0" smtClean="0"/>
              <a:t> Curvature Filtering</a:t>
            </a:r>
            <a:endParaRPr lang="en-US" dirty="0"/>
          </a:p>
        </p:txBody>
      </p:sp>
    </p:spTree>
    <p:extLst>
      <p:ext uri="{BB962C8B-B14F-4D97-AF65-F5344CB8AC3E}">
        <p14:creationId xmlns:p14="http://schemas.microsoft.com/office/powerpoint/2010/main" val="2454484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4082"/>
            <a:ext cx="12191997" cy="6902081"/>
          </a:xfrm>
          <a:prstGeom prst="rect">
            <a:avLst/>
          </a:prstGeom>
        </p:spPr>
      </p:pic>
      <p:sp>
        <p:nvSpPr>
          <p:cNvPr id="8" name="Title 1"/>
          <p:cNvSpPr>
            <a:spLocks noGrp="1"/>
          </p:cNvSpPr>
          <p:nvPr>
            <p:ph type="title"/>
          </p:nvPr>
        </p:nvSpPr>
        <p:spPr>
          <a:xfrm>
            <a:off x="1" y="0"/>
            <a:ext cx="2205318" cy="656590"/>
          </a:xfrm>
          <a:solidFill>
            <a:schemeClr val="bg1"/>
          </a:solidFill>
        </p:spPr>
        <p:txBody>
          <a:bodyPr>
            <a:normAutofit fontScale="90000"/>
          </a:bodyPr>
          <a:lstStyle/>
          <a:p>
            <a:pPr algn="l"/>
            <a:r>
              <a:rPr lang="en-US" dirty="0" smtClean="0">
                <a:solidFill>
                  <a:schemeClr val="tx1"/>
                </a:solidFill>
              </a:rPr>
              <a:t>4xAGAA</a:t>
            </a:r>
            <a:endParaRPr lang="en-US" dirty="0">
              <a:solidFill>
                <a:schemeClr val="tx1"/>
              </a:solidFill>
            </a:endParaRPr>
          </a:p>
        </p:txBody>
      </p:sp>
      <p:sp>
        <p:nvSpPr>
          <p:cNvPr id="5" name="Title 1"/>
          <p:cNvSpPr txBox="1">
            <a:spLocks/>
          </p:cNvSpPr>
          <p:nvPr/>
        </p:nvSpPr>
        <p:spPr bwMode="auto">
          <a:xfrm>
            <a:off x="7404100" y="123504"/>
            <a:ext cx="4787900" cy="434981"/>
          </a:xfrm>
          <a:prstGeom prst="rect">
            <a:avLst/>
          </a:prstGeom>
          <a:solidFill>
            <a:schemeClr val="bg1"/>
          </a:solidFill>
          <a:ln w="9525">
            <a:noFill/>
            <a:miter lim="800000"/>
            <a:headEnd/>
            <a:tailEnd/>
          </a:ln>
        </p:spPr>
        <p:txBody>
          <a:bodyPr vert="horz" wrap="square" lIns="101595" tIns="50795" rIns="101595" bIns="50795" numCol="1" anchor="t" anchorCtr="0" compatLnSpc="1">
            <a:prstTxWarp prst="textNoShape">
              <a:avLst/>
            </a:prstTxWarp>
            <a:spAutoFit/>
          </a:bodyPr>
          <a:lstStyle>
            <a:lvl1pPr algn="ctr" rtl="0" fontAlgn="base">
              <a:lnSpc>
                <a:spcPct val="90000"/>
              </a:lnSpc>
              <a:spcBef>
                <a:spcPct val="0"/>
              </a:spcBef>
              <a:spcAft>
                <a:spcPct val="0"/>
              </a:spcAft>
              <a:defRPr sz="4000" b="1">
                <a:solidFill>
                  <a:srgbClr val="73B900"/>
                </a:solidFill>
                <a:latin typeface="Trebuchet MS" pitchFamily="34" charset="0"/>
                <a:ea typeface="+mj-ea"/>
                <a:cs typeface="+mj-cs"/>
              </a:defRPr>
            </a:lvl1pPr>
            <a:lvl2pPr algn="l" rtl="0" fontAlgn="base">
              <a:spcBef>
                <a:spcPct val="0"/>
              </a:spcBef>
              <a:spcAft>
                <a:spcPct val="0"/>
              </a:spcAft>
              <a:defRPr sz="3600" b="1">
                <a:solidFill>
                  <a:srgbClr val="73B900"/>
                </a:solidFill>
                <a:latin typeface="Arial" charset="0"/>
              </a:defRPr>
            </a:lvl2pPr>
            <a:lvl3pPr algn="l" rtl="0" fontAlgn="base">
              <a:spcBef>
                <a:spcPct val="0"/>
              </a:spcBef>
              <a:spcAft>
                <a:spcPct val="0"/>
              </a:spcAft>
              <a:defRPr sz="3600" b="1">
                <a:solidFill>
                  <a:srgbClr val="73B900"/>
                </a:solidFill>
                <a:latin typeface="Arial" charset="0"/>
              </a:defRPr>
            </a:lvl3pPr>
            <a:lvl4pPr algn="l" rtl="0" fontAlgn="base">
              <a:spcBef>
                <a:spcPct val="0"/>
              </a:spcBef>
              <a:spcAft>
                <a:spcPct val="0"/>
              </a:spcAft>
              <a:defRPr sz="3600" b="1">
                <a:solidFill>
                  <a:srgbClr val="73B900"/>
                </a:solidFill>
                <a:latin typeface="Arial" charset="0"/>
              </a:defRPr>
            </a:lvl4pPr>
            <a:lvl5pPr algn="l" rtl="0" fontAlgn="base">
              <a:spcBef>
                <a:spcPct val="0"/>
              </a:spcBef>
              <a:spcAft>
                <a:spcPct val="0"/>
              </a:spcAft>
              <a:defRPr sz="3600" b="1">
                <a:solidFill>
                  <a:srgbClr val="73B900"/>
                </a:solidFill>
                <a:latin typeface="Arial" charset="0"/>
              </a:defRPr>
            </a:lvl5pPr>
            <a:lvl6pPr marL="507975" algn="l" rtl="0" eaLnBrk="1" fontAlgn="base" hangingPunct="1">
              <a:spcBef>
                <a:spcPct val="0"/>
              </a:spcBef>
              <a:spcAft>
                <a:spcPct val="0"/>
              </a:spcAft>
              <a:defRPr sz="3600" b="1">
                <a:solidFill>
                  <a:srgbClr val="73B900"/>
                </a:solidFill>
                <a:latin typeface="Arial" charset="0"/>
              </a:defRPr>
            </a:lvl6pPr>
            <a:lvl7pPr marL="1015950" algn="l" rtl="0" eaLnBrk="1" fontAlgn="base" hangingPunct="1">
              <a:spcBef>
                <a:spcPct val="0"/>
              </a:spcBef>
              <a:spcAft>
                <a:spcPct val="0"/>
              </a:spcAft>
              <a:defRPr sz="3600" b="1">
                <a:solidFill>
                  <a:srgbClr val="73B900"/>
                </a:solidFill>
                <a:latin typeface="Arial" charset="0"/>
              </a:defRPr>
            </a:lvl7pPr>
            <a:lvl8pPr marL="1523925" algn="l" rtl="0" eaLnBrk="1" fontAlgn="base" hangingPunct="1">
              <a:spcBef>
                <a:spcPct val="0"/>
              </a:spcBef>
              <a:spcAft>
                <a:spcPct val="0"/>
              </a:spcAft>
              <a:defRPr sz="3600" b="1">
                <a:solidFill>
                  <a:srgbClr val="73B900"/>
                </a:solidFill>
                <a:latin typeface="Arial" charset="0"/>
              </a:defRPr>
            </a:lvl8pPr>
            <a:lvl9pPr marL="2031900" algn="l" rtl="0" eaLnBrk="1" fontAlgn="base" hangingPunct="1">
              <a:spcBef>
                <a:spcPct val="0"/>
              </a:spcBef>
              <a:spcAft>
                <a:spcPct val="0"/>
              </a:spcAft>
              <a:defRPr sz="3600" b="1">
                <a:solidFill>
                  <a:srgbClr val="73B900"/>
                </a:solidFill>
                <a:latin typeface="Arial" charset="0"/>
              </a:defRPr>
            </a:lvl9pPr>
          </a:lstStyle>
          <a:p>
            <a:pPr algn="l" defTabSz="914400"/>
            <a:r>
              <a:rPr lang="en-US" sz="2400" kern="0" dirty="0" smtClean="0">
                <a:solidFill>
                  <a:schemeClr val="tx1"/>
                </a:solidFill>
              </a:rPr>
              <a:t>G-Buffer NDF </a:t>
            </a:r>
            <a:r>
              <a:rPr lang="en-US" sz="2400" kern="0" dirty="0" err="1" smtClean="0">
                <a:solidFill>
                  <a:schemeClr val="tx1"/>
                </a:solidFill>
              </a:rPr>
              <a:t>PreFiltering</a:t>
            </a:r>
            <a:r>
              <a:rPr lang="en-US" sz="2400" kern="0" dirty="0" smtClean="0">
                <a:solidFill>
                  <a:schemeClr val="tx1"/>
                </a:solidFill>
              </a:rPr>
              <a:t>=OFF</a:t>
            </a:r>
            <a:endParaRPr lang="en-US" sz="2400" kern="0" dirty="0">
              <a:solidFill>
                <a:schemeClr val="tx1"/>
              </a:solidFill>
            </a:endParaRPr>
          </a:p>
        </p:txBody>
      </p:sp>
      <p:sp>
        <p:nvSpPr>
          <p:cNvPr id="6" name="Rectangle 5"/>
          <p:cNvSpPr/>
          <p:nvPr/>
        </p:nvSpPr>
        <p:spPr>
          <a:xfrm>
            <a:off x="4797911" y="2291379"/>
            <a:ext cx="634701" cy="1355463"/>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388198" y="1956099"/>
            <a:ext cx="1420009" cy="2282414"/>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 y="6593305"/>
            <a:ext cx="3092116" cy="259654"/>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Scene </a:t>
            </a:r>
            <a:r>
              <a:rPr lang="en-US" sz="1200" dirty="0">
                <a:solidFill>
                  <a:schemeClr val="bg1"/>
                </a:solidFill>
                <a:effectLst>
                  <a:outerShdw blurRad="38100" dist="38100" dir="2700000" algn="tl">
                    <a:srgbClr val="000000">
                      <a:alpha val="43137"/>
                    </a:srgbClr>
                  </a:outerShdw>
                </a:effectLst>
              </a:rPr>
              <a:t>c</a:t>
            </a:r>
            <a:r>
              <a:rPr lang="en-US" sz="1200" dirty="0" smtClean="0">
                <a:solidFill>
                  <a:schemeClr val="bg1"/>
                </a:solidFill>
                <a:effectLst>
                  <a:outerShdw blurRad="38100" dist="38100" dir="2700000" algn="tl">
                    <a:srgbClr val="000000">
                      <a:alpha val="43137"/>
                    </a:srgbClr>
                  </a:outerShdw>
                </a:effectLst>
              </a:rPr>
              <a:t>ourtesy of </a:t>
            </a:r>
            <a:r>
              <a:rPr lang="en-US" sz="1200" dirty="0" err="1" smtClean="0">
                <a:solidFill>
                  <a:schemeClr val="bg1"/>
                </a:solidFill>
                <a:effectLst>
                  <a:outerShdw blurRad="38100" dist="38100" dir="2700000" algn="tl">
                    <a:srgbClr val="000000">
                      <a:alpha val="43137"/>
                    </a:srgbClr>
                  </a:outerShdw>
                </a:effectLst>
              </a:rPr>
              <a:t>Quixel</a:t>
            </a:r>
            <a:r>
              <a:rPr lang="en-US" sz="1200" dirty="0" smtClean="0">
                <a:solidFill>
                  <a:schemeClr val="bg1"/>
                </a:solidFill>
                <a:effectLst>
                  <a:outerShdw blurRad="38100" dist="38100" dir="2700000" algn="tl">
                    <a:srgbClr val="000000">
                      <a:alpha val="43137"/>
                    </a:srgbClr>
                  </a:outerShdw>
                </a:effectLst>
              </a:rPr>
              <a:t> and Epic Games</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1713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4082"/>
            <a:ext cx="12191997" cy="6902081"/>
          </a:xfrm>
          <a:prstGeom prst="rect">
            <a:avLst/>
          </a:prstGeom>
        </p:spPr>
      </p:pic>
      <p:sp>
        <p:nvSpPr>
          <p:cNvPr id="8" name="Title 1"/>
          <p:cNvSpPr>
            <a:spLocks noGrp="1"/>
          </p:cNvSpPr>
          <p:nvPr>
            <p:ph type="title"/>
          </p:nvPr>
        </p:nvSpPr>
        <p:spPr>
          <a:xfrm>
            <a:off x="1" y="0"/>
            <a:ext cx="2205318" cy="656590"/>
          </a:xfrm>
          <a:solidFill>
            <a:schemeClr val="bg1"/>
          </a:solidFill>
        </p:spPr>
        <p:txBody>
          <a:bodyPr>
            <a:normAutofit fontScale="90000"/>
          </a:bodyPr>
          <a:lstStyle/>
          <a:p>
            <a:pPr algn="l"/>
            <a:r>
              <a:rPr lang="en-US" dirty="0" smtClean="0">
                <a:solidFill>
                  <a:schemeClr val="tx1"/>
                </a:solidFill>
              </a:rPr>
              <a:t>4xAGAA</a:t>
            </a:r>
            <a:endParaRPr lang="en-US" dirty="0">
              <a:solidFill>
                <a:schemeClr val="tx1"/>
              </a:solidFill>
            </a:endParaRPr>
          </a:p>
        </p:txBody>
      </p:sp>
      <p:sp>
        <p:nvSpPr>
          <p:cNvPr id="9" name="Title 1"/>
          <p:cNvSpPr txBox="1">
            <a:spLocks/>
          </p:cNvSpPr>
          <p:nvPr/>
        </p:nvSpPr>
        <p:spPr bwMode="auto">
          <a:xfrm>
            <a:off x="7404100" y="123504"/>
            <a:ext cx="4787900" cy="434981"/>
          </a:xfrm>
          <a:prstGeom prst="rect">
            <a:avLst/>
          </a:prstGeom>
          <a:solidFill>
            <a:schemeClr val="bg1"/>
          </a:solidFill>
          <a:ln w="9525">
            <a:noFill/>
            <a:miter lim="800000"/>
            <a:headEnd/>
            <a:tailEnd/>
          </a:ln>
        </p:spPr>
        <p:txBody>
          <a:bodyPr vert="horz" wrap="square" lIns="101595" tIns="50795" rIns="101595" bIns="50795" numCol="1" anchor="t" anchorCtr="0" compatLnSpc="1">
            <a:prstTxWarp prst="textNoShape">
              <a:avLst/>
            </a:prstTxWarp>
            <a:spAutoFit/>
          </a:bodyPr>
          <a:lstStyle>
            <a:lvl1pPr algn="ctr" rtl="0" fontAlgn="base">
              <a:lnSpc>
                <a:spcPct val="90000"/>
              </a:lnSpc>
              <a:spcBef>
                <a:spcPct val="0"/>
              </a:spcBef>
              <a:spcAft>
                <a:spcPct val="0"/>
              </a:spcAft>
              <a:defRPr sz="4000" b="1">
                <a:solidFill>
                  <a:srgbClr val="73B900"/>
                </a:solidFill>
                <a:latin typeface="Trebuchet MS" pitchFamily="34" charset="0"/>
                <a:ea typeface="+mj-ea"/>
                <a:cs typeface="+mj-cs"/>
              </a:defRPr>
            </a:lvl1pPr>
            <a:lvl2pPr algn="l" rtl="0" fontAlgn="base">
              <a:spcBef>
                <a:spcPct val="0"/>
              </a:spcBef>
              <a:spcAft>
                <a:spcPct val="0"/>
              </a:spcAft>
              <a:defRPr sz="3600" b="1">
                <a:solidFill>
                  <a:srgbClr val="73B900"/>
                </a:solidFill>
                <a:latin typeface="Arial" charset="0"/>
              </a:defRPr>
            </a:lvl2pPr>
            <a:lvl3pPr algn="l" rtl="0" fontAlgn="base">
              <a:spcBef>
                <a:spcPct val="0"/>
              </a:spcBef>
              <a:spcAft>
                <a:spcPct val="0"/>
              </a:spcAft>
              <a:defRPr sz="3600" b="1">
                <a:solidFill>
                  <a:srgbClr val="73B900"/>
                </a:solidFill>
                <a:latin typeface="Arial" charset="0"/>
              </a:defRPr>
            </a:lvl3pPr>
            <a:lvl4pPr algn="l" rtl="0" fontAlgn="base">
              <a:spcBef>
                <a:spcPct val="0"/>
              </a:spcBef>
              <a:spcAft>
                <a:spcPct val="0"/>
              </a:spcAft>
              <a:defRPr sz="3600" b="1">
                <a:solidFill>
                  <a:srgbClr val="73B900"/>
                </a:solidFill>
                <a:latin typeface="Arial" charset="0"/>
              </a:defRPr>
            </a:lvl4pPr>
            <a:lvl5pPr algn="l" rtl="0" fontAlgn="base">
              <a:spcBef>
                <a:spcPct val="0"/>
              </a:spcBef>
              <a:spcAft>
                <a:spcPct val="0"/>
              </a:spcAft>
              <a:defRPr sz="3600" b="1">
                <a:solidFill>
                  <a:srgbClr val="73B900"/>
                </a:solidFill>
                <a:latin typeface="Arial" charset="0"/>
              </a:defRPr>
            </a:lvl5pPr>
            <a:lvl6pPr marL="507975" algn="l" rtl="0" eaLnBrk="1" fontAlgn="base" hangingPunct="1">
              <a:spcBef>
                <a:spcPct val="0"/>
              </a:spcBef>
              <a:spcAft>
                <a:spcPct val="0"/>
              </a:spcAft>
              <a:defRPr sz="3600" b="1">
                <a:solidFill>
                  <a:srgbClr val="73B900"/>
                </a:solidFill>
                <a:latin typeface="Arial" charset="0"/>
              </a:defRPr>
            </a:lvl6pPr>
            <a:lvl7pPr marL="1015950" algn="l" rtl="0" eaLnBrk="1" fontAlgn="base" hangingPunct="1">
              <a:spcBef>
                <a:spcPct val="0"/>
              </a:spcBef>
              <a:spcAft>
                <a:spcPct val="0"/>
              </a:spcAft>
              <a:defRPr sz="3600" b="1">
                <a:solidFill>
                  <a:srgbClr val="73B900"/>
                </a:solidFill>
                <a:latin typeface="Arial" charset="0"/>
              </a:defRPr>
            </a:lvl7pPr>
            <a:lvl8pPr marL="1523925" algn="l" rtl="0" eaLnBrk="1" fontAlgn="base" hangingPunct="1">
              <a:spcBef>
                <a:spcPct val="0"/>
              </a:spcBef>
              <a:spcAft>
                <a:spcPct val="0"/>
              </a:spcAft>
              <a:defRPr sz="3600" b="1">
                <a:solidFill>
                  <a:srgbClr val="73B900"/>
                </a:solidFill>
                <a:latin typeface="Arial" charset="0"/>
              </a:defRPr>
            </a:lvl8pPr>
            <a:lvl9pPr marL="2031900" algn="l" rtl="0" eaLnBrk="1" fontAlgn="base" hangingPunct="1">
              <a:spcBef>
                <a:spcPct val="0"/>
              </a:spcBef>
              <a:spcAft>
                <a:spcPct val="0"/>
              </a:spcAft>
              <a:defRPr sz="3600" b="1">
                <a:solidFill>
                  <a:srgbClr val="73B900"/>
                </a:solidFill>
                <a:latin typeface="Arial" charset="0"/>
              </a:defRPr>
            </a:lvl9pPr>
          </a:lstStyle>
          <a:p>
            <a:pPr algn="l" defTabSz="914400"/>
            <a:r>
              <a:rPr lang="en-US" sz="2400" kern="0" dirty="0" smtClean="0">
                <a:solidFill>
                  <a:schemeClr val="tx1"/>
                </a:solidFill>
              </a:rPr>
              <a:t>G-Buffer NDF </a:t>
            </a:r>
            <a:r>
              <a:rPr lang="en-US" sz="2400" kern="0" dirty="0" err="1" smtClean="0">
                <a:solidFill>
                  <a:schemeClr val="tx1"/>
                </a:solidFill>
              </a:rPr>
              <a:t>PreFiltering</a:t>
            </a:r>
            <a:r>
              <a:rPr lang="en-US" sz="2400" kern="0" dirty="0" smtClean="0">
                <a:solidFill>
                  <a:schemeClr val="tx1"/>
                </a:solidFill>
              </a:rPr>
              <a:t>=</a:t>
            </a:r>
            <a:r>
              <a:rPr lang="en-US" sz="2400" kern="0" dirty="0" smtClean="0">
                <a:solidFill>
                  <a:srgbClr val="76B900"/>
                </a:solidFill>
              </a:rPr>
              <a:t>ON</a:t>
            </a:r>
            <a:endParaRPr lang="en-US" sz="2400" kern="0" dirty="0">
              <a:solidFill>
                <a:srgbClr val="76B900"/>
              </a:solidFill>
            </a:endParaRPr>
          </a:p>
        </p:txBody>
      </p:sp>
      <p:sp>
        <p:nvSpPr>
          <p:cNvPr id="10" name="Rectangle 9"/>
          <p:cNvSpPr/>
          <p:nvPr/>
        </p:nvSpPr>
        <p:spPr>
          <a:xfrm>
            <a:off x="1" y="6593305"/>
            <a:ext cx="3092116" cy="259654"/>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Scene </a:t>
            </a:r>
            <a:r>
              <a:rPr lang="en-US" sz="1200" dirty="0">
                <a:solidFill>
                  <a:schemeClr val="bg1"/>
                </a:solidFill>
                <a:effectLst>
                  <a:outerShdw blurRad="38100" dist="38100" dir="2700000" algn="tl">
                    <a:srgbClr val="000000">
                      <a:alpha val="43137"/>
                    </a:srgbClr>
                  </a:outerShdw>
                </a:effectLst>
              </a:rPr>
              <a:t>c</a:t>
            </a:r>
            <a:r>
              <a:rPr lang="en-US" sz="1200" dirty="0" smtClean="0">
                <a:solidFill>
                  <a:schemeClr val="bg1"/>
                </a:solidFill>
                <a:effectLst>
                  <a:outerShdw blurRad="38100" dist="38100" dir="2700000" algn="tl">
                    <a:srgbClr val="000000">
                      <a:alpha val="43137"/>
                    </a:srgbClr>
                  </a:outerShdw>
                </a:effectLst>
              </a:rPr>
              <a:t>ourtesy of </a:t>
            </a:r>
            <a:r>
              <a:rPr lang="en-US" sz="1200" dirty="0" err="1" smtClean="0">
                <a:solidFill>
                  <a:schemeClr val="bg1"/>
                </a:solidFill>
                <a:effectLst>
                  <a:outerShdw blurRad="38100" dist="38100" dir="2700000" algn="tl">
                    <a:srgbClr val="000000">
                      <a:alpha val="43137"/>
                    </a:srgbClr>
                  </a:outerShdw>
                </a:effectLst>
              </a:rPr>
              <a:t>Quixel</a:t>
            </a:r>
            <a:r>
              <a:rPr lang="en-US" sz="1200" dirty="0" smtClean="0">
                <a:solidFill>
                  <a:schemeClr val="bg1"/>
                </a:solidFill>
                <a:effectLst>
                  <a:outerShdw blurRad="38100" dist="38100" dir="2700000" algn="tl">
                    <a:srgbClr val="000000">
                      <a:alpha val="43137"/>
                    </a:srgbClr>
                  </a:outerShdw>
                </a:effectLst>
              </a:rPr>
              <a:t> and Epic Games</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4310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VRAM Overhead for 4xAGAA</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959623665"/>
              </p:ext>
            </p:extLst>
          </p:nvPr>
        </p:nvGraphicFramePr>
        <p:xfrm>
          <a:off x="931688" y="2176189"/>
          <a:ext cx="10371312" cy="2729986"/>
        </p:xfrm>
        <a:graphic>
          <a:graphicData uri="http://schemas.openxmlformats.org/drawingml/2006/table">
            <a:tbl>
              <a:tblPr firstRow="1" bandRow="1">
                <a:tableStyleId>{F5AB1C69-6EDB-4FF4-983F-18BD219EF322}</a:tableStyleId>
              </a:tblPr>
              <a:tblGrid>
                <a:gridCol w="3457104"/>
                <a:gridCol w="3457104"/>
                <a:gridCol w="3457104"/>
              </a:tblGrid>
              <a:tr h="517090">
                <a:tc>
                  <a:txBody>
                    <a:bodyPr/>
                    <a:lstStyle/>
                    <a:p>
                      <a:r>
                        <a:rPr lang="en-US" sz="1800" dirty="0" smtClean="0"/>
                        <a:t>AGAA Pass</a:t>
                      </a:r>
                      <a:endParaRPr lang="en-US" sz="1800" dirty="0"/>
                    </a:p>
                  </a:txBody>
                  <a:tcPr/>
                </a:tc>
                <a:tc>
                  <a:txBody>
                    <a:bodyPr/>
                    <a:lstStyle/>
                    <a:p>
                      <a:r>
                        <a:rPr lang="en-US" sz="1800" dirty="0" smtClean="0"/>
                        <a:t>Render</a:t>
                      </a:r>
                      <a:r>
                        <a:rPr lang="en-US" sz="1800" baseline="0" dirty="0" smtClean="0"/>
                        <a:t> Target</a:t>
                      </a:r>
                      <a:endParaRPr lang="en-US" sz="1800" dirty="0"/>
                    </a:p>
                  </a:txBody>
                  <a:tcPr/>
                </a:tc>
                <a:tc>
                  <a:txBody>
                    <a:bodyPr/>
                    <a:lstStyle/>
                    <a:p>
                      <a:r>
                        <a:rPr lang="en-US" sz="1800" dirty="0" smtClean="0"/>
                        <a:t>Video Memory Bytes</a:t>
                      </a:r>
                      <a:endParaRPr lang="en-US" sz="1800" dirty="0"/>
                    </a:p>
                  </a:txBody>
                  <a:tcPr/>
                </a:tc>
              </a:tr>
              <a:tr h="524272">
                <a:tc>
                  <a:txBody>
                    <a:bodyPr/>
                    <a:lstStyle/>
                    <a:p>
                      <a:pPr marL="0" marR="0" indent="0" algn="ctr" defTabSz="1015950" rtl="0" eaLnBrk="1" fontAlgn="auto" latinLnBrk="0" hangingPunct="1">
                        <a:lnSpc>
                          <a:spcPct val="100000"/>
                        </a:lnSpc>
                        <a:spcBef>
                          <a:spcPts val="0"/>
                        </a:spcBef>
                        <a:spcAft>
                          <a:spcPts val="0"/>
                        </a:spcAft>
                        <a:buClrTx/>
                        <a:buSzTx/>
                        <a:buFontTx/>
                        <a:buNone/>
                        <a:tabLst/>
                        <a:defRPr/>
                      </a:pPr>
                      <a:r>
                        <a:rPr lang="en-US" sz="1800" dirty="0" smtClean="0"/>
                        <a:t>AGAA Clustering</a:t>
                      </a:r>
                    </a:p>
                  </a:txBody>
                  <a:tcPr/>
                </a:tc>
                <a:tc>
                  <a:txBody>
                    <a:bodyPr/>
                    <a:lstStyle/>
                    <a:p>
                      <a:r>
                        <a:rPr lang="en-US" sz="1800" dirty="0" smtClean="0"/>
                        <a:t>AGAA</a:t>
                      </a:r>
                      <a:r>
                        <a:rPr lang="en-US" sz="1800" baseline="0" dirty="0" smtClean="0"/>
                        <a:t> </a:t>
                      </a:r>
                      <a:r>
                        <a:rPr lang="en-US" sz="1800" baseline="0" dirty="0" err="1" smtClean="0"/>
                        <a:t>MetaData</a:t>
                      </a:r>
                      <a:endParaRPr lang="en-US" sz="1800" dirty="0"/>
                    </a:p>
                  </a:txBody>
                  <a:tcPr/>
                </a:tc>
                <a:tc>
                  <a:txBody>
                    <a:bodyPr/>
                    <a:lstStyle/>
                    <a:p>
                      <a:r>
                        <a:rPr lang="en-US" sz="1800" dirty="0" smtClean="0"/>
                        <a:t>WxHx1</a:t>
                      </a:r>
                      <a:r>
                        <a:rPr lang="en-US" sz="1800" baseline="0" dirty="0" smtClean="0"/>
                        <a:t> </a:t>
                      </a:r>
                      <a:r>
                        <a:rPr lang="en-US" sz="1800" dirty="0" smtClean="0"/>
                        <a:t>R16_UINT</a:t>
                      </a:r>
                      <a:endParaRPr lang="en-US" sz="1800" dirty="0"/>
                    </a:p>
                  </a:txBody>
                  <a:tcPr/>
                </a:tc>
              </a:tr>
              <a:tr h="524272">
                <a:tc>
                  <a:txBody>
                    <a:bodyPr/>
                    <a:lstStyle/>
                    <a:p>
                      <a:pPr marL="0" marR="0" indent="0" algn="ctr" defTabSz="1015950" rtl="0" eaLnBrk="1" fontAlgn="auto" latinLnBrk="0" hangingPunct="1">
                        <a:lnSpc>
                          <a:spcPct val="100000"/>
                        </a:lnSpc>
                        <a:spcBef>
                          <a:spcPts val="0"/>
                        </a:spcBef>
                        <a:spcAft>
                          <a:spcPts val="0"/>
                        </a:spcAft>
                        <a:buClrTx/>
                        <a:buSzTx/>
                        <a:buFontTx/>
                        <a:buNone/>
                        <a:tabLst/>
                        <a:defRPr/>
                      </a:pPr>
                      <a:r>
                        <a:rPr lang="en-US" sz="1800" dirty="0" smtClean="0"/>
                        <a:t>AGAA Lighting &amp; Reflections</a:t>
                      </a:r>
                    </a:p>
                  </a:txBody>
                  <a:tcPr/>
                </a:tc>
                <a:tc>
                  <a:txBody>
                    <a:bodyPr/>
                    <a:lstStyle/>
                    <a:p>
                      <a:r>
                        <a:rPr lang="en-US" sz="1800" dirty="0" smtClean="0"/>
                        <a:t>Per-Aggregate Lit Colors</a:t>
                      </a:r>
                      <a:endParaRPr lang="en-US" sz="1800" dirty="0"/>
                    </a:p>
                  </a:txBody>
                  <a:tcPr/>
                </a:tc>
                <a:tc>
                  <a:txBody>
                    <a:bodyPr/>
                    <a:lstStyle/>
                    <a:p>
                      <a:r>
                        <a:rPr lang="en-US" sz="1800" dirty="0" smtClean="0"/>
                        <a:t>WxHx2 R11G11B10F</a:t>
                      </a:r>
                      <a:endParaRPr lang="en-US" sz="1800" dirty="0"/>
                    </a:p>
                  </a:txBody>
                  <a:tcPr/>
                </a:tc>
              </a:tr>
              <a:tr h="524272">
                <a:tc>
                  <a:txBody>
                    <a:bodyPr/>
                    <a:lstStyle/>
                    <a:p>
                      <a:pPr marL="0" marR="0" indent="0" algn="ctr" defTabSz="1015950" rtl="0" eaLnBrk="1" fontAlgn="auto" latinLnBrk="0" hangingPunct="1">
                        <a:lnSpc>
                          <a:spcPct val="100000"/>
                        </a:lnSpc>
                        <a:spcBef>
                          <a:spcPts val="0"/>
                        </a:spcBef>
                        <a:spcAft>
                          <a:spcPts val="0"/>
                        </a:spcAft>
                        <a:buClrTx/>
                        <a:buSzTx/>
                        <a:buFontTx/>
                        <a:buNone/>
                        <a:tabLst/>
                        <a:defRPr/>
                      </a:pPr>
                      <a:r>
                        <a:rPr lang="en-US" sz="1800" dirty="0" smtClean="0"/>
                        <a:t>Merge Emissive</a:t>
                      </a:r>
                    </a:p>
                  </a:txBody>
                  <a:tcPr/>
                </a:tc>
                <a:tc>
                  <a:txBody>
                    <a:bodyPr/>
                    <a:lstStyle/>
                    <a:p>
                      <a:r>
                        <a:rPr lang="en-US" sz="1800" dirty="0" smtClean="0"/>
                        <a:t>Per-Pixel Lit Color + Emissive</a:t>
                      </a:r>
                      <a:endParaRPr lang="en-US" sz="1800" dirty="0"/>
                    </a:p>
                  </a:txBody>
                  <a:tcPr/>
                </a:tc>
                <a:tc>
                  <a:txBody>
                    <a:bodyPr/>
                    <a:lstStyle/>
                    <a:p>
                      <a:r>
                        <a:rPr lang="en-US" sz="1800" dirty="0" smtClean="0"/>
                        <a:t>WxHx4 R11G11B10F</a:t>
                      </a:r>
                      <a:endParaRPr lang="en-US" sz="1800" dirty="0"/>
                    </a:p>
                  </a:txBody>
                  <a:tcPr/>
                </a:tc>
              </a:tr>
              <a:tr h="524272">
                <a:tc>
                  <a:txBody>
                    <a:bodyPr/>
                    <a:lstStyle/>
                    <a:p>
                      <a:pPr algn="ctr"/>
                      <a:endParaRPr lang="en-US" sz="1800" dirty="0" smtClean="0"/>
                    </a:p>
                  </a:txBody>
                  <a:tcPr/>
                </a:tc>
                <a:tc>
                  <a:txBody>
                    <a:bodyPr/>
                    <a:lstStyle/>
                    <a:p>
                      <a:endParaRPr lang="en-US" sz="1800" dirty="0"/>
                    </a:p>
                  </a:txBody>
                  <a:tcPr/>
                </a:tc>
                <a:tc>
                  <a:txBody>
                    <a:bodyPr/>
                    <a:lstStyle/>
                    <a:p>
                      <a:r>
                        <a:rPr lang="en-US" sz="1800" dirty="0" smtClean="0"/>
                        <a:t>Total VRAM overhead:</a:t>
                      </a:r>
                    </a:p>
                    <a:p>
                      <a:r>
                        <a:rPr lang="en-US" sz="1800" dirty="0" smtClean="0"/>
                        <a:t>26 bytes /</a:t>
                      </a:r>
                      <a:r>
                        <a:rPr lang="en-US" sz="1800" baseline="0" dirty="0" smtClean="0"/>
                        <a:t> pixel</a:t>
                      </a:r>
                      <a:endParaRPr lang="en-US" sz="1800" dirty="0"/>
                    </a:p>
                  </a:txBody>
                  <a:tcPr/>
                </a:tc>
              </a:tr>
            </a:tbl>
          </a:graphicData>
        </a:graphic>
      </p:graphicFrame>
    </p:spTree>
    <p:extLst>
      <p:ext uri="{BB962C8B-B14F-4D97-AF65-F5344CB8AC3E}">
        <p14:creationId xmlns:p14="http://schemas.microsoft.com/office/powerpoint/2010/main" val="3283083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Resolve</a:t>
            </a:r>
            <a:endParaRPr lang="en-US" dirty="0"/>
          </a:p>
        </p:txBody>
      </p:sp>
      <p:sp>
        <p:nvSpPr>
          <p:cNvPr id="3" name="Content Placeholder 2"/>
          <p:cNvSpPr>
            <a:spLocks noGrp="1"/>
          </p:cNvSpPr>
          <p:nvPr>
            <p:ph idx="1"/>
          </p:nvPr>
        </p:nvSpPr>
        <p:spPr/>
        <p:txBody>
          <a:bodyPr/>
          <a:lstStyle/>
          <a:p>
            <a:r>
              <a:rPr lang="en-US" dirty="0" smtClean="0"/>
              <a:t>Emissive kept per-sample</a:t>
            </a:r>
          </a:p>
          <a:p>
            <a:pPr lvl="1"/>
            <a:endParaRPr lang="en-US" dirty="0" smtClean="0"/>
          </a:p>
          <a:p>
            <a:r>
              <a:rPr lang="en-US" dirty="0"/>
              <a:t>Always resolving tone-mapped colors [Karis2014]</a:t>
            </a:r>
          </a:p>
          <a:p>
            <a:endParaRPr lang="en-US" dirty="0" smtClean="0"/>
          </a:p>
          <a:p>
            <a:endParaRPr lang="en-US" dirty="0" smtClean="0"/>
          </a:p>
          <a:p>
            <a:pPr lvl="1"/>
            <a:endParaRPr lang="en-US" dirty="0"/>
          </a:p>
        </p:txBody>
      </p:sp>
    </p:spTree>
    <p:extLst>
      <p:ext uri="{BB962C8B-B14F-4D97-AF65-F5344CB8AC3E}">
        <p14:creationId xmlns:p14="http://schemas.microsoft.com/office/powerpoint/2010/main" val="34013073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4" name="Text Placeholder 3"/>
          <p:cNvSpPr>
            <a:spLocks noGrp="1"/>
          </p:cNvSpPr>
          <p:nvPr>
            <p:ph type="body" idx="1"/>
          </p:nvPr>
        </p:nvSpPr>
        <p:spPr/>
        <p:txBody>
          <a:bodyPr/>
          <a:lstStyle/>
          <a:p>
            <a:r>
              <a:rPr lang="en-US" dirty="0" smtClean="0"/>
              <a:t>Image quality and performance</a:t>
            </a:r>
            <a:endParaRPr lang="en-US" dirty="0"/>
          </a:p>
        </p:txBody>
      </p:sp>
    </p:spTree>
    <p:extLst>
      <p:ext uri="{BB962C8B-B14F-4D97-AF65-F5344CB8AC3E}">
        <p14:creationId xmlns:p14="http://schemas.microsoft.com/office/powerpoint/2010/main" val="15132262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4x AGAA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72" y="0"/>
            <a:ext cx="11882239" cy="685845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72" y="0"/>
            <a:ext cx="11882239" cy="6858453"/>
          </a:xfrm>
          <a:prstGeom prst="rect">
            <a:avLst/>
          </a:prstGeom>
        </p:spPr>
      </p:pic>
      <p:sp>
        <p:nvSpPr>
          <p:cNvPr id="7" name="Title 1"/>
          <p:cNvSpPr txBox="1">
            <a:spLocks/>
          </p:cNvSpPr>
          <p:nvPr/>
        </p:nvSpPr>
        <p:spPr>
          <a:xfrm>
            <a:off x="0" y="0"/>
            <a:ext cx="2377440" cy="768626"/>
          </a:xfrm>
          <a:prstGeom prst="rect">
            <a:avLst/>
          </a:prstGeom>
          <a:solidFill>
            <a:schemeClr val="bg1"/>
          </a:solidFill>
        </p:spPr>
        <p:txBody>
          <a:bodyPr vert="horz" lIns="91436" tIns="45720" rIns="91436" bIns="45720" rtlCol="0" anchor="ctr">
            <a:normAutofit/>
          </a:bodyPr>
          <a:lstStyle>
            <a:lvl1pPr algn="l" defTabSz="914364"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4xSSAA</a:t>
            </a:r>
            <a:endParaRPr lang="en-US" sz="4000" dirty="0"/>
          </a:p>
        </p:txBody>
      </p:sp>
      <p:sp>
        <p:nvSpPr>
          <p:cNvPr id="9" name="Rectangle 8"/>
          <p:cNvSpPr/>
          <p:nvPr/>
        </p:nvSpPr>
        <p:spPr>
          <a:xfrm>
            <a:off x="1" y="6593305"/>
            <a:ext cx="3092116" cy="259654"/>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Scene </a:t>
            </a:r>
            <a:r>
              <a:rPr lang="en-US" sz="1200" dirty="0">
                <a:solidFill>
                  <a:schemeClr val="bg1"/>
                </a:solidFill>
                <a:effectLst>
                  <a:outerShdw blurRad="38100" dist="38100" dir="2700000" algn="tl">
                    <a:srgbClr val="000000">
                      <a:alpha val="43137"/>
                    </a:srgbClr>
                  </a:outerShdw>
                </a:effectLst>
              </a:rPr>
              <a:t>c</a:t>
            </a:r>
            <a:r>
              <a:rPr lang="en-US" sz="1200" dirty="0" smtClean="0">
                <a:solidFill>
                  <a:schemeClr val="bg1"/>
                </a:solidFill>
                <a:effectLst>
                  <a:outerShdw blurRad="38100" dist="38100" dir="2700000" algn="tl">
                    <a:srgbClr val="000000">
                      <a:alpha val="43137"/>
                    </a:srgbClr>
                  </a:outerShdw>
                </a:effectLst>
              </a:rPr>
              <a:t>ourtesy of </a:t>
            </a:r>
            <a:r>
              <a:rPr lang="en-US" sz="1200" dirty="0" err="1" smtClean="0">
                <a:solidFill>
                  <a:schemeClr val="bg1"/>
                </a:solidFill>
                <a:effectLst>
                  <a:outerShdw blurRad="38100" dist="38100" dir="2700000" algn="tl">
                    <a:srgbClr val="000000">
                      <a:alpha val="43137"/>
                    </a:srgbClr>
                  </a:outerShdw>
                </a:effectLst>
              </a:rPr>
              <a:t>Quixel</a:t>
            </a:r>
            <a:r>
              <a:rPr lang="en-US" sz="1200" dirty="0" smtClean="0">
                <a:solidFill>
                  <a:schemeClr val="bg1"/>
                </a:solidFill>
                <a:effectLst>
                  <a:outerShdw blurRad="38100" dist="38100" dir="2700000" algn="tl">
                    <a:srgbClr val="000000">
                      <a:alpha val="43137"/>
                    </a:srgbClr>
                  </a:outerShdw>
                </a:effectLst>
              </a:rPr>
              <a:t> and Epic Games</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86303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4x AGAA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72" y="0"/>
            <a:ext cx="11882239" cy="6858453"/>
          </a:xfrm>
          <a:prstGeom prst="rect">
            <a:avLst/>
          </a:prstGeom>
        </p:spPr>
      </p:pic>
      <p:sp>
        <p:nvSpPr>
          <p:cNvPr id="7" name="Title 1"/>
          <p:cNvSpPr txBox="1">
            <a:spLocks/>
          </p:cNvSpPr>
          <p:nvPr/>
        </p:nvSpPr>
        <p:spPr>
          <a:xfrm>
            <a:off x="1" y="0"/>
            <a:ext cx="2377440" cy="768626"/>
          </a:xfrm>
          <a:prstGeom prst="rect">
            <a:avLst/>
          </a:prstGeom>
          <a:solidFill>
            <a:srgbClr val="76B900"/>
          </a:solidFill>
        </p:spPr>
        <p:txBody>
          <a:bodyPr vert="horz" lIns="91436" tIns="45720" rIns="91436" bIns="45720" rtlCol="0" anchor="ctr">
            <a:normAutofit/>
          </a:bodyPr>
          <a:lstStyle>
            <a:lvl1pPr algn="l" defTabSz="914364"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chemeClr val="bg1"/>
                </a:solidFill>
              </a:rPr>
              <a:t>4xAGAA</a:t>
            </a:r>
            <a:endParaRPr lang="en-US" sz="4000" dirty="0">
              <a:solidFill>
                <a:schemeClr val="bg1"/>
              </a:solidFill>
            </a:endParaRPr>
          </a:p>
        </p:txBody>
      </p:sp>
      <p:sp>
        <p:nvSpPr>
          <p:cNvPr id="8" name="Rectangle 7"/>
          <p:cNvSpPr/>
          <p:nvPr/>
        </p:nvSpPr>
        <p:spPr>
          <a:xfrm>
            <a:off x="1" y="6593305"/>
            <a:ext cx="3092116" cy="259654"/>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Scene </a:t>
            </a:r>
            <a:r>
              <a:rPr lang="en-US" sz="1200" dirty="0">
                <a:solidFill>
                  <a:schemeClr val="bg1"/>
                </a:solidFill>
                <a:effectLst>
                  <a:outerShdw blurRad="38100" dist="38100" dir="2700000" algn="tl">
                    <a:srgbClr val="000000">
                      <a:alpha val="43137"/>
                    </a:srgbClr>
                  </a:outerShdw>
                </a:effectLst>
              </a:rPr>
              <a:t>c</a:t>
            </a:r>
            <a:r>
              <a:rPr lang="en-US" sz="1200" dirty="0" smtClean="0">
                <a:solidFill>
                  <a:schemeClr val="bg1"/>
                </a:solidFill>
                <a:effectLst>
                  <a:outerShdw blurRad="38100" dist="38100" dir="2700000" algn="tl">
                    <a:srgbClr val="000000">
                      <a:alpha val="43137"/>
                    </a:srgbClr>
                  </a:outerShdw>
                </a:effectLst>
              </a:rPr>
              <a:t>ourtesy of </a:t>
            </a:r>
            <a:r>
              <a:rPr lang="en-US" sz="1200" dirty="0" err="1" smtClean="0">
                <a:solidFill>
                  <a:schemeClr val="bg1"/>
                </a:solidFill>
                <a:effectLst>
                  <a:outerShdw blurRad="38100" dist="38100" dir="2700000" algn="tl">
                    <a:srgbClr val="000000">
                      <a:alpha val="43137"/>
                    </a:srgbClr>
                  </a:outerShdw>
                </a:effectLst>
              </a:rPr>
              <a:t>Quixel</a:t>
            </a:r>
            <a:r>
              <a:rPr lang="en-US" sz="1200" dirty="0" smtClean="0">
                <a:solidFill>
                  <a:schemeClr val="bg1"/>
                </a:solidFill>
                <a:effectLst>
                  <a:outerShdw blurRad="38100" dist="38100" dir="2700000" algn="tl">
                    <a:srgbClr val="000000">
                      <a:alpha val="43137"/>
                    </a:srgbClr>
                  </a:outerShdw>
                </a:effectLst>
              </a:rPr>
              <a:t> and Epic Games</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559272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041"/>
            <a:ext cx="12191997" cy="6857998"/>
          </a:xfrm>
          <a:prstGeom prst="rect">
            <a:avLst/>
          </a:prstGeom>
        </p:spPr>
      </p:pic>
      <p:sp>
        <p:nvSpPr>
          <p:cNvPr id="8" name="Title 1"/>
          <p:cNvSpPr>
            <a:spLocks noGrp="1"/>
          </p:cNvSpPr>
          <p:nvPr>
            <p:ph type="title"/>
          </p:nvPr>
        </p:nvSpPr>
        <p:spPr>
          <a:xfrm>
            <a:off x="1" y="0"/>
            <a:ext cx="2239616" cy="713232"/>
          </a:xfrm>
          <a:solidFill>
            <a:schemeClr val="bg1"/>
          </a:solidFill>
        </p:spPr>
        <p:txBody>
          <a:bodyPr lIns="91440" tIns="45720" rIns="91440" bIns="45720" anchor="ctr" anchorCtr="0">
            <a:normAutofit/>
          </a:bodyPr>
          <a:lstStyle/>
          <a:p>
            <a:pPr algn="l"/>
            <a:r>
              <a:rPr lang="en-US" b="0" dirty="0" smtClean="0">
                <a:solidFill>
                  <a:schemeClr val="tx1"/>
                </a:solidFill>
                <a:latin typeface="Franklin Gothic Demi Cond"/>
              </a:rPr>
              <a:t>4xSSAA</a:t>
            </a:r>
            <a:endParaRPr lang="en-US" b="0" dirty="0">
              <a:solidFill>
                <a:schemeClr val="tx1"/>
              </a:solidFill>
              <a:latin typeface="Franklin Gothic Demi Cond"/>
            </a:endParaRPr>
          </a:p>
        </p:txBody>
      </p:sp>
      <p:sp>
        <p:nvSpPr>
          <p:cNvPr id="6" name="Rectangle 5"/>
          <p:cNvSpPr/>
          <p:nvPr/>
        </p:nvSpPr>
        <p:spPr>
          <a:xfrm>
            <a:off x="1" y="6593305"/>
            <a:ext cx="3092116" cy="259654"/>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Scene </a:t>
            </a:r>
            <a:r>
              <a:rPr lang="en-US" sz="1200" dirty="0">
                <a:solidFill>
                  <a:schemeClr val="bg1"/>
                </a:solidFill>
                <a:effectLst>
                  <a:outerShdw blurRad="38100" dist="38100" dir="2700000" algn="tl">
                    <a:srgbClr val="000000">
                      <a:alpha val="43137"/>
                    </a:srgbClr>
                  </a:outerShdw>
                </a:effectLst>
              </a:rPr>
              <a:t>c</a:t>
            </a:r>
            <a:r>
              <a:rPr lang="en-US" sz="1200" dirty="0" smtClean="0">
                <a:solidFill>
                  <a:schemeClr val="bg1"/>
                </a:solidFill>
                <a:effectLst>
                  <a:outerShdw blurRad="38100" dist="38100" dir="2700000" algn="tl">
                    <a:srgbClr val="000000">
                      <a:alpha val="43137"/>
                    </a:srgbClr>
                  </a:outerShdw>
                </a:effectLst>
              </a:rPr>
              <a:t>ourtesy of </a:t>
            </a:r>
            <a:r>
              <a:rPr lang="en-US" sz="1200" dirty="0" err="1" smtClean="0">
                <a:solidFill>
                  <a:schemeClr val="bg1"/>
                </a:solidFill>
                <a:effectLst>
                  <a:outerShdw blurRad="38100" dist="38100" dir="2700000" algn="tl">
                    <a:srgbClr val="000000">
                      <a:alpha val="43137"/>
                    </a:srgbClr>
                  </a:outerShdw>
                </a:effectLst>
              </a:rPr>
              <a:t>Quixel</a:t>
            </a:r>
            <a:r>
              <a:rPr lang="en-US" sz="1200" dirty="0" smtClean="0">
                <a:solidFill>
                  <a:schemeClr val="bg1"/>
                </a:solidFill>
                <a:effectLst>
                  <a:outerShdw blurRad="38100" dist="38100" dir="2700000" algn="tl">
                    <a:srgbClr val="000000">
                      <a:alpha val="43137"/>
                    </a:srgbClr>
                  </a:outerShdw>
                </a:effectLst>
              </a:rPr>
              <a:t> and Epic Games</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7096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txBox="1">
            <a:spLocks/>
          </p:cNvSpPr>
          <p:nvPr/>
        </p:nvSpPr>
        <p:spPr>
          <a:xfrm>
            <a:off x="0" y="0"/>
            <a:ext cx="2239616" cy="768626"/>
          </a:xfrm>
          <a:prstGeom prst="rect">
            <a:avLst/>
          </a:prstGeom>
          <a:solidFill>
            <a:schemeClr val="bg1"/>
          </a:solidFill>
        </p:spPr>
        <p:txBody>
          <a:bodyPr vert="horz" lIns="91436" tIns="45720" rIns="91436" bIns="45720" rtlCol="0" anchor="ctr">
            <a:normAutofit/>
          </a:bodyPr>
          <a:lstStyle>
            <a:lvl1pPr algn="l" defTabSz="914364"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4xTAA</a:t>
            </a:r>
            <a:endParaRPr lang="en-US" sz="4000" dirty="0"/>
          </a:p>
        </p:txBody>
      </p:sp>
      <p:sp>
        <p:nvSpPr>
          <p:cNvPr id="5" name="Rectangle 4"/>
          <p:cNvSpPr/>
          <p:nvPr/>
        </p:nvSpPr>
        <p:spPr>
          <a:xfrm>
            <a:off x="1" y="6593304"/>
            <a:ext cx="2353055" cy="264696"/>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Scene </a:t>
            </a:r>
            <a:r>
              <a:rPr lang="en-US" sz="1200" dirty="0">
                <a:solidFill>
                  <a:schemeClr val="bg1"/>
                </a:solidFill>
                <a:effectLst>
                  <a:outerShdw blurRad="38100" dist="38100" dir="2700000" algn="tl">
                    <a:srgbClr val="000000">
                      <a:alpha val="43137"/>
                    </a:srgbClr>
                  </a:outerShdw>
                </a:effectLst>
              </a:rPr>
              <a:t>c</a:t>
            </a:r>
            <a:r>
              <a:rPr lang="en-US" sz="1200" dirty="0" smtClean="0">
                <a:solidFill>
                  <a:schemeClr val="bg1"/>
                </a:solidFill>
                <a:effectLst>
                  <a:outerShdw blurRad="38100" dist="38100" dir="2700000" algn="tl">
                    <a:srgbClr val="000000">
                      <a:alpha val="43137"/>
                    </a:srgbClr>
                  </a:outerShdw>
                </a:effectLst>
              </a:rPr>
              <a:t>ourtesy of Epic Games</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811759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txBox="1">
            <a:spLocks/>
          </p:cNvSpPr>
          <p:nvPr/>
        </p:nvSpPr>
        <p:spPr>
          <a:xfrm>
            <a:off x="1" y="0"/>
            <a:ext cx="2239616" cy="768626"/>
          </a:xfrm>
          <a:prstGeom prst="rect">
            <a:avLst/>
          </a:prstGeom>
          <a:solidFill>
            <a:srgbClr val="76B900"/>
          </a:solidFill>
        </p:spPr>
        <p:txBody>
          <a:bodyPr vert="horz" lIns="91436" tIns="45720" rIns="91436" bIns="45720" rtlCol="0" anchor="ctr">
            <a:noAutofit/>
          </a:bodyPr>
          <a:lstStyle>
            <a:lvl1pPr algn="l" defTabSz="914364"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chemeClr val="bg1"/>
                </a:solidFill>
              </a:rPr>
              <a:t>4xAGAA</a:t>
            </a:r>
            <a:endParaRPr lang="en-US" sz="4000" dirty="0">
              <a:solidFill>
                <a:schemeClr val="bg1"/>
              </a:solidFill>
            </a:endParaRPr>
          </a:p>
        </p:txBody>
      </p:sp>
      <p:sp>
        <p:nvSpPr>
          <p:cNvPr id="6" name="Rectangle 5"/>
          <p:cNvSpPr/>
          <p:nvPr/>
        </p:nvSpPr>
        <p:spPr>
          <a:xfrm>
            <a:off x="1" y="6593304"/>
            <a:ext cx="2353055" cy="264696"/>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Scene </a:t>
            </a:r>
            <a:r>
              <a:rPr lang="en-US" sz="1200" dirty="0">
                <a:solidFill>
                  <a:schemeClr val="bg1"/>
                </a:solidFill>
                <a:effectLst>
                  <a:outerShdw blurRad="38100" dist="38100" dir="2700000" algn="tl">
                    <a:srgbClr val="000000">
                      <a:alpha val="43137"/>
                    </a:srgbClr>
                  </a:outerShdw>
                </a:effectLst>
              </a:rPr>
              <a:t>c</a:t>
            </a:r>
            <a:r>
              <a:rPr lang="en-US" sz="1200" dirty="0" smtClean="0">
                <a:solidFill>
                  <a:schemeClr val="bg1"/>
                </a:solidFill>
                <a:effectLst>
                  <a:outerShdw blurRad="38100" dist="38100" dir="2700000" algn="tl">
                    <a:srgbClr val="000000">
                      <a:alpha val="43137"/>
                    </a:srgbClr>
                  </a:outerShdw>
                </a:effectLst>
              </a:rPr>
              <a:t>ourtesy of Epic Games</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417550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txBox="1">
            <a:spLocks/>
          </p:cNvSpPr>
          <p:nvPr/>
        </p:nvSpPr>
        <p:spPr>
          <a:xfrm>
            <a:off x="0" y="0"/>
            <a:ext cx="2239616" cy="768626"/>
          </a:xfrm>
          <a:prstGeom prst="rect">
            <a:avLst/>
          </a:prstGeom>
          <a:solidFill>
            <a:schemeClr val="bg1"/>
          </a:solidFill>
        </p:spPr>
        <p:txBody>
          <a:bodyPr vert="horz" lIns="91436" tIns="45720" rIns="91436" bIns="45720" rtlCol="0" anchor="ctr">
            <a:normAutofit/>
          </a:bodyPr>
          <a:lstStyle>
            <a:lvl1pPr algn="l" defTabSz="914364"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4xSSAA</a:t>
            </a:r>
            <a:endParaRPr lang="en-US" sz="4000" dirty="0"/>
          </a:p>
        </p:txBody>
      </p:sp>
      <p:sp>
        <p:nvSpPr>
          <p:cNvPr id="5" name="Rectangle 4"/>
          <p:cNvSpPr/>
          <p:nvPr/>
        </p:nvSpPr>
        <p:spPr>
          <a:xfrm>
            <a:off x="1" y="6593304"/>
            <a:ext cx="2353055" cy="264696"/>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Scene </a:t>
            </a:r>
            <a:r>
              <a:rPr lang="en-US" sz="1200" dirty="0">
                <a:solidFill>
                  <a:schemeClr val="bg1"/>
                </a:solidFill>
                <a:effectLst>
                  <a:outerShdw blurRad="38100" dist="38100" dir="2700000" algn="tl">
                    <a:srgbClr val="000000">
                      <a:alpha val="43137"/>
                    </a:srgbClr>
                  </a:outerShdw>
                </a:effectLst>
              </a:rPr>
              <a:t>c</a:t>
            </a:r>
            <a:r>
              <a:rPr lang="en-US" sz="1200" dirty="0" smtClean="0">
                <a:solidFill>
                  <a:schemeClr val="bg1"/>
                </a:solidFill>
                <a:effectLst>
                  <a:outerShdw blurRad="38100" dist="38100" dir="2700000" algn="tl">
                    <a:srgbClr val="000000">
                      <a:alpha val="43137"/>
                    </a:srgbClr>
                  </a:outerShdw>
                </a:effectLst>
              </a:rPr>
              <a:t>ourtesy of Epic Games</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29323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4x AGAA</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72" y="87347"/>
            <a:ext cx="11882239" cy="6683759"/>
          </a:xfrm>
          <a:prstGeom prst="rect">
            <a:avLst/>
          </a:prstGeom>
        </p:spPr>
      </p:pic>
      <p:sp>
        <p:nvSpPr>
          <p:cNvPr id="7" name="Title 1"/>
          <p:cNvSpPr txBox="1">
            <a:spLocks/>
          </p:cNvSpPr>
          <p:nvPr/>
        </p:nvSpPr>
        <p:spPr>
          <a:xfrm>
            <a:off x="0" y="0"/>
            <a:ext cx="2239616" cy="804672"/>
          </a:xfrm>
          <a:prstGeom prst="rect">
            <a:avLst/>
          </a:prstGeom>
          <a:solidFill>
            <a:schemeClr val="bg1"/>
          </a:solidFill>
        </p:spPr>
        <p:txBody>
          <a:bodyPr vert="horz" lIns="91436" tIns="45720" rIns="91436" bIns="45720" rtlCol="0" anchor="ctr">
            <a:normAutofit/>
          </a:bodyPr>
          <a:lstStyle>
            <a:lvl1pPr algn="l" defTabSz="914364"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8xSSAA</a:t>
            </a:r>
            <a:endParaRPr lang="en-US" sz="4000" dirty="0"/>
          </a:p>
        </p:txBody>
      </p:sp>
      <p:sp>
        <p:nvSpPr>
          <p:cNvPr id="9" name="Rectangle 8"/>
          <p:cNvSpPr/>
          <p:nvPr/>
        </p:nvSpPr>
        <p:spPr>
          <a:xfrm>
            <a:off x="1" y="6593305"/>
            <a:ext cx="3092116" cy="259654"/>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Scene </a:t>
            </a:r>
            <a:r>
              <a:rPr lang="en-US" sz="1200" dirty="0">
                <a:solidFill>
                  <a:schemeClr val="bg1"/>
                </a:solidFill>
                <a:effectLst>
                  <a:outerShdw blurRad="38100" dist="38100" dir="2700000" algn="tl">
                    <a:srgbClr val="000000">
                      <a:alpha val="43137"/>
                    </a:srgbClr>
                  </a:outerShdw>
                </a:effectLst>
              </a:rPr>
              <a:t>c</a:t>
            </a:r>
            <a:r>
              <a:rPr lang="en-US" sz="1200" dirty="0" smtClean="0">
                <a:solidFill>
                  <a:schemeClr val="bg1"/>
                </a:solidFill>
                <a:effectLst>
                  <a:outerShdw blurRad="38100" dist="38100" dir="2700000" algn="tl">
                    <a:srgbClr val="000000">
                      <a:alpha val="43137"/>
                    </a:srgbClr>
                  </a:outerShdw>
                </a:effectLst>
              </a:rPr>
              <a:t>ourtesy of </a:t>
            </a:r>
            <a:r>
              <a:rPr lang="en-US" sz="1200" dirty="0" err="1" smtClean="0">
                <a:solidFill>
                  <a:schemeClr val="bg1"/>
                </a:solidFill>
                <a:effectLst>
                  <a:outerShdw blurRad="38100" dist="38100" dir="2700000" algn="tl">
                    <a:srgbClr val="000000">
                      <a:alpha val="43137"/>
                    </a:srgbClr>
                  </a:outerShdw>
                </a:effectLst>
              </a:rPr>
              <a:t>Quixel</a:t>
            </a:r>
            <a:r>
              <a:rPr lang="en-US" sz="1200" dirty="0" smtClean="0">
                <a:solidFill>
                  <a:schemeClr val="bg1"/>
                </a:solidFill>
                <a:effectLst>
                  <a:outerShdw blurRad="38100" dist="38100" dir="2700000" algn="tl">
                    <a:srgbClr val="000000">
                      <a:alpha val="43137"/>
                    </a:srgbClr>
                  </a:outerShdw>
                </a:effectLst>
              </a:rPr>
              <a:t> and Epic Games</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18148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4x AGAA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72" y="87347"/>
            <a:ext cx="11882239" cy="6683759"/>
          </a:xfrm>
          <a:prstGeom prst="rect">
            <a:avLst/>
          </a:prstGeom>
        </p:spPr>
      </p:pic>
      <p:sp>
        <p:nvSpPr>
          <p:cNvPr id="7" name="Title 1"/>
          <p:cNvSpPr txBox="1">
            <a:spLocks/>
          </p:cNvSpPr>
          <p:nvPr/>
        </p:nvSpPr>
        <p:spPr>
          <a:xfrm>
            <a:off x="1" y="0"/>
            <a:ext cx="2239616" cy="804672"/>
          </a:xfrm>
          <a:prstGeom prst="rect">
            <a:avLst/>
          </a:prstGeom>
          <a:solidFill>
            <a:srgbClr val="76B900"/>
          </a:solidFill>
        </p:spPr>
        <p:txBody>
          <a:bodyPr vert="horz" lIns="91436" tIns="45720" rIns="91436" bIns="45720" rtlCol="0" anchor="ctr">
            <a:normAutofit/>
          </a:bodyPr>
          <a:lstStyle>
            <a:lvl1pPr algn="l" defTabSz="914364"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8</a:t>
            </a:r>
            <a:r>
              <a:rPr lang="en-US" sz="4000" dirty="0" smtClean="0">
                <a:solidFill>
                  <a:schemeClr val="bg1"/>
                </a:solidFill>
              </a:rPr>
              <a:t>xAGAA</a:t>
            </a:r>
            <a:endParaRPr lang="en-US" sz="4000" dirty="0">
              <a:solidFill>
                <a:schemeClr val="bg1"/>
              </a:solidFill>
            </a:endParaRPr>
          </a:p>
        </p:txBody>
      </p:sp>
      <p:sp>
        <p:nvSpPr>
          <p:cNvPr id="8" name="Rectangle 7"/>
          <p:cNvSpPr/>
          <p:nvPr/>
        </p:nvSpPr>
        <p:spPr>
          <a:xfrm>
            <a:off x="1" y="6593305"/>
            <a:ext cx="3092116" cy="259654"/>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Scene </a:t>
            </a:r>
            <a:r>
              <a:rPr lang="en-US" sz="1200" dirty="0">
                <a:solidFill>
                  <a:schemeClr val="bg1"/>
                </a:solidFill>
                <a:effectLst>
                  <a:outerShdw blurRad="38100" dist="38100" dir="2700000" algn="tl">
                    <a:srgbClr val="000000">
                      <a:alpha val="43137"/>
                    </a:srgbClr>
                  </a:outerShdw>
                </a:effectLst>
              </a:rPr>
              <a:t>c</a:t>
            </a:r>
            <a:r>
              <a:rPr lang="en-US" sz="1200" dirty="0" smtClean="0">
                <a:solidFill>
                  <a:schemeClr val="bg1"/>
                </a:solidFill>
                <a:effectLst>
                  <a:outerShdw blurRad="38100" dist="38100" dir="2700000" algn="tl">
                    <a:srgbClr val="000000">
                      <a:alpha val="43137"/>
                    </a:srgbClr>
                  </a:outerShdw>
                </a:effectLst>
              </a:rPr>
              <a:t>ourtesy of </a:t>
            </a:r>
            <a:r>
              <a:rPr lang="en-US" sz="1200" dirty="0" err="1" smtClean="0">
                <a:solidFill>
                  <a:schemeClr val="bg1"/>
                </a:solidFill>
                <a:effectLst>
                  <a:outerShdw blurRad="38100" dist="38100" dir="2700000" algn="tl">
                    <a:srgbClr val="000000">
                      <a:alpha val="43137"/>
                    </a:srgbClr>
                  </a:outerShdw>
                </a:effectLst>
              </a:rPr>
              <a:t>Quixel</a:t>
            </a:r>
            <a:r>
              <a:rPr lang="en-US" sz="1200" dirty="0" smtClean="0">
                <a:solidFill>
                  <a:schemeClr val="bg1"/>
                </a:solidFill>
                <a:effectLst>
                  <a:outerShdw blurRad="38100" dist="38100" dir="2700000" algn="tl">
                    <a:srgbClr val="000000">
                      <a:alpha val="43137"/>
                    </a:srgbClr>
                  </a:outerShdw>
                </a:effectLst>
              </a:rPr>
              <a:t> and Epic Games</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03304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9079454" y="107577"/>
            <a:ext cx="3112545" cy="369332"/>
          </a:xfrm>
          <a:prstGeom prst="rect">
            <a:avLst/>
          </a:prstGeom>
          <a:solidFill>
            <a:schemeClr val="bg1"/>
          </a:solidFill>
        </p:spPr>
        <p:txBody>
          <a:bodyPr wrap="square" rtlCol="0">
            <a:spAutoFit/>
          </a:bodyPr>
          <a:lstStyle/>
          <a:p>
            <a:r>
              <a:rPr lang="en-US" dirty="0" err="1" smtClean="0"/>
              <a:t>ReflectionEnvironment</a:t>
            </a:r>
            <a:r>
              <a:rPr lang="en-US" dirty="0" smtClean="0"/>
              <a:t>=ON</a:t>
            </a:r>
            <a:endParaRPr lang="en-US" dirty="0"/>
          </a:p>
        </p:txBody>
      </p:sp>
      <p:sp>
        <p:nvSpPr>
          <p:cNvPr id="7" name="Rectangle 6"/>
          <p:cNvSpPr/>
          <p:nvPr/>
        </p:nvSpPr>
        <p:spPr>
          <a:xfrm>
            <a:off x="1" y="6593305"/>
            <a:ext cx="3092116" cy="259654"/>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Scene </a:t>
            </a:r>
            <a:r>
              <a:rPr lang="en-US" sz="1200" dirty="0">
                <a:solidFill>
                  <a:schemeClr val="bg1"/>
                </a:solidFill>
                <a:effectLst>
                  <a:outerShdw blurRad="38100" dist="38100" dir="2700000" algn="tl">
                    <a:srgbClr val="000000">
                      <a:alpha val="43137"/>
                    </a:srgbClr>
                  </a:outerShdw>
                </a:effectLst>
              </a:rPr>
              <a:t>c</a:t>
            </a:r>
            <a:r>
              <a:rPr lang="en-US" sz="1200" dirty="0" smtClean="0">
                <a:solidFill>
                  <a:schemeClr val="bg1"/>
                </a:solidFill>
                <a:effectLst>
                  <a:outerShdw blurRad="38100" dist="38100" dir="2700000" algn="tl">
                    <a:srgbClr val="000000">
                      <a:alpha val="43137"/>
                    </a:srgbClr>
                  </a:outerShdw>
                </a:effectLst>
              </a:rPr>
              <a:t>ourtesy of </a:t>
            </a:r>
            <a:r>
              <a:rPr lang="en-US" sz="1200" dirty="0" err="1" smtClean="0">
                <a:solidFill>
                  <a:schemeClr val="bg1"/>
                </a:solidFill>
                <a:effectLst>
                  <a:outerShdw blurRad="38100" dist="38100" dir="2700000" algn="tl">
                    <a:srgbClr val="000000">
                      <a:alpha val="43137"/>
                    </a:srgbClr>
                  </a:outerShdw>
                </a:effectLst>
              </a:rPr>
              <a:t>Quixel</a:t>
            </a:r>
            <a:r>
              <a:rPr lang="en-US" sz="1200" dirty="0" smtClean="0">
                <a:solidFill>
                  <a:schemeClr val="bg1"/>
                </a:solidFill>
                <a:effectLst>
                  <a:outerShdw blurRad="38100" dist="38100" dir="2700000" algn="tl">
                    <a:srgbClr val="000000">
                      <a:alpha val="43137"/>
                    </a:srgbClr>
                  </a:outerShdw>
                </a:effectLst>
              </a:rPr>
              <a:t> and Epic Games</a:t>
            </a:r>
            <a:endParaRPr lang="en-US" sz="1200"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111162" y="107577"/>
            <a:ext cx="7322372" cy="369332"/>
          </a:xfrm>
          <a:prstGeom prst="rect">
            <a:avLst/>
          </a:prstGeom>
          <a:solidFill>
            <a:schemeClr val="tx1"/>
          </a:solidFill>
        </p:spPr>
        <p:txBody>
          <a:bodyPr wrap="square">
            <a:spAutoFit/>
          </a:bodyPr>
          <a:lstStyle/>
          <a:p>
            <a:r>
              <a:rPr lang="en-US" dirty="0" smtClean="0">
                <a:solidFill>
                  <a:schemeClr val="bg1"/>
                </a:solidFill>
              </a:rPr>
              <a:t>Disabling </a:t>
            </a:r>
            <a:r>
              <a:rPr lang="en-US" dirty="0" err="1">
                <a:solidFill>
                  <a:schemeClr val="bg1"/>
                </a:solidFill>
              </a:rPr>
              <a:t>ReflectionEnvironment</a:t>
            </a:r>
            <a:r>
              <a:rPr lang="en-US" dirty="0">
                <a:solidFill>
                  <a:schemeClr val="bg1"/>
                </a:solidFill>
              </a:rPr>
              <a:t> (this pass is not optimized yet</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6595440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9079454" y="107577"/>
            <a:ext cx="3112545" cy="369332"/>
          </a:xfrm>
          <a:prstGeom prst="rect">
            <a:avLst/>
          </a:prstGeom>
          <a:solidFill>
            <a:schemeClr val="bg1"/>
          </a:solidFill>
        </p:spPr>
        <p:txBody>
          <a:bodyPr wrap="square" rtlCol="0">
            <a:spAutoFit/>
          </a:bodyPr>
          <a:lstStyle/>
          <a:p>
            <a:r>
              <a:rPr lang="en-US" dirty="0" err="1" smtClean="0"/>
              <a:t>ReflectionEnvironment</a:t>
            </a:r>
            <a:r>
              <a:rPr lang="en-US" dirty="0" smtClean="0"/>
              <a:t>=</a:t>
            </a:r>
            <a:r>
              <a:rPr lang="en-US" dirty="0" smtClean="0">
                <a:solidFill>
                  <a:srgbClr val="FFC000"/>
                </a:solidFill>
              </a:rPr>
              <a:t>OFF</a:t>
            </a:r>
            <a:endParaRPr lang="en-US" dirty="0">
              <a:solidFill>
                <a:srgbClr val="FFC000"/>
              </a:solidFill>
            </a:endParaRPr>
          </a:p>
        </p:txBody>
      </p:sp>
      <p:sp>
        <p:nvSpPr>
          <p:cNvPr id="9" name="Rectangle 8"/>
          <p:cNvSpPr/>
          <p:nvPr/>
        </p:nvSpPr>
        <p:spPr>
          <a:xfrm>
            <a:off x="1" y="6593305"/>
            <a:ext cx="3092116" cy="259654"/>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Scene </a:t>
            </a:r>
            <a:r>
              <a:rPr lang="en-US" sz="1200" dirty="0">
                <a:solidFill>
                  <a:schemeClr val="bg1"/>
                </a:solidFill>
                <a:effectLst>
                  <a:outerShdw blurRad="38100" dist="38100" dir="2700000" algn="tl">
                    <a:srgbClr val="000000">
                      <a:alpha val="43137"/>
                    </a:srgbClr>
                  </a:outerShdw>
                </a:effectLst>
              </a:rPr>
              <a:t>c</a:t>
            </a:r>
            <a:r>
              <a:rPr lang="en-US" sz="1200" dirty="0" smtClean="0">
                <a:solidFill>
                  <a:schemeClr val="bg1"/>
                </a:solidFill>
                <a:effectLst>
                  <a:outerShdw blurRad="38100" dist="38100" dir="2700000" algn="tl">
                    <a:srgbClr val="000000">
                      <a:alpha val="43137"/>
                    </a:srgbClr>
                  </a:outerShdw>
                </a:effectLst>
              </a:rPr>
              <a:t>ourtesy of </a:t>
            </a:r>
            <a:r>
              <a:rPr lang="en-US" sz="1200" dirty="0" err="1" smtClean="0">
                <a:solidFill>
                  <a:schemeClr val="bg1"/>
                </a:solidFill>
                <a:effectLst>
                  <a:outerShdw blurRad="38100" dist="38100" dir="2700000" algn="tl">
                    <a:srgbClr val="000000">
                      <a:alpha val="43137"/>
                    </a:srgbClr>
                  </a:outerShdw>
                </a:effectLst>
              </a:rPr>
              <a:t>Quixel</a:t>
            </a:r>
            <a:r>
              <a:rPr lang="en-US" sz="1200" dirty="0" smtClean="0">
                <a:solidFill>
                  <a:schemeClr val="bg1"/>
                </a:solidFill>
                <a:effectLst>
                  <a:outerShdw blurRad="38100" dist="38100" dir="2700000" algn="tl">
                    <a:srgbClr val="000000">
                      <a:alpha val="43137"/>
                    </a:srgbClr>
                  </a:outerShdw>
                </a:effectLst>
              </a:rPr>
              <a:t> and Epic Games</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33530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4xAGAA Performance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47138264"/>
              </p:ext>
            </p:extLst>
          </p:nvPr>
        </p:nvGraphicFramePr>
        <p:xfrm>
          <a:off x="1524000" y="1963454"/>
          <a:ext cx="8926832" cy="2225040"/>
        </p:xfrm>
        <a:graphic>
          <a:graphicData uri="http://schemas.openxmlformats.org/drawingml/2006/table">
            <a:tbl>
              <a:tblPr firstRow="1" bandRow="1">
                <a:tableStyleId>{EB344D84-9AFB-497E-A393-DC336BA19D2E}</a:tableStyleId>
              </a:tblPr>
              <a:tblGrid>
                <a:gridCol w="2231708"/>
                <a:gridCol w="2231708"/>
                <a:gridCol w="2231708"/>
                <a:gridCol w="2231708"/>
              </a:tblGrid>
              <a:tr h="370840">
                <a:tc>
                  <a:txBody>
                    <a:bodyPr/>
                    <a:lstStyle/>
                    <a:p>
                      <a:r>
                        <a:rPr lang="en-US" dirty="0" smtClean="0"/>
                        <a:t>GPU Time </a:t>
                      </a:r>
                      <a:r>
                        <a:rPr lang="en-US" i="1" dirty="0" smtClean="0"/>
                        <a:t>(</a:t>
                      </a:r>
                      <a:r>
                        <a:rPr lang="en-US" i="1" dirty="0" err="1" smtClean="0"/>
                        <a:t>ms</a:t>
                      </a:r>
                      <a:r>
                        <a:rPr lang="en-US" i="1" dirty="0" smtClean="0"/>
                        <a:t>)</a:t>
                      </a:r>
                    </a:p>
                  </a:txBody>
                  <a:tcPr/>
                </a:tc>
                <a:tc>
                  <a:txBody>
                    <a:bodyPr/>
                    <a:lstStyle/>
                    <a:p>
                      <a:r>
                        <a:rPr lang="en-US" dirty="0" smtClean="0"/>
                        <a:t>4xSSAA</a:t>
                      </a:r>
                      <a:endParaRPr lang="en-US" dirty="0"/>
                    </a:p>
                  </a:txBody>
                  <a:tcPr/>
                </a:tc>
                <a:tc>
                  <a:txBody>
                    <a:bodyPr/>
                    <a:lstStyle/>
                    <a:p>
                      <a:r>
                        <a:rPr lang="en-US" dirty="0" smtClean="0"/>
                        <a:t>4xAGAA</a:t>
                      </a:r>
                      <a:endParaRPr lang="en-US" dirty="0"/>
                    </a:p>
                  </a:txBody>
                  <a:tcPr/>
                </a:tc>
                <a:tc>
                  <a:txBody>
                    <a:bodyPr/>
                    <a:lstStyle/>
                    <a:p>
                      <a:r>
                        <a:rPr lang="en-US" dirty="0" smtClean="0"/>
                        <a:t>4xAGAA/4xSSAA</a:t>
                      </a:r>
                      <a:endParaRPr lang="en-US" dirty="0"/>
                    </a:p>
                  </a:txBody>
                  <a:tcPr/>
                </a:tc>
              </a:tr>
              <a:tr h="370840">
                <a:tc>
                  <a:txBody>
                    <a:bodyPr/>
                    <a:lstStyle/>
                    <a:p>
                      <a:r>
                        <a:rPr lang="en-US" dirty="0" smtClean="0"/>
                        <a:t>Z PrePass </a:t>
                      </a:r>
                      <a:endParaRPr lang="en-US" dirty="0"/>
                    </a:p>
                  </a:txBody>
                  <a:tcPr/>
                </a:tc>
                <a:tc>
                  <a:txBody>
                    <a:bodyPr/>
                    <a:lstStyle/>
                    <a:p>
                      <a:r>
                        <a:rPr lang="en-US" dirty="0" smtClean="0"/>
                        <a:t>0.13</a:t>
                      </a:r>
                      <a:endParaRPr lang="en-US" dirty="0"/>
                    </a:p>
                  </a:txBody>
                  <a:tcPr/>
                </a:tc>
                <a:tc>
                  <a:txBody>
                    <a:bodyPr/>
                    <a:lstStyle/>
                    <a:p>
                      <a:r>
                        <a:rPr lang="en-US" dirty="0" smtClean="0"/>
                        <a:t>0.13</a:t>
                      </a:r>
                      <a:endParaRPr lang="en-US" dirty="0"/>
                    </a:p>
                  </a:txBody>
                  <a:tcPr/>
                </a:tc>
                <a:tc>
                  <a:txBody>
                    <a:bodyPr/>
                    <a:lstStyle/>
                    <a:p>
                      <a:r>
                        <a:rPr lang="en-US" dirty="0" smtClean="0"/>
                        <a:t>1.0x</a:t>
                      </a:r>
                      <a:endParaRPr lang="en-US" dirty="0"/>
                    </a:p>
                  </a:txBody>
                  <a:tcPr/>
                </a:tc>
              </a:tr>
              <a:tr h="370840">
                <a:tc>
                  <a:txBody>
                    <a:bodyPr/>
                    <a:lstStyle/>
                    <a:p>
                      <a:r>
                        <a:rPr lang="en-US" dirty="0" err="1" smtClean="0"/>
                        <a:t>GBuffer</a:t>
                      </a:r>
                      <a:r>
                        <a:rPr lang="en-US" dirty="0" smtClean="0"/>
                        <a:t> Fill</a:t>
                      </a:r>
                      <a:endParaRPr lang="en-US" dirty="0"/>
                    </a:p>
                  </a:txBody>
                  <a:tcPr/>
                </a:tc>
                <a:tc>
                  <a:txBody>
                    <a:bodyPr/>
                    <a:lstStyle/>
                    <a:p>
                      <a:r>
                        <a:rPr lang="en-US" dirty="0" smtClean="0"/>
                        <a:t>1.26</a:t>
                      </a:r>
                      <a:endParaRPr lang="en-US" dirty="0"/>
                    </a:p>
                  </a:txBody>
                  <a:tcPr/>
                </a:tc>
                <a:tc>
                  <a:txBody>
                    <a:bodyPr/>
                    <a:lstStyle/>
                    <a:p>
                      <a:r>
                        <a:rPr lang="en-US" dirty="0" smtClean="0"/>
                        <a:t>1.26</a:t>
                      </a:r>
                      <a:endParaRPr lang="en-US" dirty="0"/>
                    </a:p>
                  </a:txBody>
                  <a:tcPr/>
                </a:tc>
                <a:tc>
                  <a:txBody>
                    <a:bodyPr/>
                    <a:lstStyle/>
                    <a:p>
                      <a:r>
                        <a:rPr lang="en-US" dirty="0" smtClean="0"/>
                        <a:t>1.0x</a:t>
                      </a:r>
                      <a:endParaRPr lang="en-US" dirty="0"/>
                    </a:p>
                  </a:txBody>
                  <a:tcPr/>
                </a:tc>
              </a:tr>
              <a:tr h="370840">
                <a:tc>
                  <a:txBody>
                    <a:bodyPr/>
                    <a:lstStyle/>
                    <a:p>
                      <a:r>
                        <a:rPr lang="en-US" dirty="0" smtClean="0"/>
                        <a:t>Lighting</a:t>
                      </a:r>
                      <a:endParaRPr lang="en-US" dirty="0"/>
                    </a:p>
                  </a:txBody>
                  <a:tcPr/>
                </a:tc>
                <a:tc>
                  <a:txBody>
                    <a:bodyPr/>
                    <a:lstStyle/>
                    <a:p>
                      <a:r>
                        <a:rPr lang="en-US" dirty="0" smtClean="0"/>
                        <a:t>4.71</a:t>
                      </a:r>
                      <a:endParaRPr lang="en-US" dirty="0"/>
                    </a:p>
                  </a:txBody>
                  <a:tcPr/>
                </a:tc>
                <a:tc>
                  <a:txBody>
                    <a:bodyPr/>
                    <a:lstStyle/>
                    <a:p>
                      <a:r>
                        <a:rPr lang="en-US" dirty="0" smtClean="0"/>
                        <a:t>2.85</a:t>
                      </a:r>
                      <a:endParaRPr lang="en-US" dirty="0"/>
                    </a:p>
                  </a:txBody>
                  <a:tcPr/>
                </a:tc>
                <a:tc>
                  <a:txBody>
                    <a:bodyPr/>
                    <a:lstStyle/>
                    <a:p>
                      <a:r>
                        <a:rPr lang="en-US" b="1" dirty="0" smtClean="0">
                          <a:solidFill>
                            <a:srgbClr val="FF0000"/>
                          </a:solidFill>
                        </a:rPr>
                        <a:t>1.65x</a:t>
                      </a:r>
                      <a:endParaRPr lang="en-US" b="1" dirty="0">
                        <a:solidFill>
                          <a:srgbClr val="FF0000"/>
                        </a:solidFill>
                      </a:endParaRPr>
                    </a:p>
                  </a:txBody>
                  <a:tcPr/>
                </a:tc>
              </a:tr>
              <a:tr h="370840">
                <a:tc>
                  <a:txBody>
                    <a:bodyPr/>
                    <a:lstStyle/>
                    <a:p>
                      <a:r>
                        <a:rPr lang="en-US" dirty="0" smtClean="0"/>
                        <a:t>PostProcessing</a:t>
                      </a:r>
                      <a:endParaRPr lang="en-US" dirty="0"/>
                    </a:p>
                  </a:txBody>
                  <a:tcPr/>
                </a:tc>
                <a:tc>
                  <a:txBody>
                    <a:bodyPr/>
                    <a:lstStyle/>
                    <a:p>
                      <a:r>
                        <a:rPr lang="en-US" dirty="0" smtClean="0"/>
                        <a:t>0.55</a:t>
                      </a:r>
                      <a:endParaRPr lang="en-US" dirty="0"/>
                    </a:p>
                  </a:txBody>
                  <a:tcPr/>
                </a:tc>
                <a:tc>
                  <a:txBody>
                    <a:bodyPr/>
                    <a:lstStyle/>
                    <a:p>
                      <a:r>
                        <a:rPr lang="en-US" dirty="0" smtClean="0"/>
                        <a:t>0.55</a:t>
                      </a:r>
                      <a:endParaRPr lang="en-US" dirty="0"/>
                    </a:p>
                  </a:txBody>
                  <a:tcPr/>
                </a:tc>
                <a:tc>
                  <a:txBody>
                    <a:bodyPr/>
                    <a:lstStyle/>
                    <a:p>
                      <a:r>
                        <a:rPr lang="en-US" dirty="0" smtClean="0"/>
                        <a:t>1.0x</a:t>
                      </a:r>
                      <a:endParaRPr lang="en-US" dirty="0"/>
                    </a:p>
                  </a:txBody>
                  <a:tcPr/>
                </a:tc>
              </a:tr>
              <a:tr h="370840">
                <a:tc>
                  <a:txBody>
                    <a:bodyPr/>
                    <a:lstStyle/>
                    <a:p>
                      <a:r>
                        <a:rPr lang="en-US" dirty="0" smtClean="0"/>
                        <a:t>Frame</a:t>
                      </a:r>
                      <a:endParaRPr lang="en-US" dirty="0"/>
                    </a:p>
                  </a:txBody>
                  <a:tcPr/>
                </a:tc>
                <a:tc>
                  <a:txBody>
                    <a:bodyPr/>
                    <a:lstStyle/>
                    <a:p>
                      <a:r>
                        <a:rPr lang="en-US" dirty="0" smtClean="0"/>
                        <a:t>6.65</a:t>
                      </a:r>
                      <a:endParaRPr lang="en-US" dirty="0"/>
                    </a:p>
                  </a:txBody>
                  <a:tcPr/>
                </a:tc>
                <a:tc>
                  <a:txBody>
                    <a:bodyPr/>
                    <a:lstStyle/>
                    <a:p>
                      <a:r>
                        <a:rPr lang="en-US" dirty="0" smtClean="0"/>
                        <a:t>4.79</a:t>
                      </a:r>
                      <a:endParaRPr lang="en-US" dirty="0"/>
                    </a:p>
                  </a:txBody>
                  <a:tcPr/>
                </a:tc>
                <a:tc>
                  <a:txBody>
                    <a:bodyPr/>
                    <a:lstStyle/>
                    <a:p>
                      <a:r>
                        <a:rPr lang="en-US" b="1" dirty="0" smtClean="0">
                          <a:solidFill>
                            <a:srgbClr val="FF0000"/>
                          </a:solidFill>
                        </a:rPr>
                        <a:t>1.39x</a:t>
                      </a:r>
                      <a:endParaRPr lang="en-US" b="1" dirty="0">
                        <a:solidFill>
                          <a:srgbClr val="FF0000"/>
                        </a:solidFill>
                      </a:endParaRPr>
                    </a:p>
                  </a:txBody>
                  <a:tcPr/>
                </a:tc>
              </a:tr>
            </a:tbl>
          </a:graphicData>
        </a:graphic>
      </p:graphicFrame>
      <p:sp>
        <p:nvSpPr>
          <p:cNvPr id="5" name="TextBox 4"/>
          <p:cNvSpPr txBox="1"/>
          <p:nvPr/>
        </p:nvSpPr>
        <p:spPr>
          <a:xfrm>
            <a:off x="0" y="4882839"/>
            <a:ext cx="12339483" cy="1200329"/>
          </a:xfrm>
          <a:prstGeom prst="rect">
            <a:avLst/>
          </a:prstGeom>
          <a:noFill/>
        </p:spPr>
        <p:txBody>
          <a:bodyPr wrap="square" rtlCol="0">
            <a:spAutoFit/>
          </a:bodyPr>
          <a:lstStyle/>
          <a:p>
            <a:pPr algn="ctr"/>
            <a:r>
              <a:rPr lang="en-US" dirty="0"/>
              <a:t>GPU times measured in 1080p on GTX 1080 (8GB) @ 1607 </a:t>
            </a:r>
            <a:r>
              <a:rPr lang="en-US" dirty="0" err="1" smtClean="0"/>
              <a:t>Mhz</a:t>
            </a:r>
            <a:endParaRPr lang="en-US" dirty="0" smtClean="0"/>
          </a:p>
          <a:p>
            <a:pPr algn="ctr"/>
            <a:endParaRPr lang="en-US" dirty="0"/>
          </a:p>
          <a:p>
            <a:pPr algn="ctr"/>
            <a:r>
              <a:rPr lang="en-US" dirty="0"/>
              <a:t>Using the accurate </a:t>
            </a:r>
            <a:r>
              <a:rPr lang="en-US" dirty="0" err="1"/>
              <a:t>Vis_Smith</a:t>
            </a:r>
            <a:r>
              <a:rPr lang="en-US" dirty="0"/>
              <a:t> function (not </a:t>
            </a:r>
            <a:r>
              <a:rPr lang="en-US" dirty="0" err="1"/>
              <a:t>Vis_SmithJointApprox</a:t>
            </a:r>
            <a:r>
              <a:rPr lang="en-US" dirty="0" smtClean="0"/>
              <a:t>)</a:t>
            </a:r>
            <a:endParaRPr lang="en-US" dirty="0"/>
          </a:p>
          <a:p>
            <a:pPr algn="ctr"/>
            <a:endParaRPr lang="en-US" dirty="0"/>
          </a:p>
        </p:txBody>
      </p:sp>
    </p:spTree>
    <p:extLst>
      <p:ext uri="{BB962C8B-B14F-4D97-AF65-F5344CB8AC3E}">
        <p14:creationId xmlns:p14="http://schemas.microsoft.com/office/powerpoint/2010/main" val="22981228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MSAA</a:t>
            </a:r>
            <a:endParaRPr lang="en-US" dirty="0"/>
          </a:p>
        </p:txBody>
      </p:sp>
      <p:sp>
        <p:nvSpPr>
          <p:cNvPr id="5" name="Text Placeholder 4"/>
          <p:cNvSpPr>
            <a:spLocks noGrp="1"/>
          </p:cNvSpPr>
          <p:nvPr>
            <p:ph type="body" idx="1"/>
          </p:nvPr>
        </p:nvSpPr>
        <p:spPr/>
        <p:txBody>
          <a:bodyPr/>
          <a:lstStyle/>
          <a:p>
            <a:r>
              <a:rPr lang="en-US" dirty="0" smtClean="0"/>
              <a:t>The cost of better performance</a:t>
            </a:r>
            <a:endParaRPr lang="en-US" dirty="0"/>
          </a:p>
        </p:txBody>
      </p:sp>
    </p:spTree>
    <p:extLst>
      <p:ext uri="{BB962C8B-B14F-4D97-AF65-F5344CB8AC3E}">
        <p14:creationId xmlns:p14="http://schemas.microsoft.com/office/powerpoint/2010/main" val="35087721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1"/>
            <a:ext cx="10515600" cy="900448"/>
          </a:xfrm>
        </p:spPr>
        <p:txBody>
          <a:bodyPr>
            <a:normAutofit/>
          </a:bodyPr>
          <a:lstStyle/>
          <a:p>
            <a:r>
              <a:rPr lang="en-US" sz="4000" dirty="0" smtClean="0"/>
              <a:t>Why not MSAA ?  Complex material graphs</a:t>
            </a:r>
            <a:endParaRPr lang="en-US" sz="4000" dirty="0"/>
          </a:p>
        </p:txBody>
      </p:sp>
      <p:sp>
        <p:nvSpPr>
          <p:cNvPr id="3" name="Content Placeholder 2"/>
          <p:cNvSpPr>
            <a:spLocks noGrp="1"/>
          </p:cNvSpPr>
          <p:nvPr>
            <p:ph idx="1"/>
          </p:nvPr>
        </p:nvSpPr>
        <p:spPr>
          <a:xfrm>
            <a:off x="172118" y="1455821"/>
            <a:ext cx="4417094" cy="2133609"/>
          </a:xfrm>
        </p:spPr>
        <p:txBody>
          <a:bodyPr/>
          <a:lstStyle/>
          <a:p>
            <a:pPr marL="0" indent="0">
              <a:buNone/>
            </a:pPr>
            <a:r>
              <a:rPr lang="en-US" dirty="0" smtClean="0"/>
              <a:t>Artist-controlled material definitions</a:t>
            </a:r>
          </a:p>
          <a:p>
            <a:pPr lvl="1"/>
            <a:r>
              <a:rPr lang="en-US" dirty="0" smtClean="0"/>
              <a:t>Non-linear operations</a:t>
            </a:r>
          </a:p>
          <a:p>
            <a:pPr lvl="1"/>
            <a:r>
              <a:rPr lang="en-US" dirty="0" smtClean="0"/>
              <a:t>Needs to be </a:t>
            </a:r>
            <a:r>
              <a:rPr lang="en-US" dirty="0" err="1" smtClean="0"/>
              <a:t>supersampled</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318" t="14166" r="10443"/>
          <a:stretch/>
        </p:blipFill>
        <p:spPr>
          <a:xfrm>
            <a:off x="4589212" y="1455821"/>
            <a:ext cx="7526589" cy="5321032"/>
          </a:xfrm>
          <a:prstGeom prst="rect">
            <a:avLst/>
          </a:prstGeom>
          <a:ln w="25400">
            <a:solidFill>
              <a:schemeClr val="bg1"/>
            </a:solid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2375" t="40076" r="29003" b="50681"/>
          <a:stretch/>
        </p:blipFill>
        <p:spPr>
          <a:xfrm>
            <a:off x="2438059" y="3728945"/>
            <a:ext cx="1949116" cy="1208676"/>
          </a:xfrm>
          <a:prstGeom prst="rect">
            <a:avLst/>
          </a:prstGeom>
          <a:ln w="25400">
            <a:solidFill>
              <a:schemeClr val="bg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1034" t="46992" r="50798" b="35620"/>
          <a:stretch/>
        </p:blipFill>
        <p:spPr>
          <a:xfrm>
            <a:off x="172118" y="3639255"/>
            <a:ext cx="1917128" cy="2360761"/>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1583" t="26793" r="53042" b="55817"/>
          <a:stretch/>
        </p:blipFill>
        <p:spPr>
          <a:xfrm>
            <a:off x="1867045" y="5127864"/>
            <a:ext cx="2520130" cy="1648989"/>
          </a:xfrm>
          <a:prstGeom prst="rect">
            <a:avLst/>
          </a:prstGeom>
          <a:ln w="254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67190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041"/>
            <a:ext cx="12191997" cy="6857998"/>
          </a:xfrm>
          <a:prstGeom prst="rect">
            <a:avLst/>
          </a:prstGeom>
        </p:spPr>
      </p:pic>
      <p:sp>
        <p:nvSpPr>
          <p:cNvPr id="8" name="Title 1"/>
          <p:cNvSpPr>
            <a:spLocks noGrp="1"/>
          </p:cNvSpPr>
          <p:nvPr>
            <p:ph type="title"/>
          </p:nvPr>
        </p:nvSpPr>
        <p:spPr>
          <a:xfrm>
            <a:off x="1" y="-1"/>
            <a:ext cx="2205318" cy="715617"/>
          </a:xfrm>
          <a:solidFill>
            <a:schemeClr val="bg1"/>
          </a:solidFill>
        </p:spPr>
        <p:txBody>
          <a:bodyPr>
            <a:normAutofit/>
          </a:bodyPr>
          <a:lstStyle/>
          <a:p>
            <a:pPr algn="l"/>
            <a:r>
              <a:rPr lang="en-US" sz="4000" dirty="0" smtClean="0">
                <a:solidFill>
                  <a:schemeClr val="tx1"/>
                </a:solidFill>
              </a:rPr>
              <a:t>4xAGAA</a:t>
            </a:r>
            <a:endParaRPr lang="en-US" sz="4000" dirty="0">
              <a:solidFill>
                <a:schemeClr val="tx1"/>
              </a:solidFill>
            </a:endParaRPr>
          </a:p>
        </p:txBody>
      </p:sp>
      <p:sp>
        <p:nvSpPr>
          <p:cNvPr id="6" name="Title 1"/>
          <p:cNvSpPr txBox="1">
            <a:spLocks/>
          </p:cNvSpPr>
          <p:nvPr/>
        </p:nvSpPr>
        <p:spPr>
          <a:xfrm>
            <a:off x="7928811" y="11489"/>
            <a:ext cx="4263188" cy="365760"/>
          </a:xfrm>
          <a:prstGeom prst="rect">
            <a:avLst/>
          </a:prstGeom>
          <a:solidFill>
            <a:schemeClr val="bg1"/>
          </a:solidFill>
        </p:spPr>
        <p:txBody>
          <a:bodyPr vert="horz" lIns="91436" tIns="45720" rIns="91436" bIns="45720" rtlCol="0" anchor="ctr">
            <a:noAutofit/>
          </a:bodyPr>
          <a:lstStyle>
            <a:lvl1pPr algn="l" defTabSz="914364"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Trebuchet MS" panose="020B0603020202020204" pitchFamily="34" charset="0"/>
              </a:rPr>
              <a:t>Lighting: 4.7 -&gt; 2.8 </a:t>
            </a:r>
            <a:r>
              <a:rPr lang="en-US" sz="2000" dirty="0" err="1" smtClean="0">
                <a:latin typeface="Trebuchet MS" panose="020B0603020202020204" pitchFamily="34" charset="0"/>
              </a:rPr>
              <a:t>ms</a:t>
            </a:r>
            <a:r>
              <a:rPr lang="en-US" sz="2000" dirty="0" smtClean="0">
                <a:latin typeface="Trebuchet MS" panose="020B0603020202020204" pitchFamily="34" charset="0"/>
              </a:rPr>
              <a:t> (</a:t>
            </a:r>
            <a:r>
              <a:rPr lang="en-US" sz="2000" dirty="0" smtClean="0">
                <a:solidFill>
                  <a:srgbClr val="76B900"/>
                </a:solidFill>
                <a:latin typeface="Trebuchet MS" panose="020B0603020202020204" pitchFamily="34" charset="0"/>
              </a:rPr>
              <a:t>1.7x</a:t>
            </a:r>
            <a:r>
              <a:rPr lang="en-US" sz="2000" dirty="0" smtClean="0">
                <a:latin typeface="Trebuchet MS" panose="020B0603020202020204" pitchFamily="34" charset="0"/>
              </a:rPr>
              <a:t> faster) </a:t>
            </a:r>
            <a:endParaRPr lang="en-US" sz="2000" dirty="0">
              <a:latin typeface="Trebuchet MS" panose="020B0603020202020204" pitchFamily="34" charset="0"/>
            </a:endParaRPr>
          </a:p>
        </p:txBody>
      </p:sp>
      <p:sp>
        <p:nvSpPr>
          <p:cNvPr id="7" name="Rectangle 6"/>
          <p:cNvSpPr/>
          <p:nvPr/>
        </p:nvSpPr>
        <p:spPr>
          <a:xfrm>
            <a:off x="8927432" y="6593304"/>
            <a:ext cx="3264568" cy="237744"/>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GPU times measured on GTX 1080 @ 1080p</a:t>
            </a:r>
            <a:endParaRPr lang="en-US" sz="1200"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1" y="6593305"/>
            <a:ext cx="3092116" cy="259654"/>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Scene </a:t>
            </a:r>
            <a:r>
              <a:rPr lang="en-US" sz="1200" dirty="0">
                <a:solidFill>
                  <a:schemeClr val="bg1"/>
                </a:solidFill>
                <a:effectLst>
                  <a:outerShdw blurRad="38100" dist="38100" dir="2700000" algn="tl">
                    <a:srgbClr val="000000">
                      <a:alpha val="43137"/>
                    </a:srgbClr>
                  </a:outerShdw>
                </a:effectLst>
              </a:rPr>
              <a:t>c</a:t>
            </a:r>
            <a:r>
              <a:rPr lang="en-US" sz="1200" dirty="0" smtClean="0">
                <a:solidFill>
                  <a:schemeClr val="bg1"/>
                </a:solidFill>
                <a:effectLst>
                  <a:outerShdw blurRad="38100" dist="38100" dir="2700000" algn="tl">
                    <a:srgbClr val="000000">
                      <a:alpha val="43137"/>
                    </a:srgbClr>
                  </a:outerShdw>
                </a:effectLst>
              </a:rPr>
              <a:t>ourtesy of </a:t>
            </a:r>
            <a:r>
              <a:rPr lang="en-US" sz="1200" dirty="0" err="1" smtClean="0">
                <a:solidFill>
                  <a:schemeClr val="bg1"/>
                </a:solidFill>
                <a:effectLst>
                  <a:outerShdw blurRad="38100" dist="38100" dir="2700000" algn="tl">
                    <a:srgbClr val="000000">
                      <a:alpha val="43137"/>
                    </a:srgbClr>
                  </a:outerShdw>
                </a:effectLst>
              </a:rPr>
              <a:t>Quixel</a:t>
            </a:r>
            <a:r>
              <a:rPr lang="en-US" sz="1200" dirty="0" smtClean="0">
                <a:solidFill>
                  <a:schemeClr val="bg1"/>
                </a:solidFill>
                <a:effectLst>
                  <a:outerShdw blurRad="38100" dist="38100" dir="2700000" algn="tl">
                    <a:srgbClr val="000000">
                      <a:alpha val="43137"/>
                    </a:srgbClr>
                  </a:outerShdw>
                </a:effectLst>
              </a:rPr>
              <a:t> and Epic Games</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6503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MSAA More Feasible</a:t>
            </a:r>
            <a:endParaRPr lang="en-US" dirty="0"/>
          </a:p>
        </p:txBody>
      </p:sp>
      <p:sp>
        <p:nvSpPr>
          <p:cNvPr id="3" name="Content Placeholder 2"/>
          <p:cNvSpPr>
            <a:spLocks noGrp="1"/>
          </p:cNvSpPr>
          <p:nvPr>
            <p:ph idx="1"/>
          </p:nvPr>
        </p:nvSpPr>
        <p:spPr>
          <a:xfrm>
            <a:off x="838200" y="2247899"/>
            <a:ext cx="10718800" cy="3929063"/>
          </a:xfrm>
        </p:spPr>
        <p:txBody>
          <a:bodyPr>
            <a:normAutofit fontScale="92500" lnSpcReduction="10000"/>
          </a:bodyPr>
          <a:lstStyle/>
          <a:p>
            <a:pPr marL="0" indent="0">
              <a:buNone/>
            </a:pPr>
            <a:r>
              <a:rPr lang="en-US" dirty="0"/>
              <a:t>Using MSAA in the </a:t>
            </a:r>
            <a:r>
              <a:rPr lang="en-US" dirty="0" err="1" smtClean="0"/>
              <a:t>GBuffer</a:t>
            </a:r>
            <a:r>
              <a:rPr lang="en-US" dirty="0" smtClean="0"/>
              <a:t> fill </a:t>
            </a:r>
            <a:r>
              <a:rPr lang="en-US" dirty="0"/>
              <a:t>can </a:t>
            </a:r>
            <a:r>
              <a:rPr lang="en-US" dirty="0" smtClean="0"/>
              <a:t>produce great performance boosts (~2x) over super-sampling</a:t>
            </a:r>
            <a:endParaRPr lang="en-US" dirty="0"/>
          </a:p>
          <a:p>
            <a:pPr marL="0" indent="0">
              <a:buNone/>
            </a:pPr>
            <a:endParaRPr lang="en-US" dirty="0" smtClean="0"/>
          </a:p>
          <a:p>
            <a:pPr marL="0" indent="0">
              <a:buNone/>
            </a:pPr>
            <a:r>
              <a:rPr lang="en-US" dirty="0" smtClean="0"/>
              <a:t>However</a:t>
            </a:r>
            <a:r>
              <a:rPr lang="en-US" dirty="0"/>
              <a:t>, </a:t>
            </a:r>
            <a:r>
              <a:rPr lang="en-US" dirty="0" smtClean="0"/>
              <a:t>per-fragment shading can introduce artifacts if the pixel </a:t>
            </a:r>
            <a:r>
              <a:rPr lang="en-US" dirty="0" err="1" smtClean="0"/>
              <a:t>shader</a:t>
            </a:r>
            <a:r>
              <a:rPr lang="en-US" dirty="0" smtClean="0"/>
              <a:t> is using discard or non-linear </a:t>
            </a:r>
            <a:r>
              <a:rPr lang="en-US" dirty="0" err="1" smtClean="0"/>
              <a:t>maths</a:t>
            </a:r>
            <a:endParaRPr lang="en-US" dirty="0"/>
          </a:p>
          <a:p>
            <a:pPr marL="0" indent="0">
              <a:buNone/>
            </a:pPr>
            <a:endParaRPr lang="en-US" dirty="0" smtClean="0"/>
          </a:p>
          <a:p>
            <a:pPr marL="0" indent="0">
              <a:buNone/>
            </a:pPr>
            <a:r>
              <a:rPr lang="en-US" dirty="0" smtClean="0"/>
              <a:t>Proposed solution:</a:t>
            </a:r>
          </a:p>
          <a:p>
            <a:pPr marL="457181" lvl="1" indent="0">
              <a:buNone/>
            </a:pPr>
            <a:r>
              <a:rPr lang="en-US" sz="2600" dirty="0" smtClean="0"/>
              <a:t>1. Encourage artists to avoid non-linear material nodes (pow, clamp, …)</a:t>
            </a:r>
          </a:p>
          <a:p>
            <a:pPr marL="457181" lvl="1" indent="0">
              <a:buNone/>
            </a:pPr>
            <a:r>
              <a:rPr lang="en-US" sz="2600" dirty="0" smtClean="0"/>
              <a:t>2. Selectively super-sample the </a:t>
            </a:r>
            <a:r>
              <a:rPr lang="en-US" sz="2600" dirty="0" err="1" smtClean="0"/>
              <a:t>GBuffer</a:t>
            </a:r>
            <a:r>
              <a:rPr lang="en-US" sz="2600" dirty="0" smtClean="0"/>
              <a:t> attributes that have nonlinearities</a:t>
            </a:r>
          </a:p>
          <a:p>
            <a:pPr marL="0" indent="0">
              <a:buNone/>
            </a:pPr>
            <a:endParaRPr lang="en-US" dirty="0" smtClean="0"/>
          </a:p>
        </p:txBody>
      </p:sp>
    </p:spTree>
    <p:extLst>
      <p:ext uri="{BB962C8B-B14F-4D97-AF65-F5344CB8AC3E}">
        <p14:creationId xmlns:p14="http://schemas.microsoft.com/office/powerpoint/2010/main" val="38622332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AGAA is speeding up only the lighting pass</a:t>
            </a:r>
          </a:p>
          <a:p>
            <a:pPr marL="0" indent="0">
              <a:buNone/>
            </a:pPr>
            <a:endParaRPr lang="en-US" dirty="0" smtClean="0"/>
          </a:p>
          <a:p>
            <a:pPr marL="0" indent="0">
              <a:buNone/>
            </a:pPr>
            <a:r>
              <a:rPr lang="en-US" dirty="0" smtClean="0"/>
              <a:t>Non-standard UE shading models not </a:t>
            </a:r>
            <a:r>
              <a:rPr lang="en-US" smtClean="0"/>
              <a:t>fully tested yet</a:t>
            </a:r>
            <a:endParaRPr lang="en-US" dirty="0"/>
          </a:p>
          <a:p>
            <a:pPr marL="0" indent="0">
              <a:buNone/>
            </a:pPr>
            <a:endParaRPr lang="en-US" dirty="0"/>
          </a:p>
          <a:p>
            <a:pPr marL="0" indent="0">
              <a:buNone/>
            </a:pPr>
            <a:r>
              <a:rPr lang="en-US" dirty="0" smtClean="0"/>
              <a:t>More than 2 shading model IDs / pixel untested</a:t>
            </a:r>
          </a:p>
        </p:txBody>
      </p:sp>
    </p:spTree>
    <p:extLst>
      <p:ext uri="{BB962C8B-B14F-4D97-AF65-F5344CB8AC3E}">
        <p14:creationId xmlns:p14="http://schemas.microsoft.com/office/powerpoint/2010/main" val="28584878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AGAA speeds up super-sampled </a:t>
            </a:r>
            <a:r>
              <a:rPr lang="en-US" dirty="0" smtClean="0">
                <a:solidFill>
                  <a:srgbClr val="76B900"/>
                </a:solidFill>
              </a:rPr>
              <a:t>lighting</a:t>
            </a:r>
          </a:p>
          <a:p>
            <a:pPr marL="457181" lvl="1" indent="0">
              <a:buNone/>
            </a:pPr>
            <a:r>
              <a:rPr lang="en-US" dirty="0" smtClean="0"/>
              <a:t>4x </a:t>
            </a:r>
            <a:r>
              <a:rPr lang="en-US" dirty="0"/>
              <a:t>AGAA lighting is </a:t>
            </a:r>
            <a:r>
              <a:rPr lang="en-US" dirty="0">
                <a:solidFill>
                  <a:srgbClr val="76B900"/>
                </a:solidFill>
              </a:rPr>
              <a:t>1.7x</a:t>
            </a:r>
            <a:r>
              <a:rPr lang="en-US" dirty="0"/>
              <a:t> faster than 4x SSAA</a:t>
            </a:r>
          </a:p>
          <a:p>
            <a:pPr marL="457181" lvl="1" indent="0">
              <a:buNone/>
            </a:pPr>
            <a:r>
              <a:rPr lang="en-US" dirty="0"/>
              <a:t>8x AGAA lighting is </a:t>
            </a:r>
            <a:r>
              <a:rPr lang="en-US" dirty="0" smtClean="0">
                <a:solidFill>
                  <a:srgbClr val="76B900"/>
                </a:solidFill>
              </a:rPr>
              <a:t>2.6x</a:t>
            </a:r>
            <a:r>
              <a:rPr lang="en-US" dirty="0" smtClean="0"/>
              <a:t> </a:t>
            </a:r>
            <a:r>
              <a:rPr lang="en-US" dirty="0"/>
              <a:t>faster than 8x SSAA</a:t>
            </a:r>
          </a:p>
          <a:p>
            <a:pPr marL="0" indent="0">
              <a:buNone/>
            </a:pPr>
            <a:endParaRPr lang="en-US" dirty="0" smtClean="0"/>
          </a:p>
          <a:p>
            <a:pPr marL="0" indent="0">
              <a:buNone/>
            </a:pPr>
            <a:r>
              <a:rPr lang="en-US" dirty="0" smtClean="0"/>
              <a:t>Can be combined with TAA or used alone</a:t>
            </a:r>
          </a:p>
          <a:p>
            <a:pPr marL="0" indent="0">
              <a:buNone/>
            </a:pPr>
            <a:endParaRPr lang="en-US" dirty="0"/>
          </a:p>
          <a:p>
            <a:pPr marL="0" indent="0">
              <a:buNone/>
            </a:pPr>
            <a:r>
              <a:rPr lang="en-US" dirty="0" smtClean="0"/>
              <a:t>Still ongoing work</a:t>
            </a:r>
          </a:p>
        </p:txBody>
      </p:sp>
    </p:spTree>
    <p:extLst>
      <p:ext uri="{BB962C8B-B14F-4D97-AF65-F5344CB8AC3E}">
        <p14:creationId xmlns:p14="http://schemas.microsoft.com/office/powerpoint/2010/main" val="32012781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sp>
        <p:nvSpPr>
          <p:cNvPr id="3" name="Content Placeholder 2"/>
          <p:cNvSpPr>
            <a:spLocks noGrp="1"/>
          </p:cNvSpPr>
          <p:nvPr>
            <p:ph idx="1"/>
          </p:nvPr>
        </p:nvSpPr>
        <p:spPr/>
        <p:txBody>
          <a:bodyPr/>
          <a:lstStyle/>
          <a:p>
            <a:pPr marL="0" indent="0">
              <a:buNone/>
            </a:pPr>
            <a:r>
              <a:rPr lang="en-US" dirty="0"/>
              <a:t>Natalya </a:t>
            </a:r>
            <a:r>
              <a:rPr lang="en-US" dirty="0" err="1"/>
              <a:t>Tatarchuk</a:t>
            </a:r>
            <a:endParaRPr lang="en-US" dirty="0" smtClean="0"/>
          </a:p>
          <a:p>
            <a:pPr marL="0" indent="0">
              <a:buNone/>
            </a:pPr>
            <a:r>
              <a:rPr lang="en-US" dirty="0" smtClean="0"/>
              <a:t>Aaron Lefohn</a:t>
            </a:r>
          </a:p>
          <a:p>
            <a:pPr marL="0" indent="0">
              <a:buNone/>
            </a:pPr>
            <a:r>
              <a:rPr lang="en-US" dirty="0" smtClean="0"/>
              <a:t>Jon Jansen</a:t>
            </a:r>
          </a:p>
          <a:p>
            <a:pPr marL="0" indent="0">
              <a:buNone/>
            </a:pPr>
            <a:r>
              <a:rPr lang="en-US" dirty="0"/>
              <a:t>Anton </a:t>
            </a:r>
            <a:r>
              <a:rPr lang="en-US" dirty="0" err="1"/>
              <a:t>Kaplanyan</a:t>
            </a:r>
            <a:endParaRPr lang="en-US" dirty="0" smtClean="0"/>
          </a:p>
          <a:p>
            <a:pPr marL="0" indent="0">
              <a:buNone/>
            </a:pPr>
            <a:endParaRPr lang="en-US" dirty="0" smtClean="0"/>
          </a:p>
          <a:p>
            <a:endParaRPr lang="en-US" dirty="0"/>
          </a:p>
        </p:txBody>
      </p:sp>
      <p:pic>
        <p:nvPicPr>
          <p:cNvPr id="5" name="Picture 4"/>
          <p:cNvPicPr>
            <a:picLocks noChangeAspect="1"/>
          </p:cNvPicPr>
          <p:nvPr/>
        </p:nvPicPr>
        <p:blipFill rotWithShape="1">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32450" t="15713" r="32702" b="15825"/>
          <a:stretch/>
        </p:blipFill>
        <p:spPr>
          <a:xfrm>
            <a:off x="6096000" y="1525886"/>
            <a:ext cx="2677694" cy="2959046"/>
          </a:xfrm>
          <a:prstGeom prst="rect">
            <a:avLst/>
          </a:prstGeom>
        </p:spPr>
      </p:pic>
    </p:spTree>
    <p:extLst>
      <p:ext uri="{BB962C8B-B14F-4D97-AF65-F5344CB8AC3E}">
        <p14:creationId xmlns:p14="http://schemas.microsoft.com/office/powerpoint/2010/main" val="398499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5298553"/>
          </a:xfrm>
        </p:spPr>
        <p:txBody>
          <a:bodyPr>
            <a:normAutofit/>
          </a:bodyPr>
          <a:lstStyle/>
          <a:p>
            <a:pPr algn="ctr"/>
            <a:r>
              <a:rPr lang="en-US" sz="5400" dirty="0" smtClean="0"/>
              <a:t>Questions?</a:t>
            </a:r>
            <a:endParaRPr lang="en-US" sz="5400" dirty="0"/>
          </a:p>
        </p:txBody>
      </p:sp>
    </p:spTree>
    <p:extLst>
      <p:ext uri="{BB962C8B-B14F-4D97-AF65-F5344CB8AC3E}">
        <p14:creationId xmlns:p14="http://schemas.microsoft.com/office/powerpoint/2010/main" val="42413567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0"/>
            <a:ext cx="10515600" cy="892169"/>
          </a:xfrm>
        </p:spPr>
        <p:txBody>
          <a:bodyPr/>
          <a:lstStyle/>
          <a:p>
            <a:r>
              <a:rPr lang="en-US" dirty="0" smtClean="0"/>
              <a:t>References</a:t>
            </a:r>
            <a:endParaRPr lang="en-US" dirty="0"/>
          </a:p>
        </p:txBody>
      </p:sp>
      <p:sp>
        <p:nvSpPr>
          <p:cNvPr id="3" name="Content Placeholder 2"/>
          <p:cNvSpPr>
            <a:spLocks noGrp="1"/>
          </p:cNvSpPr>
          <p:nvPr>
            <p:ph idx="1"/>
          </p:nvPr>
        </p:nvSpPr>
        <p:spPr>
          <a:xfrm>
            <a:off x="838200" y="1676400"/>
            <a:ext cx="10515600" cy="4902200"/>
          </a:xfrm>
        </p:spPr>
        <p:txBody>
          <a:bodyPr>
            <a:normAutofit fontScale="62500" lnSpcReduction="20000"/>
          </a:bodyPr>
          <a:lstStyle/>
          <a:p>
            <a:pPr marL="0" indent="0">
              <a:buNone/>
            </a:pPr>
            <a:r>
              <a:rPr lang="en-US" b="1" dirty="0" smtClean="0"/>
              <a:t>[TVCG 2016] Cyril </a:t>
            </a:r>
            <a:r>
              <a:rPr lang="en-US" b="1" dirty="0" err="1" smtClean="0"/>
              <a:t>Crassin</a:t>
            </a:r>
            <a:r>
              <a:rPr lang="en-US" b="1" dirty="0" smtClean="0"/>
              <a:t>, Morgan McGuire, </a:t>
            </a:r>
            <a:r>
              <a:rPr lang="en-US" b="1" dirty="0" err="1" smtClean="0"/>
              <a:t>Kayvon</a:t>
            </a:r>
            <a:r>
              <a:rPr lang="en-US" b="1" dirty="0" smtClean="0"/>
              <a:t> </a:t>
            </a:r>
            <a:r>
              <a:rPr lang="en-US" b="1" dirty="0" err="1" smtClean="0"/>
              <a:t>Fatahalian</a:t>
            </a:r>
            <a:r>
              <a:rPr lang="en-US" b="1" dirty="0" smtClean="0"/>
              <a:t>, Aaron </a:t>
            </a:r>
            <a:r>
              <a:rPr lang="en-US" b="1" dirty="0" err="1" smtClean="0"/>
              <a:t>Lefohn</a:t>
            </a:r>
            <a:r>
              <a:rPr lang="en-US" b="1" dirty="0" smtClean="0"/>
              <a:t>, </a:t>
            </a:r>
            <a:br>
              <a:rPr lang="en-US" b="1" dirty="0" smtClean="0"/>
            </a:br>
            <a:r>
              <a:rPr lang="en-US" b="1" dirty="0" smtClean="0"/>
              <a:t>  "Aggregate G-Buffer Anti-Aliasing - Extended Version", TVCG, </a:t>
            </a:r>
            <a:r>
              <a:rPr lang="en-US" b="1" dirty="0" smtClean="0"/>
              <a:t>2016.</a:t>
            </a:r>
            <a:br>
              <a:rPr lang="en-US" b="1" dirty="0" smtClean="0"/>
            </a:br>
            <a:r>
              <a:rPr lang="en-US" sz="2600" b="1" dirty="0" smtClean="0">
                <a:hlinkClick r:id="rId3"/>
              </a:rPr>
              <a:t>http://research.nvidia.com/sites/default/files/publications/AGAA_Extended_TVCG2016_AuthorsVersion.pdf</a:t>
            </a:r>
            <a:endParaRPr lang="en-US" sz="2600" b="1" dirty="0" smtClean="0"/>
          </a:p>
          <a:p>
            <a:pPr marL="0" indent="0">
              <a:buNone/>
            </a:pPr>
            <a:endParaRPr lang="en-US" dirty="0"/>
          </a:p>
          <a:p>
            <a:pPr marL="0" indent="0">
              <a:buNone/>
            </a:pPr>
            <a:r>
              <a:rPr lang="en-US" smtClean="0"/>
              <a:t>[</a:t>
            </a:r>
            <a:r>
              <a:rPr lang="en-US" dirty="0" err="1"/>
              <a:t>Kaplanyan</a:t>
            </a:r>
            <a:r>
              <a:rPr lang="en-US" dirty="0"/>
              <a:t> 2016] A. </a:t>
            </a:r>
            <a:r>
              <a:rPr lang="en-US" dirty="0" err="1"/>
              <a:t>Kaplanyan</a:t>
            </a:r>
            <a:r>
              <a:rPr lang="en-US" dirty="0"/>
              <a:t>, S. Hill, A. </a:t>
            </a:r>
            <a:r>
              <a:rPr lang="en-US" dirty="0" err="1"/>
              <a:t>Patney</a:t>
            </a:r>
            <a:r>
              <a:rPr lang="en-US" dirty="0"/>
              <a:t> &amp; A. </a:t>
            </a:r>
            <a:r>
              <a:rPr lang="en-US" dirty="0" err="1"/>
              <a:t>Lefohn</a:t>
            </a:r>
            <a:r>
              <a:rPr lang="en-US" dirty="0"/>
              <a:t>, “Filtering Distributions of </a:t>
            </a:r>
            <a:r>
              <a:rPr lang="en-US" dirty="0" err="1"/>
              <a:t>Normals</a:t>
            </a:r>
            <a:r>
              <a:rPr lang="en-US" dirty="0"/>
              <a:t> for Shading”, HPG 2016.</a:t>
            </a:r>
            <a:endParaRPr lang="en-US" dirty="0">
              <a:solidFill>
                <a:prstClr val="white"/>
              </a:solidFill>
              <a:latin typeface="Franklin Gothic Demi Cond"/>
            </a:endParaRPr>
          </a:p>
          <a:p>
            <a:pPr marL="0" indent="0">
              <a:buNone/>
            </a:pPr>
            <a:r>
              <a:rPr lang="en-US" dirty="0"/>
              <a:t>[</a:t>
            </a:r>
            <a:r>
              <a:rPr lang="en-US" dirty="0" err="1"/>
              <a:t>Heitz</a:t>
            </a:r>
            <a:r>
              <a:rPr lang="en-US" dirty="0"/>
              <a:t> 2015] Eric </a:t>
            </a:r>
            <a:r>
              <a:rPr lang="en-US" dirty="0" err="1"/>
              <a:t>Heitz</a:t>
            </a:r>
            <a:r>
              <a:rPr lang="en-US" dirty="0"/>
              <a:t>, Jonathan </a:t>
            </a:r>
            <a:r>
              <a:rPr lang="en-US" dirty="0" err="1"/>
              <a:t>Dupuy</a:t>
            </a:r>
            <a:r>
              <a:rPr lang="en-US" dirty="0"/>
              <a:t>, Cyril </a:t>
            </a:r>
            <a:r>
              <a:rPr lang="en-US" dirty="0" err="1"/>
              <a:t>Crassin</a:t>
            </a:r>
            <a:r>
              <a:rPr lang="en-US" dirty="0"/>
              <a:t> and Carsten </a:t>
            </a:r>
            <a:r>
              <a:rPr lang="en-US" dirty="0" err="1"/>
              <a:t>Dachsbacher</a:t>
            </a:r>
            <a:r>
              <a:rPr lang="en-US" dirty="0"/>
              <a:t>, “The SGGX </a:t>
            </a:r>
            <a:r>
              <a:rPr lang="en-US" dirty="0" err="1"/>
              <a:t>Microflake</a:t>
            </a:r>
            <a:r>
              <a:rPr lang="en-US" dirty="0"/>
              <a:t> Distribution“, SIGGRAPH 2015.</a:t>
            </a:r>
          </a:p>
          <a:p>
            <a:pPr marL="0" indent="0">
              <a:buNone/>
            </a:pPr>
            <a:r>
              <a:rPr lang="en-US" dirty="0"/>
              <a:t>[I3D 2015] Cyril </a:t>
            </a:r>
            <a:r>
              <a:rPr lang="en-US" dirty="0" err="1"/>
              <a:t>Crassin</a:t>
            </a:r>
            <a:r>
              <a:rPr lang="en-US" dirty="0"/>
              <a:t>, Morgan McGuire, </a:t>
            </a:r>
            <a:r>
              <a:rPr lang="en-US" dirty="0" err="1"/>
              <a:t>Kayvon</a:t>
            </a:r>
            <a:r>
              <a:rPr lang="en-US" dirty="0"/>
              <a:t> </a:t>
            </a:r>
            <a:r>
              <a:rPr lang="en-US" dirty="0" err="1"/>
              <a:t>Fatahalian</a:t>
            </a:r>
            <a:r>
              <a:rPr lang="en-US" dirty="0"/>
              <a:t>, Aaron </a:t>
            </a:r>
            <a:r>
              <a:rPr lang="en-US" dirty="0" err="1"/>
              <a:t>Lefohn</a:t>
            </a:r>
            <a:r>
              <a:rPr lang="en-US" dirty="0"/>
              <a:t>, </a:t>
            </a:r>
            <a:br>
              <a:rPr lang="en-US" dirty="0"/>
            </a:br>
            <a:r>
              <a:rPr lang="en-US" dirty="0"/>
              <a:t>  "Aggregate G-Buffer Anti-Aliasing“, I3D, 2015.</a:t>
            </a:r>
          </a:p>
          <a:p>
            <a:pPr marL="0" indent="0">
              <a:buNone/>
            </a:pPr>
            <a:r>
              <a:rPr lang="en-US" dirty="0"/>
              <a:t>[Karis 2014] Brian Karis (Epic), “High-Quality Temporal Super-Sampling”, SIGGRAPH 2014.</a:t>
            </a:r>
          </a:p>
          <a:p>
            <a:pPr marL="0" indent="0">
              <a:buNone/>
            </a:pPr>
            <a:r>
              <a:rPr lang="en-US" dirty="0"/>
              <a:t>[Baker and Hill 2012] Stephen Hill (</a:t>
            </a:r>
            <a:r>
              <a:rPr lang="en-US" dirty="0" err="1"/>
              <a:t>Ubisoft</a:t>
            </a:r>
            <a:r>
              <a:rPr lang="en-US" dirty="0"/>
              <a:t>) &amp; Dan Baker (</a:t>
            </a:r>
            <a:r>
              <a:rPr lang="en-US" dirty="0" err="1"/>
              <a:t>Firaxis</a:t>
            </a:r>
            <a:r>
              <a:rPr lang="en-US" dirty="0"/>
              <a:t>), “Rock-Solid Shading: Image Stability without Sacrificing Detail”, GDC 2012.</a:t>
            </a:r>
          </a:p>
          <a:p>
            <a:pPr marL="0" indent="0">
              <a:buNone/>
            </a:pPr>
            <a:r>
              <a:rPr lang="en-US" dirty="0"/>
              <a:t>[</a:t>
            </a:r>
            <a:r>
              <a:rPr lang="en-US" dirty="0" err="1"/>
              <a:t>Bruneton</a:t>
            </a:r>
            <a:r>
              <a:rPr lang="en-US" dirty="0"/>
              <a:t> and </a:t>
            </a:r>
            <a:r>
              <a:rPr lang="en-US" dirty="0" err="1"/>
              <a:t>Neyret</a:t>
            </a:r>
            <a:r>
              <a:rPr lang="en-US" dirty="0"/>
              <a:t> 2012] </a:t>
            </a:r>
            <a:r>
              <a:rPr lang="en-US" dirty="0" err="1"/>
              <a:t>Bruneton</a:t>
            </a:r>
            <a:r>
              <a:rPr lang="en-US" dirty="0"/>
              <a:t> &amp; </a:t>
            </a:r>
            <a:r>
              <a:rPr lang="en-US" dirty="0" err="1"/>
              <a:t>Neyret</a:t>
            </a:r>
            <a:r>
              <a:rPr lang="en-US" dirty="0"/>
              <a:t>, “A Survey of Non-linear Pre-filtering Methods for Efficient and Accurate Surface Shading”, TVCG 2011.</a:t>
            </a:r>
          </a:p>
          <a:p>
            <a:pPr marL="0" indent="0">
              <a:buNone/>
            </a:pPr>
            <a:r>
              <a:rPr lang="en-US" dirty="0" smtClean="0"/>
              <a:t>[</a:t>
            </a:r>
            <a:r>
              <a:rPr lang="en-US" dirty="0" err="1" smtClean="0"/>
              <a:t>Toksvig</a:t>
            </a:r>
            <a:r>
              <a:rPr lang="en-US" dirty="0" smtClean="0"/>
              <a:t> 2005] </a:t>
            </a:r>
            <a:r>
              <a:rPr lang="en-US" dirty="0" err="1" smtClean="0"/>
              <a:t>Toksvig</a:t>
            </a:r>
            <a:r>
              <a:rPr lang="en-US" dirty="0"/>
              <a:t>, </a:t>
            </a:r>
            <a:r>
              <a:rPr lang="en-US" dirty="0" smtClean="0"/>
              <a:t>“</a:t>
            </a:r>
            <a:r>
              <a:rPr lang="en-US" dirty="0" err="1" smtClean="0"/>
              <a:t>Mipmapping</a:t>
            </a:r>
            <a:r>
              <a:rPr lang="en-US" dirty="0" smtClean="0"/>
              <a:t> normal maps”, Journal of Graphics Tools 10, 2005</a:t>
            </a:r>
            <a:r>
              <a:rPr lang="en-US" dirty="0" smtClean="0"/>
              <a:t>.</a:t>
            </a:r>
            <a:endParaRPr lang="en-US" dirty="0" smtClean="0"/>
          </a:p>
        </p:txBody>
      </p:sp>
    </p:spTree>
    <p:extLst>
      <p:ext uri="{BB962C8B-B14F-4D97-AF65-F5344CB8AC3E}">
        <p14:creationId xmlns:p14="http://schemas.microsoft.com/office/powerpoint/2010/main" val="29553251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35" y="164136"/>
            <a:ext cx="11241066" cy="1064893"/>
          </a:xfrm>
        </p:spPr>
        <p:txBody>
          <a:bodyPr/>
          <a:lstStyle/>
          <a:p>
            <a:r>
              <a:rPr lang="en-US" dirty="0" smtClean="0"/>
              <a:t>Temporal Anti-Aliasing</a:t>
            </a:r>
            <a:endParaRPr lang="en-US" dirty="0"/>
          </a:p>
        </p:txBody>
      </p:sp>
      <p:sp>
        <p:nvSpPr>
          <p:cNvPr id="3" name="Content Placeholder 2"/>
          <p:cNvSpPr>
            <a:spLocks noGrp="1"/>
          </p:cNvSpPr>
          <p:nvPr>
            <p:ph idx="1"/>
          </p:nvPr>
        </p:nvSpPr>
        <p:spPr>
          <a:xfrm>
            <a:off x="263048" y="1690694"/>
            <a:ext cx="4843680" cy="4830422"/>
          </a:xfrm>
        </p:spPr>
        <p:txBody>
          <a:bodyPr>
            <a:normAutofit lnSpcReduction="10000"/>
          </a:bodyPr>
          <a:lstStyle/>
          <a:p>
            <a:pPr marL="0" indent="0">
              <a:buNone/>
            </a:pPr>
            <a:r>
              <a:rPr lang="en-US" dirty="0" smtClean="0"/>
              <a:t>Great increase in AA quality </a:t>
            </a:r>
            <a:r>
              <a:rPr lang="en-US" sz="2800" dirty="0" smtClean="0"/>
              <a:t>[Karis 2014]</a:t>
            </a:r>
            <a:endParaRPr lang="en-US" dirty="0" smtClean="0"/>
          </a:p>
          <a:p>
            <a:endParaRPr lang="en-US" dirty="0" smtClean="0"/>
          </a:p>
          <a:p>
            <a:pPr marL="0" indent="0">
              <a:buNone/>
            </a:pPr>
            <a:r>
              <a:rPr lang="en-US" dirty="0" smtClean="0"/>
              <a:t>However:</a:t>
            </a:r>
          </a:p>
          <a:p>
            <a:pPr lvl="1"/>
            <a:r>
              <a:rPr lang="en-US" dirty="0" smtClean="0"/>
              <a:t>Ghosting</a:t>
            </a:r>
          </a:p>
          <a:p>
            <a:pPr lvl="1"/>
            <a:r>
              <a:rPr lang="en-US" dirty="0" smtClean="0"/>
              <a:t>Flickering</a:t>
            </a:r>
            <a:endParaRPr lang="en-US" dirty="0"/>
          </a:p>
          <a:p>
            <a:pPr lvl="1"/>
            <a:r>
              <a:rPr lang="en-US" dirty="0" smtClean="0"/>
              <a:t>Over-smoothing visual features (Like specular highlights)</a:t>
            </a:r>
          </a:p>
          <a:p>
            <a:pPr lvl="1"/>
            <a:endParaRPr lang="en-US" dirty="0"/>
          </a:p>
          <a:p>
            <a:pPr marL="0" indent="0">
              <a:buNone/>
            </a:pPr>
            <a:r>
              <a:rPr lang="en-US" dirty="0" smtClean="0"/>
              <a:t>Needs combining with SSAA for best quality</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727" y="1127342"/>
            <a:ext cx="7085273" cy="5730658"/>
          </a:xfrm>
          <a:prstGeom prst="rect">
            <a:avLst/>
          </a:prstGeom>
        </p:spPr>
      </p:pic>
      <p:sp>
        <p:nvSpPr>
          <p:cNvPr id="7" name="Rectangle 6"/>
          <p:cNvSpPr/>
          <p:nvPr/>
        </p:nvSpPr>
        <p:spPr>
          <a:xfrm>
            <a:off x="7052153" y="2695425"/>
            <a:ext cx="571139" cy="123114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23292" y="3930345"/>
            <a:ext cx="1335614" cy="461665"/>
          </a:xfrm>
          <a:prstGeom prst="rect">
            <a:avLst/>
          </a:prstGeom>
          <a:noFill/>
        </p:spPr>
        <p:txBody>
          <a:bodyPr wrap="none" lIns="91436" tIns="45720" rIns="91436" bIns="45720" rtlCol="0">
            <a:spAutoFit/>
          </a:bodyPr>
          <a:lstStyle/>
          <a:p>
            <a:pPr algn="ctr"/>
            <a:r>
              <a:rPr lang="en-US" sz="2400" dirty="0" smtClean="0">
                <a:solidFill>
                  <a:srgbClr val="FF0000"/>
                </a:solidFill>
                <a:effectLst>
                  <a:outerShdw blurRad="38100" dist="38100" dir="2700000" algn="tl">
                    <a:srgbClr val="000000">
                      <a:alpha val="43137"/>
                    </a:srgbClr>
                  </a:outerShdw>
                </a:effectLst>
              </a:rPr>
              <a:t>Ghosting</a:t>
            </a:r>
          </a:p>
        </p:txBody>
      </p:sp>
      <p:cxnSp>
        <p:nvCxnSpPr>
          <p:cNvPr id="10" name="Curved Connector 9"/>
          <p:cNvCxnSpPr>
            <a:stCxn id="9" idx="0"/>
            <a:endCxn id="7" idx="3"/>
          </p:cNvCxnSpPr>
          <p:nvPr/>
        </p:nvCxnSpPr>
        <p:spPr>
          <a:xfrm rot="16200000" flipV="1">
            <a:off x="7647522" y="3286767"/>
            <a:ext cx="619349" cy="667807"/>
          </a:xfrm>
          <a:prstGeom prst="curvedConnector2">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1017391" y="604122"/>
            <a:ext cx="1174609" cy="523220"/>
          </a:xfrm>
          <a:prstGeom prst="rect">
            <a:avLst/>
          </a:prstGeom>
          <a:noFill/>
        </p:spPr>
        <p:txBody>
          <a:bodyPr wrap="none" lIns="91436" tIns="45720" rIns="91436" bIns="45720" rtlCol="0">
            <a:spAutoFit/>
          </a:bodyPr>
          <a:lstStyle/>
          <a:p>
            <a:pPr algn="ctr"/>
            <a:r>
              <a:rPr lang="en-US" sz="2800" b="1" dirty="0" smtClean="0"/>
              <a:t>1x TAA</a:t>
            </a:r>
          </a:p>
        </p:txBody>
      </p:sp>
    </p:spTree>
    <p:extLst>
      <p:ext uri="{BB962C8B-B14F-4D97-AF65-F5344CB8AC3E}">
        <p14:creationId xmlns:p14="http://schemas.microsoft.com/office/powerpoint/2010/main" val="39619138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041"/>
            <a:ext cx="12191996" cy="6857998"/>
          </a:xfrm>
          <a:prstGeom prst="rect">
            <a:avLst/>
          </a:prstGeom>
        </p:spPr>
      </p:pic>
      <p:sp>
        <p:nvSpPr>
          <p:cNvPr id="8" name="Title 1"/>
          <p:cNvSpPr>
            <a:spLocks noGrp="1"/>
          </p:cNvSpPr>
          <p:nvPr>
            <p:ph type="title"/>
          </p:nvPr>
        </p:nvSpPr>
        <p:spPr>
          <a:xfrm>
            <a:off x="1" y="-1"/>
            <a:ext cx="2205318" cy="715617"/>
          </a:xfrm>
          <a:solidFill>
            <a:schemeClr val="bg1"/>
          </a:solidFill>
        </p:spPr>
        <p:txBody>
          <a:bodyPr>
            <a:normAutofit/>
          </a:bodyPr>
          <a:lstStyle/>
          <a:p>
            <a:pPr algn="l"/>
            <a:r>
              <a:rPr lang="en-US" sz="4000" dirty="0" smtClean="0">
                <a:solidFill>
                  <a:schemeClr val="tx1"/>
                </a:solidFill>
              </a:rPr>
              <a:t>8xAGAA</a:t>
            </a:r>
            <a:endParaRPr lang="en-US" sz="4000" dirty="0">
              <a:solidFill>
                <a:schemeClr val="tx1"/>
              </a:solidFill>
            </a:endParaRPr>
          </a:p>
        </p:txBody>
      </p:sp>
      <p:sp>
        <p:nvSpPr>
          <p:cNvPr id="9" name="Title 1"/>
          <p:cNvSpPr txBox="1">
            <a:spLocks/>
          </p:cNvSpPr>
          <p:nvPr/>
        </p:nvSpPr>
        <p:spPr>
          <a:xfrm>
            <a:off x="7928811" y="11489"/>
            <a:ext cx="4263188" cy="365760"/>
          </a:xfrm>
          <a:prstGeom prst="rect">
            <a:avLst/>
          </a:prstGeom>
          <a:solidFill>
            <a:schemeClr val="bg1"/>
          </a:solidFill>
        </p:spPr>
        <p:txBody>
          <a:bodyPr vert="horz" lIns="91436" tIns="45720" rIns="91436" bIns="45720" rtlCol="0" anchor="ctr">
            <a:noAutofit/>
          </a:bodyPr>
          <a:lstStyle>
            <a:lvl1pPr algn="l" defTabSz="914364"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Trebuchet MS" panose="020B0603020202020204" pitchFamily="34" charset="0"/>
              </a:rPr>
              <a:t>Lighting: 9.4 -&gt; 3.6 </a:t>
            </a:r>
            <a:r>
              <a:rPr lang="en-US" sz="2000" dirty="0" err="1" smtClean="0">
                <a:latin typeface="Trebuchet MS" panose="020B0603020202020204" pitchFamily="34" charset="0"/>
              </a:rPr>
              <a:t>ms</a:t>
            </a:r>
            <a:r>
              <a:rPr lang="en-US" sz="2000" dirty="0" smtClean="0">
                <a:latin typeface="Trebuchet MS" panose="020B0603020202020204" pitchFamily="34" charset="0"/>
              </a:rPr>
              <a:t> (</a:t>
            </a:r>
            <a:r>
              <a:rPr lang="en-US" sz="2000" dirty="0" smtClean="0">
                <a:solidFill>
                  <a:srgbClr val="76B900"/>
                </a:solidFill>
                <a:latin typeface="Trebuchet MS" panose="020B0603020202020204" pitchFamily="34" charset="0"/>
              </a:rPr>
              <a:t>2.6x</a:t>
            </a:r>
            <a:r>
              <a:rPr lang="en-US" sz="2000" dirty="0" smtClean="0">
                <a:latin typeface="Trebuchet MS" panose="020B0603020202020204" pitchFamily="34" charset="0"/>
              </a:rPr>
              <a:t> faster) </a:t>
            </a:r>
            <a:endParaRPr lang="en-US" sz="2000" dirty="0">
              <a:latin typeface="Trebuchet MS" panose="020B0603020202020204" pitchFamily="34" charset="0"/>
            </a:endParaRPr>
          </a:p>
        </p:txBody>
      </p:sp>
      <p:sp>
        <p:nvSpPr>
          <p:cNvPr id="10" name="Rectangle 9"/>
          <p:cNvSpPr/>
          <p:nvPr/>
        </p:nvSpPr>
        <p:spPr>
          <a:xfrm>
            <a:off x="8927432" y="6593304"/>
            <a:ext cx="3264568" cy="237744"/>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GPU times measured on GTX 1080 @ 1080p</a:t>
            </a:r>
            <a:endParaRPr lang="en-US" sz="1200"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1" y="6593305"/>
            <a:ext cx="3092116" cy="259654"/>
          </a:xfrm>
          <a:prstGeom prst="rect">
            <a:avLst/>
          </a:prstGeom>
          <a:solidFill>
            <a:schemeClr val="tx1">
              <a:alpha val="30000"/>
            </a:schemeClr>
          </a:solidFill>
        </p:spPr>
        <p:txBody>
          <a:bodyPr wrap="square">
            <a:noAutofit/>
          </a:bodyPr>
          <a:lstStyle/>
          <a:p>
            <a:r>
              <a:rPr lang="en-US" sz="1200" dirty="0" smtClean="0">
                <a:solidFill>
                  <a:schemeClr val="bg1"/>
                </a:solidFill>
                <a:effectLst>
                  <a:outerShdw blurRad="38100" dist="38100" dir="2700000" algn="tl">
                    <a:srgbClr val="000000">
                      <a:alpha val="43137"/>
                    </a:srgbClr>
                  </a:outerShdw>
                </a:effectLst>
              </a:rPr>
              <a:t>Scene </a:t>
            </a:r>
            <a:r>
              <a:rPr lang="en-US" sz="1200" dirty="0">
                <a:solidFill>
                  <a:schemeClr val="bg1"/>
                </a:solidFill>
                <a:effectLst>
                  <a:outerShdw blurRad="38100" dist="38100" dir="2700000" algn="tl">
                    <a:srgbClr val="000000">
                      <a:alpha val="43137"/>
                    </a:srgbClr>
                  </a:outerShdw>
                </a:effectLst>
              </a:rPr>
              <a:t>c</a:t>
            </a:r>
            <a:r>
              <a:rPr lang="en-US" sz="1200" dirty="0" smtClean="0">
                <a:solidFill>
                  <a:schemeClr val="bg1"/>
                </a:solidFill>
                <a:effectLst>
                  <a:outerShdw blurRad="38100" dist="38100" dir="2700000" algn="tl">
                    <a:srgbClr val="000000">
                      <a:alpha val="43137"/>
                    </a:srgbClr>
                  </a:outerShdw>
                </a:effectLst>
              </a:rPr>
              <a:t>ourtesy of </a:t>
            </a:r>
            <a:r>
              <a:rPr lang="en-US" sz="1200" dirty="0" err="1" smtClean="0">
                <a:solidFill>
                  <a:schemeClr val="bg1"/>
                </a:solidFill>
                <a:effectLst>
                  <a:outerShdw blurRad="38100" dist="38100" dir="2700000" algn="tl">
                    <a:srgbClr val="000000">
                      <a:alpha val="43137"/>
                    </a:srgbClr>
                  </a:outerShdw>
                </a:effectLst>
              </a:rPr>
              <a:t>Quixel</a:t>
            </a:r>
            <a:r>
              <a:rPr lang="en-US" sz="1200" dirty="0" smtClean="0">
                <a:solidFill>
                  <a:schemeClr val="bg1"/>
                </a:solidFill>
                <a:effectLst>
                  <a:outerShdw blurRad="38100" dist="38100" dir="2700000" algn="tl">
                    <a:srgbClr val="000000">
                      <a:alpha val="43137"/>
                    </a:srgbClr>
                  </a:outerShdw>
                </a:effectLst>
              </a:rPr>
              <a:t> and Epic Games</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0483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AGAA: </a:t>
            </a:r>
            <a:r>
              <a:rPr lang="en-US" u="sng" dirty="0" smtClean="0"/>
              <a:t>A</a:t>
            </a:r>
            <a:r>
              <a:rPr lang="en-US" dirty="0" smtClean="0"/>
              <a:t>ggregate </a:t>
            </a:r>
            <a:r>
              <a:rPr lang="en-US" u="sng" dirty="0"/>
              <a:t>G</a:t>
            </a:r>
            <a:r>
              <a:rPr lang="en-US" dirty="0"/>
              <a:t>-Buffer </a:t>
            </a:r>
            <a:r>
              <a:rPr lang="en-US" u="sng" dirty="0" smtClean="0"/>
              <a:t>A</a:t>
            </a:r>
            <a:r>
              <a:rPr lang="en-US" dirty="0" smtClean="0"/>
              <a:t>nti-</a:t>
            </a:r>
            <a:r>
              <a:rPr lang="en-US" u="sng" dirty="0" smtClean="0"/>
              <a:t>A</a:t>
            </a:r>
            <a:r>
              <a:rPr lang="en-US" dirty="0" smtClean="0"/>
              <a:t>liasing</a:t>
            </a:r>
            <a:endParaRPr lang="en-US" dirty="0"/>
          </a:p>
        </p:txBody>
      </p:sp>
      <p:sp>
        <p:nvSpPr>
          <p:cNvPr id="3" name="Content Placeholder 2"/>
          <p:cNvSpPr>
            <a:spLocks noGrp="1"/>
          </p:cNvSpPr>
          <p:nvPr>
            <p:ph idx="1"/>
          </p:nvPr>
        </p:nvSpPr>
        <p:spPr>
          <a:xfrm>
            <a:off x="466928" y="3272242"/>
            <a:ext cx="4949727" cy="3309428"/>
          </a:xfrm>
        </p:spPr>
        <p:txBody>
          <a:bodyPr>
            <a:normAutofit/>
          </a:bodyPr>
          <a:lstStyle/>
          <a:p>
            <a:pPr marL="0" indent="0">
              <a:buNone/>
            </a:pPr>
            <a:r>
              <a:rPr lang="en-US" dirty="0"/>
              <a:t>Decouples shading rate from the G-buffer sample </a:t>
            </a:r>
            <a:r>
              <a:rPr lang="en-US" dirty="0" smtClean="0"/>
              <a:t>count</a:t>
            </a:r>
          </a:p>
          <a:p>
            <a:pPr lvl="1"/>
            <a:r>
              <a:rPr lang="en-US" dirty="0" smtClean="0"/>
              <a:t>Using dynamic pre-filtering</a:t>
            </a:r>
          </a:p>
          <a:p>
            <a:pPr lvl="1"/>
            <a:r>
              <a:rPr lang="en-US" dirty="0" smtClean="0"/>
              <a:t>Rasterize at 4x or 8x MSAA/SSAA</a:t>
            </a:r>
          </a:p>
          <a:p>
            <a:pPr lvl="1"/>
            <a:r>
              <a:rPr lang="en-US" dirty="0" smtClean="0"/>
              <a:t>Light at most 2x /pixel</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5476352" y="3073510"/>
            <a:ext cx="6579867" cy="3701175"/>
          </a:xfrm>
          <a:prstGeom prst="rect">
            <a:avLst/>
          </a:prstGeom>
          <a:ln w="25400">
            <a:solidFill>
              <a:srgbClr val="000000"/>
            </a:solidFill>
          </a:ln>
        </p:spPr>
      </p:pic>
      <p:grpSp>
        <p:nvGrpSpPr>
          <p:cNvPr id="5" name="Group 4"/>
          <p:cNvGrpSpPr/>
          <p:nvPr/>
        </p:nvGrpSpPr>
        <p:grpSpPr>
          <a:xfrm>
            <a:off x="6614807" y="1484813"/>
            <a:ext cx="5346159" cy="1753629"/>
            <a:chOff x="1481100" y="666751"/>
            <a:chExt cx="6548476" cy="2148006"/>
          </a:xfrm>
        </p:grpSpPr>
        <p:grpSp>
          <p:nvGrpSpPr>
            <p:cNvPr id="6" name="Group 5"/>
            <p:cNvGrpSpPr/>
            <p:nvPr/>
          </p:nvGrpSpPr>
          <p:grpSpPr>
            <a:xfrm>
              <a:off x="1481100" y="666751"/>
              <a:ext cx="6548476" cy="2122234"/>
              <a:chOff x="1037774" y="0"/>
              <a:chExt cx="7259536" cy="2352675"/>
            </a:xfrm>
            <a:effectLst>
              <a:outerShdw blurRad="50800" dist="38100" dir="2700000" algn="tl" rotWithShape="0">
                <a:prstClr val="black">
                  <a:alpha val="40000"/>
                </a:prstClr>
              </a:outerShdw>
            </a:effectLst>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774" y="0"/>
                <a:ext cx="2352674" cy="2352674"/>
              </a:xfrm>
              <a:prstGeom prst="rect">
                <a:avLst/>
              </a:prstGeom>
              <a:ln w="25400">
                <a:solidFill>
                  <a:schemeClr val="bg1"/>
                </a:solidFill>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8306" y="1"/>
                <a:ext cx="2352674" cy="2352674"/>
              </a:xfrm>
              <a:prstGeom prst="rect">
                <a:avLst/>
              </a:prstGeom>
              <a:ln w="25400">
                <a:solidFill>
                  <a:schemeClr val="bg1"/>
                </a:solidFill>
              </a:ln>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4636" y="1"/>
                <a:ext cx="2352674" cy="2352674"/>
              </a:xfrm>
              <a:prstGeom prst="rect">
                <a:avLst/>
              </a:prstGeom>
              <a:ln w="25400">
                <a:solidFill>
                  <a:srgbClr val="FF0000"/>
                </a:solidFill>
              </a:ln>
            </p:spPr>
          </p:pic>
        </p:grpSp>
        <p:grpSp>
          <p:nvGrpSpPr>
            <p:cNvPr id="7" name="Group 6"/>
            <p:cNvGrpSpPr/>
            <p:nvPr/>
          </p:nvGrpSpPr>
          <p:grpSpPr>
            <a:xfrm>
              <a:off x="1528764" y="2505848"/>
              <a:ext cx="5902579" cy="308909"/>
              <a:chOff x="1528764" y="2505848"/>
              <a:chExt cx="5902579" cy="308909"/>
            </a:xfrm>
          </p:grpSpPr>
          <p:sp>
            <p:nvSpPr>
              <p:cNvPr id="8" name="Rectangle 7"/>
              <p:cNvSpPr/>
              <p:nvPr/>
            </p:nvSpPr>
            <p:spPr>
              <a:xfrm>
                <a:off x="5907343" y="2505848"/>
                <a:ext cx="1524000" cy="308909"/>
              </a:xfrm>
              <a:prstGeom prst="rect">
                <a:avLst/>
              </a:prstGeom>
            </p:spPr>
            <p:txBody>
              <a:bodyPr wrap="square" lIns="91440" tIns="9144" rIns="91440" bIns="9144" anchor="ctr" anchorCtr="0">
                <a:spAutoFit/>
              </a:bodyPr>
              <a:lstStyle/>
              <a:p>
                <a:r>
                  <a:rPr lang="en-US" sz="1600" b="1" dirty="0" smtClean="0">
                    <a:solidFill>
                      <a:srgbClr val="FF0000"/>
                    </a:solidFill>
                    <a:effectLst>
                      <a:outerShdw blurRad="38100" dist="38100" dir="2700000" algn="tl">
                        <a:srgbClr val="000000">
                          <a:alpha val="43137"/>
                        </a:srgbClr>
                      </a:outerShdw>
                    </a:effectLst>
                  </a:rPr>
                  <a:t>2x</a:t>
                </a:r>
                <a:r>
                  <a:rPr lang="en-US" sz="1600" b="1" dirty="0" smtClean="0">
                    <a:effectLst>
                      <a:outerShdw blurRad="38100" dist="38100" dir="2700000" algn="tl">
                        <a:srgbClr val="000000">
                          <a:alpha val="43137"/>
                        </a:srgbClr>
                      </a:outerShdw>
                    </a:effectLst>
                  </a:rPr>
                  <a:t> AGAA</a:t>
                </a:r>
                <a:endParaRPr lang="en-US" sz="1600" b="1" dirty="0">
                  <a:effectLst>
                    <a:outerShdw blurRad="38100" dist="38100" dir="2700000" algn="tl">
                      <a:srgbClr val="000000">
                        <a:alpha val="43137"/>
                      </a:srgbClr>
                    </a:outerShdw>
                  </a:effectLst>
                </a:endParaRPr>
              </a:p>
            </p:txBody>
          </p:sp>
          <p:sp>
            <p:nvSpPr>
              <p:cNvPr id="9" name="Rectangle 8"/>
              <p:cNvSpPr/>
              <p:nvPr/>
            </p:nvSpPr>
            <p:spPr>
              <a:xfrm>
                <a:off x="3715437" y="2512081"/>
                <a:ext cx="1921883" cy="272988"/>
              </a:xfrm>
              <a:prstGeom prst="rect">
                <a:avLst/>
              </a:prstGeom>
            </p:spPr>
            <p:txBody>
              <a:bodyPr wrap="square" lIns="91440" tIns="9144" rIns="91440" bIns="9144" anchor="ctr" anchorCtr="0">
                <a:spAutoFit/>
              </a:bodyPr>
              <a:lstStyle/>
              <a:p>
                <a:r>
                  <a:rPr lang="en-US" sz="1400" b="1" dirty="0">
                    <a:solidFill>
                      <a:srgbClr val="FF0000"/>
                    </a:solidFill>
                    <a:effectLst>
                      <a:outerShdw blurRad="38100" dist="38100" dir="2700000" algn="tl">
                        <a:srgbClr val="000000">
                          <a:alpha val="43137"/>
                        </a:srgbClr>
                      </a:outerShdw>
                    </a:effectLst>
                  </a:rPr>
                  <a:t>8x</a:t>
                </a:r>
                <a:r>
                  <a:rPr lang="en-US" sz="1400" b="1" dirty="0">
                    <a:effectLst>
                      <a:outerShdw blurRad="38100" dist="38100" dir="2700000" algn="tl">
                        <a:srgbClr val="000000">
                          <a:alpha val="43137"/>
                        </a:srgbClr>
                      </a:outerShdw>
                    </a:effectLst>
                  </a:rPr>
                  <a:t> </a:t>
                </a:r>
                <a:r>
                  <a:rPr lang="en-US" sz="1400" b="1" dirty="0" err="1">
                    <a:effectLst>
                      <a:outerShdw blurRad="38100" dist="38100" dir="2700000" algn="tl">
                        <a:srgbClr val="000000">
                          <a:alpha val="43137"/>
                        </a:srgbClr>
                      </a:outerShdw>
                    </a:effectLst>
                  </a:rPr>
                  <a:t>Supersampling</a:t>
                </a:r>
                <a:endParaRPr lang="en-US" sz="1400" b="1" dirty="0">
                  <a:effectLst>
                    <a:outerShdw blurRad="38100" dist="38100" dir="2700000" algn="tl">
                      <a:srgbClr val="000000">
                        <a:alpha val="43137"/>
                      </a:srgbClr>
                    </a:outerShdw>
                  </a:effectLst>
                </a:endParaRPr>
              </a:p>
            </p:txBody>
          </p:sp>
          <p:sp>
            <p:nvSpPr>
              <p:cNvPr id="10" name="Rectangle 9"/>
              <p:cNvSpPr/>
              <p:nvPr/>
            </p:nvSpPr>
            <p:spPr>
              <a:xfrm>
                <a:off x="1528764" y="2512081"/>
                <a:ext cx="2117003" cy="272989"/>
              </a:xfrm>
              <a:prstGeom prst="rect">
                <a:avLst/>
              </a:prstGeom>
            </p:spPr>
            <p:txBody>
              <a:bodyPr wrap="square" lIns="91440" tIns="9144" rIns="91440" bIns="9144" anchor="ctr" anchorCtr="0">
                <a:spAutoFit/>
              </a:bodyPr>
              <a:lstStyle/>
              <a:p>
                <a:r>
                  <a:rPr lang="en-US" sz="1400" b="1" dirty="0">
                    <a:effectLst>
                      <a:outerShdw blurRad="38100" dist="38100" dir="2700000" algn="tl">
                        <a:srgbClr val="000000">
                          <a:alpha val="43137"/>
                        </a:srgbClr>
                      </a:outerShdw>
                    </a:effectLst>
                  </a:rPr>
                  <a:t>Single-sampled</a:t>
                </a:r>
              </a:p>
            </p:txBody>
          </p:sp>
        </p:grpSp>
      </p:grpSp>
      <p:sp>
        <p:nvSpPr>
          <p:cNvPr id="14" name="TextBox 13"/>
          <p:cNvSpPr txBox="1"/>
          <p:nvPr/>
        </p:nvSpPr>
        <p:spPr>
          <a:xfrm>
            <a:off x="1072536" y="1526298"/>
            <a:ext cx="3246017" cy="584776"/>
          </a:xfrm>
          <a:prstGeom prst="rect">
            <a:avLst/>
          </a:prstGeom>
          <a:noFill/>
        </p:spPr>
        <p:txBody>
          <a:bodyPr wrap="none" lIns="91436" tIns="45720" rIns="91436" bIns="45720" rtlCol="0">
            <a:spAutoFit/>
          </a:bodyPr>
          <a:lstStyle/>
          <a:p>
            <a:r>
              <a:rPr lang="en-US" sz="3200" dirty="0">
                <a:solidFill>
                  <a:prstClr val="white"/>
                </a:solidFill>
                <a:latin typeface="Franklin Gothic Demi Cond"/>
              </a:rPr>
              <a:t>I3D 2015 + TVCG16</a:t>
            </a:r>
          </a:p>
        </p:txBody>
      </p:sp>
      <p:sp>
        <p:nvSpPr>
          <p:cNvPr id="15" name="Subtitle 5"/>
          <p:cNvSpPr txBox="1">
            <a:spLocks/>
          </p:cNvSpPr>
          <p:nvPr/>
        </p:nvSpPr>
        <p:spPr bwMode="auto">
          <a:xfrm>
            <a:off x="838200" y="2039835"/>
            <a:ext cx="3619205" cy="584775"/>
          </a:xfrm>
          <a:prstGeom prst="rect">
            <a:avLst/>
          </a:prstGeom>
          <a:noFill/>
          <a:ln w="9525">
            <a:noFill/>
            <a:miter lim="800000"/>
            <a:headEnd/>
            <a:tailEnd/>
          </a:ln>
        </p:spPr>
        <p:txBody>
          <a:bodyPr vert="horz" wrap="square" lIns="91436" tIns="45720" rIns="91436" bIns="45720" numCol="1" anchor="t" anchorCtr="0" compatLnSpc="1">
            <a:prstTxWarp prst="textNoShape">
              <a:avLst/>
            </a:prstTxWarp>
            <a:spAutoFit/>
          </a:bodyPr>
          <a:lstStyle>
            <a:lvl1pPr marL="0" indent="0" algn="l" rtl="0" fontAlgn="base">
              <a:spcBef>
                <a:spcPct val="20000"/>
              </a:spcBef>
              <a:spcAft>
                <a:spcPct val="0"/>
              </a:spcAft>
              <a:buSzPct val="100000"/>
              <a:buFontTx/>
              <a:buNone/>
              <a:defRPr sz="2000" b="0">
                <a:solidFill>
                  <a:schemeClr val="tx2"/>
                </a:solidFill>
                <a:latin typeface="Trebuchet MS" pitchFamily="34" charset="0"/>
                <a:ea typeface="+mn-ea"/>
                <a:cs typeface="+mn-cs"/>
              </a:defRPr>
            </a:lvl1pPr>
            <a:lvl2pPr marL="914400" indent="-342900" algn="l" rtl="0" fontAlgn="base">
              <a:spcBef>
                <a:spcPct val="20000"/>
              </a:spcBef>
              <a:spcAft>
                <a:spcPct val="0"/>
              </a:spcAft>
              <a:buSzPct val="100000"/>
              <a:buBlip>
                <a:blip r:embed="rId8"/>
              </a:buBlip>
              <a:defRPr sz="2000" b="0">
                <a:solidFill>
                  <a:schemeClr val="tx1"/>
                </a:solidFill>
                <a:latin typeface="Trebuchet MS" pitchFamily="34" charset="0"/>
              </a:defRPr>
            </a:lvl2pPr>
            <a:lvl3pPr marL="1371600" indent="-282575" algn="l" rtl="0" fontAlgn="base">
              <a:spcBef>
                <a:spcPct val="20000"/>
              </a:spcBef>
              <a:spcAft>
                <a:spcPct val="0"/>
              </a:spcAft>
              <a:buSzPct val="100000"/>
              <a:buBlip>
                <a:blip r:embed="rId8"/>
              </a:buBlip>
              <a:defRPr sz="18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algn="ctr"/>
            <a:r>
              <a:rPr lang="en-US" sz="1600" i="1" kern="0" dirty="0">
                <a:solidFill>
                  <a:srgbClr val="76B900"/>
                </a:solidFill>
                <a:effectLst>
                  <a:outerShdw blurRad="38100" dist="38100" dir="2700000" algn="tl">
                    <a:srgbClr val="000000">
                      <a:alpha val="43137"/>
                    </a:srgbClr>
                  </a:outerShdw>
                </a:effectLst>
              </a:rPr>
              <a:t>Cyril </a:t>
            </a:r>
            <a:r>
              <a:rPr lang="en-US" sz="1600" i="1" kern="0" dirty="0" err="1">
                <a:solidFill>
                  <a:srgbClr val="76B900"/>
                </a:solidFill>
                <a:effectLst>
                  <a:outerShdw blurRad="38100" dist="38100" dir="2700000" algn="tl">
                    <a:srgbClr val="000000">
                      <a:alpha val="43137"/>
                    </a:srgbClr>
                  </a:outerShdw>
                </a:effectLst>
              </a:rPr>
              <a:t>Crassin</a:t>
            </a:r>
            <a:r>
              <a:rPr lang="en-US" sz="1600" i="1" kern="0" dirty="0">
                <a:solidFill>
                  <a:srgbClr val="76B900"/>
                </a:solidFill>
                <a:effectLst>
                  <a:outerShdw blurRad="38100" dist="38100" dir="2700000" algn="tl">
                    <a:srgbClr val="000000">
                      <a:alpha val="43137"/>
                    </a:srgbClr>
                  </a:outerShdw>
                </a:effectLst>
              </a:rPr>
              <a:t>, Morgan McGuire, </a:t>
            </a:r>
            <a:r>
              <a:rPr lang="en-US" sz="1600" i="1" kern="0" dirty="0" err="1">
                <a:solidFill>
                  <a:srgbClr val="76B900"/>
                </a:solidFill>
                <a:effectLst>
                  <a:outerShdw blurRad="38100" dist="38100" dir="2700000" algn="tl">
                    <a:srgbClr val="000000">
                      <a:alpha val="43137"/>
                    </a:srgbClr>
                  </a:outerShdw>
                </a:effectLst>
              </a:rPr>
              <a:t>Kayvon</a:t>
            </a:r>
            <a:r>
              <a:rPr lang="en-US" sz="1600" i="1" kern="0" dirty="0">
                <a:solidFill>
                  <a:srgbClr val="76B900"/>
                </a:solidFill>
                <a:effectLst>
                  <a:outerShdw blurRad="38100" dist="38100" dir="2700000" algn="tl">
                    <a:srgbClr val="000000">
                      <a:alpha val="43137"/>
                    </a:srgbClr>
                  </a:outerShdw>
                </a:effectLst>
              </a:rPr>
              <a:t> </a:t>
            </a:r>
            <a:r>
              <a:rPr lang="en-US" sz="1600" i="1" kern="0" dirty="0" err="1">
                <a:solidFill>
                  <a:srgbClr val="76B900"/>
                </a:solidFill>
                <a:effectLst>
                  <a:outerShdw blurRad="38100" dist="38100" dir="2700000" algn="tl">
                    <a:srgbClr val="000000">
                      <a:alpha val="43137"/>
                    </a:srgbClr>
                  </a:outerShdw>
                </a:effectLst>
              </a:rPr>
              <a:t>Fatahalian</a:t>
            </a:r>
            <a:r>
              <a:rPr lang="en-US" sz="1600" i="1" kern="0" dirty="0">
                <a:solidFill>
                  <a:srgbClr val="76B900"/>
                </a:solidFill>
                <a:effectLst>
                  <a:outerShdw blurRad="38100" dist="38100" dir="2700000" algn="tl">
                    <a:srgbClr val="000000">
                      <a:alpha val="43137"/>
                    </a:srgbClr>
                  </a:outerShdw>
                </a:effectLst>
              </a:rPr>
              <a:t>, Aaron </a:t>
            </a:r>
            <a:r>
              <a:rPr lang="en-US" sz="1600" i="1" kern="0" dirty="0" err="1">
                <a:solidFill>
                  <a:srgbClr val="76B900"/>
                </a:solidFill>
                <a:effectLst>
                  <a:outerShdw blurRad="38100" dist="38100" dir="2700000" algn="tl">
                    <a:srgbClr val="000000">
                      <a:alpha val="43137"/>
                    </a:srgbClr>
                  </a:outerShdw>
                </a:effectLst>
              </a:rPr>
              <a:t>Lefohn</a:t>
            </a:r>
            <a:endParaRPr lang="en-US" sz="1600" i="1" kern="0" dirty="0">
              <a:solidFill>
                <a:srgbClr val="76B900"/>
              </a:solidFill>
              <a:effectLst>
                <a:outerShdw blurRad="38100" dist="38100" dir="2700000" algn="tl">
                  <a:srgbClr val="000000">
                    <a:alpha val="43137"/>
                  </a:srgbClr>
                </a:outerShdw>
              </a:effectLst>
            </a:endParaRPr>
          </a:p>
        </p:txBody>
      </p:sp>
      <p:sp>
        <p:nvSpPr>
          <p:cNvPr id="16" name="Rectangle 15"/>
          <p:cNvSpPr/>
          <p:nvPr/>
        </p:nvSpPr>
        <p:spPr>
          <a:xfrm>
            <a:off x="8070729" y="6029010"/>
            <a:ext cx="369886" cy="37142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604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Pre-filtering, </a:t>
            </a:r>
            <a:r>
              <a:rPr lang="en-US" dirty="0" err="1" smtClean="0"/>
              <a:t>Supersampling</a:t>
            </a:r>
            <a:r>
              <a:rPr lang="en-US" dirty="0" smtClean="0"/>
              <a:t>, Post-filtering</a:t>
            </a:r>
            <a:endParaRPr lang="en-US" dirty="0"/>
          </a:p>
        </p:txBody>
      </p:sp>
      <p:sp>
        <p:nvSpPr>
          <p:cNvPr id="3" name="Content Placeholder 2"/>
          <p:cNvSpPr>
            <a:spLocks noGrp="1"/>
          </p:cNvSpPr>
          <p:nvPr>
            <p:ph idx="1"/>
          </p:nvPr>
        </p:nvSpPr>
        <p:spPr>
          <a:xfrm>
            <a:off x="838200" y="1507253"/>
            <a:ext cx="10515600" cy="872901"/>
          </a:xfrm>
        </p:spPr>
        <p:txBody>
          <a:bodyPr>
            <a:normAutofit fontScale="85000" lnSpcReduction="20000"/>
          </a:bodyPr>
          <a:lstStyle/>
          <a:p>
            <a:r>
              <a:rPr lang="en-US" dirty="0" smtClean="0"/>
              <a:t>Goal: Capturing or reproducing appearance of sub-pixel details</a:t>
            </a:r>
          </a:p>
          <a:p>
            <a:r>
              <a:rPr lang="en-US" dirty="0" smtClean="0"/>
              <a:t>Various tools for filtering various geometric scales</a:t>
            </a:r>
            <a:endParaRPr lang="en-US" dirty="0"/>
          </a:p>
        </p:txBody>
      </p:sp>
      <p:sp>
        <p:nvSpPr>
          <p:cNvPr id="4" name="Rounded Rectangle 3"/>
          <p:cNvSpPr/>
          <p:nvPr/>
        </p:nvSpPr>
        <p:spPr>
          <a:xfrm>
            <a:off x="462662" y="3794246"/>
            <a:ext cx="1686403" cy="1116973"/>
          </a:xfrm>
          <a:prstGeom prst="roundRect">
            <a:avLst/>
          </a:prstGeom>
          <a:gradFill rotWithShape="1">
            <a:gsLst>
              <a:gs pos="0">
                <a:srgbClr val="6B6149">
                  <a:tint val="50000"/>
                  <a:satMod val="300000"/>
                </a:srgbClr>
              </a:gs>
              <a:gs pos="35000">
                <a:srgbClr val="6B6149">
                  <a:tint val="37000"/>
                  <a:satMod val="300000"/>
                </a:srgbClr>
              </a:gs>
              <a:gs pos="100000">
                <a:srgbClr val="6B6149">
                  <a:tint val="15000"/>
                  <a:satMod val="350000"/>
                </a:srgbClr>
              </a:gs>
            </a:gsLst>
            <a:lin ang="16200000" scaled="1"/>
          </a:gradFill>
          <a:ln w="9525" cap="flat" cmpd="sng" algn="ctr">
            <a:solidFill>
              <a:srgbClr val="6B6149">
                <a:shade val="95000"/>
                <a:satMod val="105000"/>
              </a:srgbClr>
            </a:solidFill>
            <a:prstDash val="solid"/>
          </a:ln>
          <a:effectLst>
            <a:outerShdw blurRad="40000" dist="20000" dir="5400000" rotWithShape="0">
              <a:srgbClr val="000000">
                <a:alpha val="38000"/>
              </a:srgbClr>
            </a:outerShdw>
          </a:effectLst>
        </p:spPr>
        <p:txBody>
          <a:bodyPr lIns="9144" tIns="9144" rIns="9144" bIns="9144" rtlCol="0" anchor="ctr"/>
          <a:lstStyle/>
          <a:p>
            <a:pPr algn="ctr" defTabSz="1015980"/>
            <a:r>
              <a:rPr lang="en-US" b="1" kern="0" dirty="0" smtClean="0">
                <a:solidFill>
                  <a:prstClr val="black"/>
                </a:solidFill>
                <a:latin typeface="Calibri"/>
              </a:rPr>
              <a:t>Texture Maps </a:t>
            </a:r>
            <a:br>
              <a:rPr lang="en-US" b="1" kern="0" dirty="0" smtClean="0">
                <a:solidFill>
                  <a:prstClr val="black"/>
                </a:solidFill>
                <a:latin typeface="Calibri"/>
              </a:rPr>
            </a:br>
            <a:r>
              <a:rPr lang="en-US" b="1" kern="0" dirty="0" smtClean="0">
                <a:solidFill>
                  <a:prstClr val="black"/>
                </a:solidFill>
                <a:latin typeface="Calibri"/>
              </a:rPr>
              <a:t>Pre-Filtering</a:t>
            </a:r>
            <a:endParaRPr lang="en-US" b="1" kern="0" dirty="0">
              <a:solidFill>
                <a:prstClr val="black"/>
              </a:solidFill>
              <a:latin typeface="Calibri"/>
            </a:endParaRPr>
          </a:p>
        </p:txBody>
      </p:sp>
      <p:sp>
        <p:nvSpPr>
          <p:cNvPr id="5" name="Rounded Rectangle 4"/>
          <p:cNvSpPr/>
          <p:nvPr/>
        </p:nvSpPr>
        <p:spPr>
          <a:xfrm>
            <a:off x="5104112" y="2849488"/>
            <a:ext cx="1792884" cy="1116973"/>
          </a:xfrm>
          <a:prstGeom prst="roundRect">
            <a:avLst/>
          </a:prstGeom>
          <a:gradFill rotWithShape="1">
            <a:gsLst>
              <a:gs pos="0">
                <a:srgbClr val="6B6149">
                  <a:tint val="50000"/>
                  <a:satMod val="300000"/>
                </a:srgbClr>
              </a:gs>
              <a:gs pos="35000">
                <a:srgbClr val="6B6149">
                  <a:tint val="37000"/>
                  <a:satMod val="300000"/>
                </a:srgbClr>
              </a:gs>
              <a:gs pos="100000">
                <a:srgbClr val="6B6149">
                  <a:tint val="15000"/>
                  <a:satMod val="350000"/>
                </a:srgbClr>
              </a:gs>
            </a:gsLst>
            <a:lin ang="16200000" scaled="1"/>
          </a:gradFill>
          <a:ln w="9525" cap="flat" cmpd="sng" algn="ctr">
            <a:solidFill>
              <a:srgbClr val="6B6149">
                <a:shade val="95000"/>
                <a:satMod val="105000"/>
              </a:srgbClr>
            </a:solidFill>
            <a:prstDash val="solid"/>
          </a:ln>
          <a:effectLst>
            <a:outerShdw blurRad="40000" dist="20000" dir="5400000" rotWithShape="0">
              <a:srgbClr val="000000">
                <a:alpha val="38000"/>
              </a:srgbClr>
            </a:outerShdw>
          </a:effectLst>
        </p:spPr>
        <p:txBody>
          <a:bodyPr lIns="9144" tIns="9144" rIns="9144" bIns="9144" rtlCol="0" anchor="ctr"/>
          <a:lstStyle/>
          <a:p>
            <a:pPr algn="ctr" defTabSz="1015980"/>
            <a:r>
              <a:rPr lang="en-US" b="1" kern="0" dirty="0" smtClean="0">
                <a:solidFill>
                  <a:prstClr val="black"/>
                </a:solidFill>
                <a:latin typeface="Calibri"/>
              </a:rPr>
              <a:t>Super-Sampled </a:t>
            </a:r>
            <a:r>
              <a:rPr lang="en-US" b="1" kern="0" dirty="0" smtClean="0">
                <a:solidFill>
                  <a:schemeClr val="bg1">
                    <a:lumMod val="50000"/>
                    <a:lumOff val="50000"/>
                  </a:schemeClr>
                </a:solidFill>
                <a:latin typeface="Calibri"/>
              </a:rPr>
              <a:t>G-Buffer/Shading</a:t>
            </a:r>
            <a:endParaRPr lang="en-US" b="1" kern="0" dirty="0">
              <a:solidFill>
                <a:schemeClr val="bg1">
                  <a:lumMod val="50000"/>
                  <a:lumOff val="50000"/>
                </a:schemeClr>
              </a:solidFill>
              <a:latin typeface="Calibri"/>
            </a:endParaRPr>
          </a:p>
        </p:txBody>
      </p:sp>
      <p:sp>
        <p:nvSpPr>
          <p:cNvPr id="6" name="Rounded Rectangle 5"/>
          <p:cNvSpPr/>
          <p:nvPr/>
        </p:nvSpPr>
        <p:spPr>
          <a:xfrm>
            <a:off x="2814338" y="3601649"/>
            <a:ext cx="1686403" cy="1116973"/>
          </a:xfrm>
          <a:prstGeom prst="roundRect">
            <a:avLst/>
          </a:prstGeom>
          <a:gradFill rotWithShape="1">
            <a:gsLst>
              <a:gs pos="0">
                <a:srgbClr val="6B6149">
                  <a:tint val="50000"/>
                  <a:satMod val="300000"/>
                </a:srgbClr>
              </a:gs>
              <a:gs pos="35000">
                <a:srgbClr val="6B6149">
                  <a:tint val="37000"/>
                  <a:satMod val="300000"/>
                </a:srgbClr>
              </a:gs>
              <a:gs pos="100000">
                <a:srgbClr val="6B6149">
                  <a:tint val="15000"/>
                  <a:satMod val="350000"/>
                </a:srgbClr>
              </a:gs>
            </a:gsLst>
            <a:lin ang="16200000" scaled="1"/>
          </a:gradFill>
          <a:ln w="9525" cap="flat" cmpd="sng" algn="ctr">
            <a:solidFill>
              <a:srgbClr val="6B6149">
                <a:shade val="95000"/>
                <a:satMod val="105000"/>
              </a:srgbClr>
            </a:solidFill>
            <a:prstDash val="solid"/>
          </a:ln>
          <a:effectLst>
            <a:outerShdw blurRad="40000" dist="20000" dir="5400000" rotWithShape="0">
              <a:srgbClr val="000000">
                <a:alpha val="38000"/>
              </a:srgbClr>
            </a:outerShdw>
          </a:effectLst>
        </p:spPr>
        <p:txBody>
          <a:bodyPr lIns="9144" tIns="9144" rIns="9144" bIns="9144" rtlCol="0" anchor="ctr"/>
          <a:lstStyle/>
          <a:p>
            <a:pPr algn="ctr" defTabSz="1015980"/>
            <a:r>
              <a:rPr lang="en-US" b="1" kern="0" dirty="0" smtClean="0">
                <a:solidFill>
                  <a:prstClr val="black"/>
                </a:solidFill>
                <a:latin typeface="Calibri"/>
              </a:rPr>
              <a:t>Super-Sampled visibility</a:t>
            </a:r>
            <a:endParaRPr lang="en-US" b="1" kern="0" dirty="0">
              <a:solidFill>
                <a:prstClr val="black"/>
              </a:solidFill>
              <a:latin typeface="Calibri"/>
            </a:endParaRPr>
          </a:p>
        </p:txBody>
      </p:sp>
      <p:sp>
        <p:nvSpPr>
          <p:cNvPr id="7" name="TextBox 6"/>
          <p:cNvSpPr txBox="1"/>
          <p:nvPr/>
        </p:nvSpPr>
        <p:spPr>
          <a:xfrm>
            <a:off x="521650" y="4992567"/>
            <a:ext cx="1465458" cy="369332"/>
          </a:xfrm>
          <a:prstGeom prst="rect">
            <a:avLst/>
          </a:prstGeom>
          <a:noFill/>
        </p:spPr>
        <p:txBody>
          <a:bodyPr wrap="none" lIns="91436" tIns="45720" rIns="91436" bIns="45720" rtlCol="0">
            <a:spAutoFit/>
          </a:bodyPr>
          <a:lstStyle/>
          <a:p>
            <a:pPr algn="ctr"/>
            <a:r>
              <a:rPr lang="en-US" dirty="0" smtClean="0"/>
              <a:t>MIP-mapping</a:t>
            </a:r>
          </a:p>
        </p:txBody>
      </p:sp>
      <p:sp>
        <p:nvSpPr>
          <p:cNvPr id="9" name="TextBox 8"/>
          <p:cNvSpPr txBox="1"/>
          <p:nvPr/>
        </p:nvSpPr>
        <p:spPr>
          <a:xfrm>
            <a:off x="5068017" y="3971619"/>
            <a:ext cx="1899358" cy="369332"/>
          </a:xfrm>
          <a:prstGeom prst="rect">
            <a:avLst/>
          </a:prstGeom>
          <a:noFill/>
        </p:spPr>
        <p:txBody>
          <a:bodyPr wrap="none" lIns="91436" tIns="45720" rIns="91436" bIns="45720" rtlCol="0">
            <a:spAutoFit/>
          </a:bodyPr>
          <a:lstStyle/>
          <a:p>
            <a:pPr algn="ctr"/>
            <a:r>
              <a:rPr lang="en-US" dirty="0" smtClean="0"/>
              <a:t>SSAA </a:t>
            </a:r>
            <a:r>
              <a:rPr lang="en-US" sz="1600" i="1" dirty="0" smtClean="0"/>
              <a:t>(sample-rate)</a:t>
            </a:r>
            <a:endParaRPr lang="en-US" i="1" dirty="0" smtClean="0"/>
          </a:p>
        </p:txBody>
      </p:sp>
      <p:sp>
        <p:nvSpPr>
          <p:cNvPr id="10" name="Rounded Rectangle 9"/>
          <p:cNvSpPr/>
          <p:nvPr/>
        </p:nvSpPr>
        <p:spPr>
          <a:xfrm>
            <a:off x="9983445" y="2849488"/>
            <a:ext cx="1686403" cy="1116973"/>
          </a:xfrm>
          <a:prstGeom prst="roundRect">
            <a:avLst/>
          </a:prstGeom>
          <a:gradFill rotWithShape="1">
            <a:gsLst>
              <a:gs pos="0">
                <a:srgbClr val="6B6149">
                  <a:tint val="50000"/>
                  <a:satMod val="300000"/>
                </a:srgbClr>
              </a:gs>
              <a:gs pos="35000">
                <a:srgbClr val="6B6149">
                  <a:tint val="37000"/>
                  <a:satMod val="300000"/>
                </a:srgbClr>
              </a:gs>
              <a:gs pos="100000">
                <a:srgbClr val="6B6149">
                  <a:tint val="15000"/>
                  <a:satMod val="350000"/>
                </a:srgbClr>
              </a:gs>
            </a:gsLst>
            <a:lin ang="16200000" scaled="1"/>
          </a:gradFill>
          <a:ln w="9525" cap="flat" cmpd="sng" algn="ctr">
            <a:solidFill>
              <a:srgbClr val="6B6149">
                <a:shade val="95000"/>
                <a:satMod val="105000"/>
              </a:srgbClr>
            </a:solidFill>
            <a:prstDash val="solid"/>
          </a:ln>
          <a:effectLst>
            <a:outerShdw blurRad="40000" dist="20000" dir="5400000" rotWithShape="0">
              <a:srgbClr val="000000">
                <a:alpha val="38000"/>
              </a:srgbClr>
            </a:outerShdw>
          </a:effectLst>
        </p:spPr>
        <p:txBody>
          <a:bodyPr lIns="9144" tIns="9144" rIns="9144" bIns="9144" rtlCol="0" anchor="ctr"/>
          <a:lstStyle/>
          <a:p>
            <a:pPr algn="ctr" defTabSz="1015980"/>
            <a:r>
              <a:rPr lang="en-US" b="1" kern="0" dirty="0" smtClean="0">
                <a:solidFill>
                  <a:prstClr val="black"/>
                </a:solidFill>
                <a:latin typeface="Calibri"/>
              </a:rPr>
              <a:t>Image-space</a:t>
            </a:r>
            <a:endParaRPr lang="en-US" b="1" kern="0" dirty="0">
              <a:solidFill>
                <a:prstClr val="black"/>
              </a:solidFill>
              <a:latin typeface="Calibri"/>
            </a:endParaRPr>
          </a:p>
        </p:txBody>
      </p:sp>
      <p:sp>
        <p:nvSpPr>
          <p:cNvPr id="11" name="TextBox 10"/>
          <p:cNvSpPr txBox="1"/>
          <p:nvPr/>
        </p:nvSpPr>
        <p:spPr>
          <a:xfrm>
            <a:off x="10077856" y="3983401"/>
            <a:ext cx="1497581" cy="369332"/>
          </a:xfrm>
          <a:prstGeom prst="rect">
            <a:avLst/>
          </a:prstGeom>
          <a:noFill/>
        </p:spPr>
        <p:txBody>
          <a:bodyPr wrap="none" lIns="91436" tIns="45720" rIns="91436" bIns="45720" rtlCol="0">
            <a:spAutoFit/>
          </a:bodyPr>
          <a:lstStyle/>
          <a:p>
            <a:pPr algn="ctr"/>
            <a:r>
              <a:rPr lang="en-US" dirty="0" smtClean="0"/>
              <a:t>FXAA/MLAA…</a:t>
            </a:r>
          </a:p>
        </p:txBody>
      </p:sp>
      <p:sp>
        <p:nvSpPr>
          <p:cNvPr id="12" name="Rounded Rectangle 11"/>
          <p:cNvSpPr/>
          <p:nvPr/>
        </p:nvSpPr>
        <p:spPr>
          <a:xfrm>
            <a:off x="9983445" y="4529257"/>
            <a:ext cx="1686403" cy="1116973"/>
          </a:xfrm>
          <a:prstGeom prst="roundRect">
            <a:avLst/>
          </a:prstGeom>
          <a:gradFill rotWithShape="1">
            <a:gsLst>
              <a:gs pos="0">
                <a:srgbClr val="6B6149">
                  <a:tint val="50000"/>
                  <a:satMod val="300000"/>
                </a:srgbClr>
              </a:gs>
              <a:gs pos="35000">
                <a:srgbClr val="6B6149">
                  <a:tint val="37000"/>
                  <a:satMod val="300000"/>
                </a:srgbClr>
              </a:gs>
              <a:gs pos="100000">
                <a:srgbClr val="6B6149">
                  <a:tint val="15000"/>
                  <a:satMod val="350000"/>
                </a:srgbClr>
              </a:gs>
            </a:gsLst>
            <a:lin ang="16200000" scaled="1"/>
          </a:gradFill>
          <a:ln w="9525" cap="flat" cmpd="sng" algn="ctr">
            <a:solidFill>
              <a:srgbClr val="6B6149">
                <a:shade val="95000"/>
                <a:satMod val="105000"/>
              </a:srgbClr>
            </a:solidFill>
            <a:prstDash val="solid"/>
          </a:ln>
          <a:effectLst>
            <a:outerShdw blurRad="40000" dist="20000" dir="5400000" rotWithShape="0">
              <a:srgbClr val="000000">
                <a:alpha val="38000"/>
              </a:srgbClr>
            </a:outerShdw>
          </a:effectLst>
        </p:spPr>
        <p:txBody>
          <a:bodyPr lIns="9144" tIns="9144" rIns="9144" bIns="9144" rtlCol="0" anchor="ctr"/>
          <a:lstStyle/>
          <a:p>
            <a:pPr algn="ctr" defTabSz="1015980"/>
            <a:r>
              <a:rPr lang="en-US" b="1" kern="0" dirty="0" smtClean="0">
                <a:solidFill>
                  <a:prstClr val="black"/>
                </a:solidFill>
                <a:latin typeface="Calibri"/>
              </a:rPr>
              <a:t>Image-space + Time</a:t>
            </a:r>
            <a:endParaRPr lang="en-US" b="1" kern="0" dirty="0">
              <a:solidFill>
                <a:prstClr val="black"/>
              </a:solidFill>
              <a:latin typeface="Calibri"/>
            </a:endParaRPr>
          </a:p>
        </p:txBody>
      </p:sp>
      <p:sp>
        <p:nvSpPr>
          <p:cNvPr id="13" name="TextBox 12"/>
          <p:cNvSpPr txBox="1"/>
          <p:nvPr/>
        </p:nvSpPr>
        <p:spPr>
          <a:xfrm>
            <a:off x="10561705" y="5646230"/>
            <a:ext cx="529881" cy="369332"/>
          </a:xfrm>
          <a:prstGeom prst="rect">
            <a:avLst/>
          </a:prstGeom>
          <a:noFill/>
        </p:spPr>
        <p:txBody>
          <a:bodyPr wrap="none" lIns="91436" tIns="45720" rIns="91436" bIns="45720" rtlCol="0">
            <a:spAutoFit/>
          </a:bodyPr>
          <a:lstStyle/>
          <a:p>
            <a:pPr algn="ctr"/>
            <a:r>
              <a:rPr lang="en-US" dirty="0" smtClean="0"/>
              <a:t>TAA</a:t>
            </a:r>
          </a:p>
        </p:txBody>
      </p:sp>
      <p:grpSp>
        <p:nvGrpSpPr>
          <p:cNvPr id="22" name="Group 21"/>
          <p:cNvGrpSpPr/>
          <p:nvPr/>
        </p:nvGrpSpPr>
        <p:grpSpPr>
          <a:xfrm>
            <a:off x="249044" y="2763297"/>
            <a:ext cx="2034410" cy="3788205"/>
            <a:chOff x="249044" y="2763297"/>
            <a:chExt cx="2034410" cy="3788205"/>
          </a:xfrm>
        </p:grpSpPr>
        <p:sp>
          <p:nvSpPr>
            <p:cNvPr id="15" name="Rectangle 14"/>
            <p:cNvSpPr/>
            <p:nvPr/>
          </p:nvSpPr>
          <p:spPr>
            <a:xfrm>
              <a:off x="286467" y="2763297"/>
              <a:ext cx="1996987" cy="34015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49044" y="6182170"/>
              <a:ext cx="1297719" cy="369332"/>
            </a:xfrm>
            <a:prstGeom prst="rect">
              <a:avLst/>
            </a:prstGeom>
            <a:noFill/>
          </p:spPr>
          <p:txBody>
            <a:bodyPr wrap="none" lIns="91436" tIns="45720" rIns="91436" bIns="45720" rtlCol="0">
              <a:spAutoFit/>
            </a:bodyPr>
            <a:lstStyle/>
            <a:p>
              <a:r>
                <a:rPr lang="en-US" dirty="0" smtClean="0"/>
                <a:t>Pre-filtering</a:t>
              </a:r>
            </a:p>
          </p:txBody>
        </p:sp>
      </p:grpSp>
      <p:grpSp>
        <p:nvGrpSpPr>
          <p:cNvPr id="8" name="Group 7"/>
          <p:cNvGrpSpPr/>
          <p:nvPr/>
        </p:nvGrpSpPr>
        <p:grpSpPr>
          <a:xfrm>
            <a:off x="2549216" y="2763296"/>
            <a:ext cx="4471515" cy="3809768"/>
            <a:chOff x="2549216" y="2763296"/>
            <a:chExt cx="4471515" cy="3809768"/>
          </a:xfrm>
        </p:grpSpPr>
        <p:sp>
          <p:nvSpPr>
            <p:cNvPr id="14" name="Rectangle 13"/>
            <p:cNvSpPr/>
            <p:nvPr/>
          </p:nvSpPr>
          <p:spPr>
            <a:xfrm>
              <a:off x="2549216" y="2763296"/>
              <a:ext cx="4471515" cy="34081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49216" y="6203732"/>
              <a:ext cx="3204849" cy="369332"/>
            </a:xfrm>
            <a:prstGeom prst="rect">
              <a:avLst/>
            </a:prstGeom>
            <a:noFill/>
          </p:spPr>
          <p:txBody>
            <a:bodyPr wrap="none" lIns="91436" tIns="45720" rIns="91436" bIns="45720" rtlCol="0">
              <a:noAutofit/>
            </a:bodyPr>
            <a:lstStyle/>
            <a:p>
              <a:r>
                <a:rPr lang="en-US" dirty="0" smtClean="0"/>
                <a:t>Runtime sampling</a:t>
              </a:r>
            </a:p>
          </p:txBody>
        </p:sp>
      </p:grpSp>
      <p:sp>
        <p:nvSpPr>
          <p:cNvPr id="18" name="Rectangle 17"/>
          <p:cNvSpPr/>
          <p:nvPr/>
        </p:nvSpPr>
        <p:spPr>
          <a:xfrm>
            <a:off x="9808080" y="2763297"/>
            <a:ext cx="2029767" cy="34188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9808080" y="6182092"/>
            <a:ext cx="2029768" cy="369332"/>
          </a:xfrm>
          <a:prstGeom prst="rect">
            <a:avLst/>
          </a:prstGeom>
          <a:noFill/>
        </p:spPr>
        <p:txBody>
          <a:bodyPr wrap="none" lIns="91436" tIns="45720" rIns="91436" bIns="45720" rtlCol="0">
            <a:noAutofit/>
          </a:bodyPr>
          <a:lstStyle/>
          <a:p>
            <a:r>
              <a:rPr lang="en-US" dirty="0" smtClean="0"/>
              <a:t>Post-filtering</a:t>
            </a:r>
          </a:p>
        </p:txBody>
      </p:sp>
      <p:sp>
        <p:nvSpPr>
          <p:cNvPr id="20" name="Rounded Rectangle 19"/>
          <p:cNvSpPr/>
          <p:nvPr/>
        </p:nvSpPr>
        <p:spPr>
          <a:xfrm>
            <a:off x="5104111" y="4529256"/>
            <a:ext cx="1792885" cy="1116973"/>
          </a:xfrm>
          <a:prstGeom prst="roundRect">
            <a:avLst/>
          </a:prstGeom>
          <a:gradFill rotWithShape="1">
            <a:gsLst>
              <a:gs pos="0">
                <a:srgbClr val="6B6149">
                  <a:tint val="50000"/>
                  <a:satMod val="300000"/>
                </a:srgbClr>
              </a:gs>
              <a:gs pos="35000">
                <a:srgbClr val="6B6149">
                  <a:tint val="37000"/>
                  <a:satMod val="300000"/>
                </a:srgbClr>
              </a:gs>
              <a:gs pos="100000">
                <a:srgbClr val="6B6149">
                  <a:tint val="15000"/>
                  <a:satMod val="350000"/>
                </a:srgbClr>
              </a:gs>
            </a:gsLst>
            <a:lin ang="16200000" scaled="1"/>
          </a:gradFill>
          <a:ln w="9525" cap="flat" cmpd="sng" algn="ctr">
            <a:solidFill>
              <a:srgbClr val="6B6149">
                <a:shade val="95000"/>
                <a:satMod val="105000"/>
              </a:srgbClr>
            </a:solidFill>
            <a:prstDash val="solid"/>
          </a:ln>
          <a:effectLst>
            <a:outerShdw blurRad="40000" dist="20000" dir="5400000" rotWithShape="0">
              <a:srgbClr val="000000">
                <a:alpha val="38000"/>
              </a:srgbClr>
            </a:outerShdw>
          </a:effectLst>
        </p:spPr>
        <p:txBody>
          <a:bodyPr lIns="9144" tIns="9144" rIns="9144" bIns="9144" rtlCol="0" anchor="ctr"/>
          <a:lstStyle/>
          <a:p>
            <a:pPr algn="ctr" defTabSz="1015980"/>
            <a:r>
              <a:rPr lang="en-US" b="1" kern="0" dirty="0" smtClean="0">
                <a:solidFill>
                  <a:prstClr val="black"/>
                </a:solidFill>
                <a:latin typeface="Calibri"/>
              </a:rPr>
              <a:t>Multi-Sampled </a:t>
            </a:r>
            <a:r>
              <a:rPr lang="en-US" b="1" kern="0" dirty="0" smtClean="0">
                <a:solidFill>
                  <a:schemeClr val="bg1">
                    <a:lumMod val="50000"/>
                    <a:lumOff val="50000"/>
                  </a:schemeClr>
                </a:solidFill>
                <a:latin typeface="Calibri"/>
              </a:rPr>
              <a:t>G-Buffer/Shading</a:t>
            </a:r>
            <a:endParaRPr lang="en-US" b="1" kern="0" dirty="0">
              <a:solidFill>
                <a:schemeClr val="bg1">
                  <a:lumMod val="50000"/>
                  <a:lumOff val="50000"/>
                </a:schemeClr>
              </a:solidFill>
              <a:latin typeface="Calibri"/>
            </a:endParaRPr>
          </a:p>
        </p:txBody>
      </p:sp>
      <p:sp>
        <p:nvSpPr>
          <p:cNvPr id="21" name="TextBox 20"/>
          <p:cNvSpPr txBox="1"/>
          <p:nvPr/>
        </p:nvSpPr>
        <p:spPr>
          <a:xfrm>
            <a:off x="4911187" y="5646230"/>
            <a:ext cx="2109544" cy="369332"/>
          </a:xfrm>
          <a:prstGeom prst="rect">
            <a:avLst/>
          </a:prstGeom>
          <a:noFill/>
        </p:spPr>
        <p:txBody>
          <a:bodyPr wrap="none" lIns="91436" tIns="45720" rIns="91436" bIns="45720" rtlCol="0">
            <a:spAutoFit/>
          </a:bodyPr>
          <a:lstStyle/>
          <a:p>
            <a:pPr algn="ctr"/>
            <a:r>
              <a:rPr lang="en-US" dirty="0" smtClean="0"/>
              <a:t>MSAA </a:t>
            </a:r>
            <a:r>
              <a:rPr lang="en-US" sz="1600" i="1" dirty="0" smtClean="0"/>
              <a:t>(fragment-rate)</a:t>
            </a:r>
            <a:endParaRPr lang="en-US" i="1" dirty="0" smtClean="0"/>
          </a:p>
        </p:txBody>
      </p:sp>
      <p:cxnSp>
        <p:nvCxnSpPr>
          <p:cNvPr id="23" name="Elbow Connector 22"/>
          <p:cNvCxnSpPr>
            <a:stCxn id="6" idx="3"/>
            <a:endCxn id="5" idx="1"/>
          </p:cNvCxnSpPr>
          <p:nvPr/>
        </p:nvCxnSpPr>
        <p:spPr>
          <a:xfrm flipV="1">
            <a:off x="4500741" y="3407975"/>
            <a:ext cx="603371" cy="752161"/>
          </a:xfrm>
          <a:prstGeom prst="bent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6" idx="3"/>
            <a:endCxn id="20" idx="1"/>
          </p:cNvCxnSpPr>
          <p:nvPr/>
        </p:nvCxnSpPr>
        <p:spPr>
          <a:xfrm>
            <a:off x="4500741" y="4160136"/>
            <a:ext cx="603370" cy="927607"/>
          </a:xfrm>
          <a:prstGeom prst="bentConnector3">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31955" y="4722899"/>
            <a:ext cx="1692132" cy="923330"/>
          </a:xfrm>
          <a:prstGeom prst="rect">
            <a:avLst/>
          </a:prstGeom>
          <a:noFill/>
        </p:spPr>
        <p:txBody>
          <a:bodyPr wrap="square" lIns="91436" tIns="45720" rIns="91436" bIns="45720" rtlCol="0">
            <a:spAutoFit/>
          </a:bodyPr>
          <a:lstStyle/>
          <a:p>
            <a:pPr algn="ctr"/>
            <a:r>
              <a:rPr lang="en-US" dirty="0" smtClean="0"/>
              <a:t>Geometric</a:t>
            </a:r>
            <a:br>
              <a:rPr lang="en-US" dirty="0" smtClean="0"/>
            </a:br>
            <a:r>
              <a:rPr lang="en-US" dirty="0" smtClean="0"/>
              <a:t>coverage + depth testing</a:t>
            </a:r>
          </a:p>
        </p:txBody>
      </p:sp>
      <p:sp>
        <p:nvSpPr>
          <p:cNvPr id="25" name="Rounded Rectangle 24"/>
          <p:cNvSpPr/>
          <p:nvPr/>
        </p:nvSpPr>
        <p:spPr>
          <a:xfrm>
            <a:off x="7394044" y="3809690"/>
            <a:ext cx="1686403" cy="1116973"/>
          </a:xfrm>
          <a:prstGeom prst="roundRect">
            <a:avLst/>
          </a:prstGeom>
          <a:gradFill rotWithShape="1">
            <a:gsLst>
              <a:gs pos="0">
                <a:srgbClr val="6B6149">
                  <a:tint val="50000"/>
                  <a:satMod val="300000"/>
                </a:srgbClr>
              </a:gs>
              <a:gs pos="35000">
                <a:srgbClr val="6B6149">
                  <a:tint val="37000"/>
                  <a:satMod val="300000"/>
                </a:srgbClr>
              </a:gs>
              <a:gs pos="100000">
                <a:srgbClr val="6B6149">
                  <a:tint val="15000"/>
                  <a:satMod val="350000"/>
                </a:srgbClr>
              </a:gs>
            </a:gsLst>
            <a:lin ang="16200000" scaled="1"/>
          </a:gradFill>
          <a:ln w="9525" cap="flat" cmpd="sng" algn="ctr">
            <a:solidFill>
              <a:srgbClr val="6B6149">
                <a:shade val="95000"/>
                <a:satMod val="105000"/>
              </a:srgbClr>
            </a:solidFill>
            <a:prstDash val="solid"/>
          </a:ln>
          <a:effectLst>
            <a:outerShdw blurRad="40000" dist="20000" dir="5400000" rotWithShape="0">
              <a:srgbClr val="000000">
                <a:alpha val="38000"/>
              </a:srgbClr>
            </a:outerShdw>
          </a:effectLst>
        </p:spPr>
        <p:txBody>
          <a:bodyPr lIns="9144" tIns="9144" rIns="9144" bIns="9144" rtlCol="0" anchor="ctr"/>
          <a:lstStyle/>
          <a:p>
            <a:pPr algn="ctr" defTabSz="1015980"/>
            <a:r>
              <a:rPr lang="en-US" b="1" kern="0" dirty="0" smtClean="0">
                <a:solidFill>
                  <a:srgbClr val="76B900"/>
                </a:solidFill>
                <a:latin typeface="Calibri"/>
              </a:rPr>
              <a:t>Image-space pre-filtering</a:t>
            </a:r>
            <a:endParaRPr lang="en-US" b="1" kern="0" dirty="0">
              <a:solidFill>
                <a:srgbClr val="76B900"/>
              </a:solidFill>
              <a:latin typeface="Calibri"/>
            </a:endParaRPr>
          </a:p>
        </p:txBody>
      </p:sp>
      <p:sp>
        <p:nvSpPr>
          <p:cNvPr id="26" name="TextBox 25"/>
          <p:cNvSpPr txBox="1"/>
          <p:nvPr/>
        </p:nvSpPr>
        <p:spPr>
          <a:xfrm>
            <a:off x="7885214" y="4953731"/>
            <a:ext cx="699222" cy="369332"/>
          </a:xfrm>
          <a:prstGeom prst="rect">
            <a:avLst/>
          </a:prstGeom>
          <a:noFill/>
        </p:spPr>
        <p:txBody>
          <a:bodyPr wrap="none" lIns="91436" tIns="45720" rIns="91436" bIns="45720" rtlCol="0">
            <a:spAutoFit/>
          </a:bodyPr>
          <a:lstStyle/>
          <a:p>
            <a:pPr algn="ctr"/>
            <a:r>
              <a:rPr lang="en-US" b="1" u="sng" dirty="0" smtClean="0"/>
              <a:t>AGAA</a:t>
            </a:r>
          </a:p>
        </p:txBody>
      </p:sp>
      <p:sp>
        <p:nvSpPr>
          <p:cNvPr id="30" name="Rectangle 29"/>
          <p:cNvSpPr/>
          <p:nvPr/>
        </p:nvSpPr>
        <p:spPr>
          <a:xfrm>
            <a:off x="7219942" y="2758896"/>
            <a:ext cx="2029767" cy="3418873"/>
          </a:xfrm>
          <a:prstGeom prst="rect">
            <a:avLst/>
          </a:prstGeom>
          <a:noFill/>
          <a:ln w="41275">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219942" y="6177691"/>
            <a:ext cx="2177884" cy="369332"/>
          </a:xfrm>
          <a:prstGeom prst="rect">
            <a:avLst/>
          </a:prstGeom>
          <a:noFill/>
        </p:spPr>
        <p:txBody>
          <a:bodyPr wrap="none" lIns="91436" tIns="45720" rIns="91436" bIns="45720" rtlCol="0">
            <a:noAutofit/>
          </a:bodyPr>
          <a:lstStyle/>
          <a:p>
            <a:r>
              <a:rPr lang="en-US" dirty="0" smtClean="0">
                <a:solidFill>
                  <a:srgbClr val="76B900"/>
                </a:solidFill>
              </a:rPr>
              <a:t>Dynamic pre-filtering</a:t>
            </a:r>
          </a:p>
        </p:txBody>
      </p:sp>
      <p:sp>
        <p:nvSpPr>
          <p:cNvPr id="32" name="Parallelogram 31"/>
          <p:cNvSpPr/>
          <p:nvPr/>
        </p:nvSpPr>
        <p:spPr>
          <a:xfrm rot="16200000">
            <a:off x="7776588" y="4305464"/>
            <a:ext cx="3444835" cy="351692"/>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015980"/>
            <a:r>
              <a:rPr lang="en-US" sz="2000" kern="0" dirty="0" smtClean="0">
                <a:solidFill>
                  <a:srgbClr val="EEECE1"/>
                </a:solidFill>
                <a:latin typeface="Calibri"/>
              </a:rPr>
              <a:t>LIGHTING</a:t>
            </a:r>
            <a:endParaRPr lang="en-US" sz="2000" kern="0" dirty="0">
              <a:solidFill>
                <a:srgbClr val="EEECE1"/>
              </a:solidFill>
              <a:latin typeface="Calibri"/>
            </a:endParaRPr>
          </a:p>
        </p:txBody>
      </p:sp>
    </p:spTree>
    <p:extLst>
      <p:ext uri="{BB962C8B-B14F-4D97-AF65-F5344CB8AC3E}">
        <p14:creationId xmlns:p14="http://schemas.microsoft.com/office/powerpoint/2010/main" val="20089370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AGAA Pipeline: (Very) High-Level View</a:t>
            </a:r>
            <a:endParaRPr lang="en-US" dirty="0"/>
          </a:p>
        </p:txBody>
      </p:sp>
      <p:pic>
        <p:nvPicPr>
          <p:cNvPr id="110" name="Picture 109"/>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38200" y="2683999"/>
            <a:ext cx="952518" cy="977316"/>
          </a:xfrm>
          <a:prstGeom prst="rect">
            <a:avLst/>
          </a:prstGeom>
          <a:noFill/>
          <a:ln w="9525">
            <a:noFill/>
            <a:miter lim="800000"/>
            <a:headEnd/>
            <a:tailEnd/>
          </a:ln>
          <a:effectLst/>
        </p:spPr>
      </p:pic>
      <p:grpSp>
        <p:nvGrpSpPr>
          <p:cNvPr id="11" name="Group 10"/>
          <p:cNvGrpSpPr/>
          <p:nvPr/>
        </p:nvGrpSpPr>
        <p:grpSpPr>
          <a:xfrm>
            <a:off x="1938673" y="2545495"/>
            <a:ext cx="3324874" cy="2265009"/>
            <a:chOff x="1938673" y="1883755"/>
            <a:chExt cx="3324874" cy="2265009"/>
          </a:xfrm>
        </p:grpSpPr>
        <p:grpSp>
          <p:nvGrpSpPr>
            <p:cNvPr id="67" name="Group 66"/>
            <p:cNvGrpSpPr/>
            <p:nvPr/>
          </p:nvGrpSpPr>
          <p:grpSpPr>
            <a:xfrm>
              <a:off x="3559141" y="1883755"/>
              <a:ext cx="1704406" cy="1589221"/>
              <a:chOff x="2407781" y="2820527"/>
              <a:chExt cx="1704406" cy="1589221"/>
            </a:xfrm>
          </p:grpSpPr>
          <p:grpSp>
            <p:nvGrpSpPr>
              <p:cNvPr id="68" name="Group 67"/>
              <p:cNvGrpSpPr/>
              <p:nvPr/>
            </p:nvGrpSpPr>
            <p:grpSpPr>
              <a:xfrm>
                <a:off x="2407781" y="2820527"/>
                <a:ext cx="1704406" cy="1589221"/>
                <a:chOff x="1878317" y="2978910"/>
                <a:chExt cx="1704406" cy="1589221"/>
              </a:xfrm>
              <a:solidFill>
                <a:srgbClr val="76B900">
                  <a:alpha val="25000"/>
                </a:srgbClr>
              </a:solidFill>
            </p:grpSpPr>
            <p:grpSp>
              <p:nvGrpSpPr>
                <p:cNvPr id="99" name="Group 98"/>
                <p:cNvGrpSpPr/>
                <p:nvPr/>
              </p:nvGrpSpPr>
              <p:grpSpPr>
                <a:xfrm>
                  <a:off x="2046144" y="2978910"/>
                  <a:ext cx="737025" cy="1130991"/>
                  <a:chOff x="1833814" y="3039746"/>
                  <a:chExt cx="737025" cy="1130991"/>
                </a:xfrm>
                <a:grpFill/>
              </p:grpSpPr>
              <p:sp>
                <p:nvSpPr>
                  <p:cNvPr id="102" name="Right Triangle 101"/>
                  <p:cNvSpPr/>
                  <p:nvPr/>
                </p:nvSpPr>
                <p:spPr>
                  <a:xfrm rot="18195106">
                    <a:off x="1650826" y="3271878"/>
                    <a:ext cx="1130991" cy="666728"/>
                  </a:xfrm>
                  <a:prstGeom prst="rtTriangle">
                    <a:avLst/>
                  </a:prstGeom>
                  <a:grpFill/>
                  <a:ln w="127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1015970">
                      <a:defRPr/>
                    </a:pPr>
                    <a:endParaRPr lang="en-US" sz="1300" kern="0">
                      <a:solidFill>
                        <a:srgbClr val="787972"/>
                      </a:solidFill>
                      <a:latin typeface="Arial"/>
                    </a:endParaRPr>
                  </a:p>
                </p:txBody>
              </p:sp>
              <p:sp>
                <p:nvSpPr>
                  <p:cNvPr id="103" name="Right Triangle 102"/>
                  <p:cNvSpPr/>
                  <p:nvPr/>
                </p:nvSpPr>
                <p:spPr>
                  <a:xfrm rot="7155507">
                    <a:off x="1661598" y="3240148"/>
                    <a:ext cx="1081457" cy="737025"/>
                  </a:xfrm>
                  <a:prstGeom prst="rtTriangle">
                    <a:avLst/>
                  </a:prstGeom>
                  <a:grpFill/>
                  <a:ln w="127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1015970">
                      <a:defRPr/>
                    </a:pPr>
                    <a:endParaRPr lang="en-US" sz="1300" kern="0">
                      <a:solidFill>
                        <a:srgbClr val="787972"/>
                      </a:solidFill>
                      <a:latin typeface="Arial"/>
                    </a:endParaRPr>
                  </a:p>
                </p:txBody>
              </p:sp>
            </p:grpSp>
            <p:sp>
              <p:nvSpPr>
                <p:cNvPr id="100" name="Right Triangle 99"/>
                <p:cNvSpPr/>
                <p:nvPr/>
              </p:nvSpPr>
              <p:spPr>
                <a:xfrm rot="14652391">
                  <a:off x="1426061" y="3646123"/>
                  <a:ext cx="1374264" cy="469752"/>
                </a:xfrm>
                <a:prstGeom prst="rtTriangle">
                  <a:avLst/>
                </a:prstGeom>
                <a:grpFill/>
                <a:ln w="127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1015970">
                    <a:defRPr/>
                  </a:pPr>
                  <a:endParaRPr lang="en-US" sz="1300" kern="0">
                    <a:solidFill>
                      <a:srgbClr val="787972"/>
                    </a:solidFill>
                    <a:latin typeface="Arial"/>
                  </a:endParaRPr>
                </a:p>
              </p:txBody>
            </p:sp>
            <p:sp>
              <p:nvSpPr>
                <p:cNvPr id="101" name="Right Triangle 100"/>
                <p:cNvSpPr/>
                <p:nvPr/>
              </p:nvSpPr>
              <p:spPr>
                <a:xfrm rot="2058839">
                  <a:off x="2263644" y="3754291"/>
                  <a:ext cx="1319079" cy="601586"/>
                </a:xfrm>
                <a:prstGeom prst="rtTriangle">
                  <a:avLst/>
                </a:prstGeom>
                <a:grpFill/>
                <a:ln w="127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1015970">
                    <a:defRPr/>
                  </a:pPr>
                  <a:endParaRPr lang="en-US" sz="1300" kern="0">
                    <a:solidFill>
                      <a:srgbClr val="787972"/>
                    </a:solidFill>
                    <a:latin typeface="Arial"/>
                  </a:endParaRPr>
                </a:p>
              </p:txBody>
            </p:sp>
          </p:grpSp>
          <p:sp>
            <p:nvSpPr>
              <p:cNvPr id="69" name="Rectangle 68"/>
              <p:cNvSpPr/>
              <p:nvPr/>
            </p:nvSpPr>
            <p:spPr>
              <a:xfrm>
                <a:off x="2738120" y="3623383"/>
                <a:ext cx="137333" cy="137333"/>
              </a:xfrm>
              <a:prstGeom prst="rect">
                <a:avLst/>
              </a:prstGeom>
              <a:gradFill rotWithShape="1">
                <a:gsLst>
                  <a:gs pos="0">
                    <a:srgbClr val="78BD57">
                      <a:tint val="100000"/>
                      <a:shade val="100000"/>
                      <a:satMod val="130000"/>
                    </a:srgbClr>
                  </a:gs>
                  <a:gs pos="100000">
                    <a:srgbClr val="78BD57">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algn="ctr">
                  <a:defRPr/>
                </a:pPr>
                <a:endParaRPr lang="en-US" sz="2400" kern="0">
                  <a:solidFill>
                    <a:srgbClr val="784A2B"/>
                  </a:solidFill>
                  <a:latin typeface="Arial"/>
                </a:endParaRPr>
              </a:p>
            </p:txBody>
          </p:sp>
          <p:sp>
            <p:nvSpPr>
              <p:cNvPr id="70" name="Rectangle 69"/>
              <p:cNvSpPr/>
              <p:nvPr/>
            </p:nvSpPr>
            <p:spPr>
              <a:xfrm>
                <a:off x="3359359" y="3927667"/>
                <a:ext cx="137333" cy="137333"/>
              </a:xfrm>
              <a:prstGeom prst="rect">
                <a:avLst/>
              </a:prstGeom>
              <a:gradFill rotWithShape="1">
                <a:gsLst>
                  <a:gs pos="0">
                    <a:srgbClr val="0C569E">
                      <a:tint val="100000"/>
                      <a:shade val="100000"/>
                      <a:satMod val="130000"/>
                    </a:srgbClr>
                  </a:gs>
                  <a:gs pos="100000">
                    <a:srgbClr val="0C569E">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algn="ctr">
                  <a:defRPr/>
                </a:pPr>
                <a:endParaRPr lang="en-US" sz="2400" kern="0">
                  <a:solidFill>
                    <a:srgbClr val="784A2B"/>
                  </a:solidFill>
                  <a:latin typeface="Arial"/>
                </a:endParaRPr>
              </a:p>
            </p:txBody>
          </p:sp>
          <p:sp>
            <p:nvSpPr>
              <p:cNvPr id="71" name="Rectangle 70"/>
              <p:cNvSpPr/>
              <p:nvPr/>
            </p:nvSpPr>
            <p:spPr>
              <a:xfrm>
                <a:off x="2492907" y="3023130"/>
                <a:ext cx="137333" cy="137333"/>
              </a:xfrm>
              <a:prstGeom prst="rect">
                <a:avLst/>
              </a:prstGeom>
              <a:gradFill rotWithShape="1">
                <a:gsLst>
                  <a:gs pos="0">
                    <a:srgbClr val="C86414"/>
                  </a:gs>
                  <a:gs pos="100000">
                    <a:srgbClr val="FFC000"/>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algn="ctr">
                  <a:defRPr/>
                </a:pPr>
                <a:endParaRPr lang="en-US" sz="2400" kern="0">
                  <a:solidFill>
                    <a:srgbClr val="784A2B"/>
                  </a:solidFill>
                  <a:latin typeface="Arial"/>
                </a:endParaRPr>
              </a:p>
            </p:txBody>
          </p:sp>
          <p:sp>
            <p:nvSpPr>
              <p:cNvPr id="72" name="Rectangle 71"/>
              <p:cNvSpPr/>
              <p:nvPr/>
            </p:nvSpPr>
            <p:spPr>
              <a:xfrm>
                <a:off x="3367885" y="3105046"/>
                <a:ext cx="137333" cy="137333"/>
              </a:xfrm>
              <a:prstGeom prst="rect">
                <a:avLst/>
              </a:prstGeom>
              <a:gradFill rotWithShape="1">
                <a:gsLst>
                  <a:gs pos="0">
                    <a:srgbClr val="645FAF"/>
                  </a:gs>
                  <a:gs pos="100000">
                    <a:srgbClr val="645FAF">
                      <a:lumMod val="40000"/>
                      <a:lumOff val="6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algn="ctr">
                  <a:defRPr/>
                </a:pPr>
                <a:endParaRPr lang="en-US" sz="2400" kern="0">
                  <a:solidFill>
                    <a:srgbClr val="784A2B"/>
                  </a:solidFill>
                  <a:latin typeface="Arial"/>
                </a:endParaRPr>
              </a:p>
            </p:txBody>
          </p:sp>
          <p:sp>
            <p:nvSpPr>
              <p:cNvPr id="73" name="Rectangle 72"/>
              <p:cNvSpPr/>
              <p:nvPr/>
            </p:nvSpPr>
            <p:spPr>
              <a:xfrm>
                <a:off x="2806787" y="3286790"/>
                <a:ext cx="137333" cy="137333"/>
              </a:xfrm>
              <a:prstGeom prst="rect">
                <a:avLst/>
              </a:prstGeom>
              <a:gradFill rotWithShape="1">
                <a:gsLst>
                  <a:gs pos="0">
                    <a:srgbClr val="532903">
                      <a:tint val="100000"/>
                      <a:shade val="100000"/>
                      <a:satMod val="130000"/>
                    </a:srgbClr>
                  </a:gs>
                  <a:gs pos="100000">
                    <a:srgbClr val="532903">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algn="ctr">
                  <a:defRPr/>
                </a:pPr>
                <a:endParaRPr lang="en-US" sz="2400" kern="0">
                  <a:solidFill>
                    <a:srgbClr val="784A2B"/>
                  </a:solidFill>
                  <a:latin typeface="Arial"/>
                </a:endParaRPr>
              </a:p>
            </p:txBody>
          </p:sp>
          <p:sp>
            <p:nvSpPr>
              <p:cNvPr id="95" name="Rectangle 94"/>
              <p:cNvSpPr/>
              <p:nvPr/>
            </p:nvSpPr>
            <p:spPr>
              <a:xfrm>
                <a:off x="2418553" y="2949154"/>
                <a:ext cx="1225899" cy="122589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3174903" y="3373364"/>
                <a:ext cx="137333" cy="137333"/>
              </a:xfrm>
              <a:prstGeom prst="rect">
                <a:avLst/>
              </a:prstGeom>
              <a:gradFill rotWithShape="1">
                <a:gsLst>
                  <a:gs pos="0">
                    <a:srgbClr val="78BD57">
                      <a:tint val="100000"/>
                      <a:shade val="100000"/>
                      <a:satMod val="130000"/>
                    </a:srgbClr>
                  </a:gs>
                  <a:gs pos="100000">
                    <a:srgbClr val="78BD57">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algn="ctr">
                  <a:defRPr/>
                </a:pPr>
                <a:endParaRPr lang="en-US" sz="2400" kern="0">
                  <a:solidFill>
                    <a:srgbClr val="784A2B"/>
                  </a:solidFill>
                  <a:latin typeface="Arial"/>
                </a:endParaRPr>
              </a:p>
            </p:txBody>
          </p:sp>
          <p:sp>
            <p:nvSpPr>
              <p:cNvPr id="97" name="Rectangle 96"/>
              <p:cNvSpPr/>
              <p:nvPr/>
            </p:nvSpPr>
            <p:spPr>
              <a:xfrm>
                <a:off x="3080740" y="3692049"/>
                <a:ext cx="137333" cy="137333"/>
              </a:xfrm>
              <a:prstGeom prst="rect">
                <a:avLst/>
              </a:prstGeom>
              <a:gradFill rotWithShape="1">
                <a:gsLst>
                  <a:gs pos="0">
                    <a:srgbClr val="0C569E">
                      <a:tint val="100000"/>
                      <a:shade val="100000"/>
                      <a:satMod val="130000"/>
                    </a:srgbClr>
                  </a:gs>
                  <a:gs pos="100000">
                    <a:srgbClr val="0C569E">
                      <a:tint val="50000"/>
                      <a:shade val="100000"/>
                      <a:satMod val="350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algn="ctr">
                  <a:defRPr/>
                </a:pPr>
                <a:endParaRPr lang="en-US" sz="2400" kern="0">
                  <a:solidFill>
                    <a:srgbClr val="784A2B"/>
                  </a:solidFill>
                  <a:latin typeface="Arial"/>
                </a:endParaRPr>
              </a:p>
            </p:txBody>
          </p:sp>
          <p:sp>
            <p:nvSpPr>
              <p:cNvPr id="98" name="Rectangle 97"/>
              <p:cNvSpPr/>
              <p:nvPr/>
            </p:nvSpPr>
            <p:spPr>
              <a:xfrm>
                <a:off x="2600994" y="3945374"/>
                <a:ext cx="137333" cy="137333"/>
              </a:xfrm>
              <a:prstGeom prst="rect">
                <a:avLst/>
              </a:prstGeom>
              <a:gradFill rotWithShape="1">
                <a:gsLst>
                  <a:gs pos="0">
                    <a:srgbClr val="C86414"/>
                  </a:gs>
                  <a:gs pos="100000">
                    <a:srgbClr val="FFC000"/>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rtlCol="0" anchor="ctr"/>
              <a:lstStyle/>
              <a:p>
                <a:pPr algn="ctr">
                  <a:defRPr/>
                </a:pPr>
                <a:endParaRPr lang="en-US" sz="2400" kern="0">
                  <a:solidFill>
                    <a:srgbClr val="784A2B"/>
                  </a:solidFill>
                  <a:latin typeface="Arial"/>
                </a:endParaRPr>
              </a:p>
            </p:txBody>
          </p:sp>
        </p:grpSp>
        <p:sp>
          <p:nvSpPr>
            <p:cNvPr id="104" name="TextBox 103"/>
            <p:cNvSpPr txBox="1"/>
            <p:nvPr/>
          </p:nvSpPr>
          <p:spPr>
            <a:xfrm>
              <a:off x="3276208" y="3502433"/>
              <a:ext cx="1813309" cy="646331"/>
            </a:xfrm>
            <a:prstGeom prst="rect">
              <a:avLst/>
            </a:prstGeom>
            <a:noFill/>
          </p:spPr>
          <p:txBody>
            <a:bodyPr wrap="none" lIns="91436" tIns="45720" rIns="91436" bIns="45720" rtlCol="0">
              <a:spAutoFit/>
            </a:bodyPr>
            <a:lstStyle/>
            <a:p>
              <a:pPr algn="ctr"/>
              <a:r>
                <a:rPr lang="en-US" dirty="0" smtClean="0"/>
                <a:t>Super-sampled </a:t>
              </a:r>
              <a:br>
                <a:rPr lang="en-US" dirty="0" smtClean="0"/>
              </a:br>
              <a:r>
                <a:rPr lang="en-US" dirty="0" smtClean="0"/>
                <a:t>G-Buffer</a:t>
              </a:r>
            </a:p>
          </p:txBody>
        </p:sp>
        <p:sp>
          <p:nvSpPr>
            <p:cNvPr id="111" name="Right Arrow 110"/>
            <p:cNvSpPr/>
            <p:nvPr/>
          </p:nvSpPr>
          <p:spPr>
            <a:xfrm>
              <a:off x="1938673" y="2128024"/>
              <a:ext cx="1459478" cy="966937"/>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lIns="9144" tIns="9144" rIns="9144" bIns="9144" rtlCol="0" anchor="ctr"/>
            <a:lstStyle/>
            <a:p>
              <a:pPr algn="ctr" defTabSz="914400" fontAlgn="auto">
                <a:spcBef>
                  <a:spcPts val="0"/>
                </a:spcBef>
                <a:spcAft>
                  <a:spcPts val="0"/>
                </a:spcAft>
              </a:pPr>
              <a:r>
                <a:rPr lang="en-US" sz="1600" b="1" kern="0" dirty="0" smtClean="0">
                  <a:solidFill>
                    <a:prstClr val="white"/>
                  </a:solidFill>
                  <a:latin typeface="Calibri"/>
                </a:rPr>
                <a:t>SSAA/MSAA Raster</a:t>
              </a:r>
            </a:p>
          </p:txBody>
        </p:sp>
      </p:grpSp>
      <p:grpSp>
        <p:nvGrpSpPr>
          <p:cNvPr id="12" name="Group 11"/>
          <p:cNvGrpSpPr/>
          <p:nvPr/>
        </p:nvGrpSpPr>
        <p:grpSpPr>
          <a:xfrm>
            <a:off x="5138707" y="2665877"/>
            <a:ext cx="3849951" cy="2198829"/>
            <a:chOff x="5138707" y="2004137"/>
            <a:chExt cx="3849951" cy="2198829"/>
          </a:xfrm>
        </p:grpSpPr>
        <p:sp>
          <p:nvSpPr>
            <p:cNvPr id="105" name="TextBox 104"/>
            <p:cNvSpPr txBox="1"/>
            <p:nvPr/>
          </p:nvSpPr>
          <p:spPr>
            <a:xfrm>
              <a:off x="6059851" y="3556635"/>
              <a:ext cx="2928807" cy="646331"/>
            </a:xfrm>
            <a:prstGeom prst="rect">
              <a:avLst/>
            </a:prstGeom>
            <a:noFill/>
          </p:spPr>
          <p:txBody>
            <a:bodyPr wrap="none" lIns="91436" tIns="45720" rIns="91436" bIns="45720" rtlCol="0">
              <a:spAutoFit/>
            </a:bodyPr>
            <a:lstStyle/>
            <a:p>
              <a:pPr algn="ctr"/>
              <a:r>
                <a:rPr lang="en-US" dirty="0" smtClean="0"/>
                <a:t>Per-</a:t>
              </a:r>
              <a:r>
                <a:rPr lang="en-US" u="sng" dirty="0" smtClean="0"/>
                <a:t>aggregate</a:t>
              </a:r>
              <a:r>
                <a:rPr lang="en-US" dirty="0" smtClean="0"/>
                <a:t> averaged </a:t>
              </a:r>
              <a:br>
                <a:rPr lang="en-US" dirty="0" smtClean="0"/>
              </a:br>
              <a:r>
                <a:rPr lang="en-US" dirty="0" smtClean="0"/>
                <a:t>surface + shading attributes</a:t>
              </a:r>
            </a:p>
          </p:txBody>
        </p:sp>
        <p:sp>
          <p:nvSpPr>
            <p:cNvPr id="109" name="Right Arrow 108"/>
            <p:cNvSpPr/>
            <p:nvPr/>
          </p:nvSpPr>
          <p:spPr>
            <a:xfrm>
              <a:off x="5138707" y="2168274"/>
              <a:ext cx="1338090" cy="966937"/>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lIns="9144" tIns="9144" rIns="9144" bIns="9144" rtlCol="0" anchor="ctr"/>
            <a:lstStyle/>
            <a:p>
              <a:pPr algn="ctr" defTabSz="914400" fontAlgn="auto">
                <a:spcBef>
                  <a:spcPts val="0"/>
                </a:spcBef>
                <a:spcAft>
                  <a:spcPts val="0"/>
                </a:spcAft>
              </a:pPr>
              <a:r>
                <a:rPr lang="en-US" sz="1600" b="1" kern="0" dirty="0" smtClean="0">
                  <a:solidFill>
                    <a:prstClr val="white"/>
                  </a:solidFill>
                  <a:latin typeface="Calibri"/>
                </a:rPr>
                <a:t>Pre-filtering</a:t>
              </a:r>
            </a:p>
          </p:txBody>
        </p:sp>
        <p:sp>
          <p:nvSpPr>
            <p:cNvPr id="112" name="Oval 111"/>
            <p:cNvSpPr/>
            <p:nvPr/>
          </p:nvSpPr>
          <p:spPr>
            <a:xfrm rot="8687957">
              <a:off x="7079489" y="2585557"/>
              <a:ext cx="1115906" cy="601961"/>
            </a:xfrm>
            <a:prstGeom prst="ellipse">
              <a:avLst/>
            </a:prstGeom>
            <a:gradFill flip="none" rotWithShape="1">
              <a:gsLst>
                <a:gs pos="0">
                  <a:srgbClr val="543B23"/>
                </a:gs>
                <a:gs pos="50000">
                  <a:srgbClr val="543B23">
                    <a:alpha val="93000"/>
                  </a:srgbClr>
                </a:gs>
                <a:gs pos="100000">
                  <a:srgbClr val="5D4F5E">
                    <a:alpha val="36000"/>
                  </a:srgbClr>
                </a:gs>
              </a:gsLst>
              <a:path path="shape">
                <a:fillToRect l="50000" t="50000" r="50000" b="50000"/>
              </a:path>
              <a:tileRect/>
            </a:gradFill>
            <a:ln w="25400" cap="flat" cmpd="sng" algn="ctr">
              <a:solidFill>
                <a:srgbClr val="9BBB59">
                  <a:lumMod val="75000"/>
                </a:srgbClr>
              </a:solidFill>
              <a:prstDash val="solid"/>
            </a:ln>
            <a:effectLst/>
          </p:spPr>
          <p:txBody>
            <a:bodyPr lIns="91425" tIns="45714" rIns="91425" bIns="45714" rtlCol="0" anchor="ctr"/>
            <a:lstStyle/>
            <a:p>
              <a:pPr algn="ctr" defTabSz="914242">
                <a:defRPr/>
              </a:pPr>
              <a:endParaRPr lang="en-US" sz="2400" kern="0">
                <a:solidFill>
                  <a:prstClr val="white"/>
                </a:solidFill>
                <a:latin typeface="Calibri"/>
              </a:endParaRPr>
            </a:p>
          </p:txBody>
        </p:sp>
        <p:grpSp>
          <p:nvGrpSpPr>
            <p:cNvPr id="113" name="Group 112"/>
            <p:cNvGrpSpPr/>
            <p:nvPr/>
          </p:nvGrpSpPr>
          <p:grpSpPr>
            <a:xfrm rot="15679202">
              <a:off x="7618392" y="2870064"/>
              <a:ext cx="278966" cy="254336"/>
              <a:chOff x="4146692" y="2735985"/>
              <a:chExt cx="187430" cy="115592"/>
            </a:xfrm>
          </p:grpSpPr>
          <p:sp>
            <p:nvSpPr>
              <p:cNvPr id="114" name="Teardrop 113"/>
              <p:cNvSpPr/>
              <p:nvPr/>
            </p:nvSpPr>
            <p:spPr bwMode="auto">
              <a:xfrm rot="944609">
                <a:off x="4146692" y="2763568"/>
                <a:ext cx="108083" cy="82282"/>
              </a:xfrm>
              <a:prstGeom prst="teardrop">
                <a:avLst>
                  <a:gd name="adj" fmla="val 200000"/>
                </a:avLst>
              </a:prstGeom>
              <a:gradFill rotWithShape="1">
                <a:gsLst>
                  <a:gs pos="0">
                    <a:srgbClr val="FFF200"/>
                  </a:gs>
                  <a:gs pos="100000">
                    <a:srgbClr val="FF7A00"/>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914242">
                  <a:defRPr/>
                </a:pPr>
                <a:endParaRPr lang="de-DE" sz="2400" kern="0">
                  <a:solidFill>
                    <a:sysClr val="window" lastClr="FFFFFF"/>
                  </a:solidFill>
                  <a:latin typeface="Calibri"/>
                </a:endParaRPr>
              </a:p>
            </p:txBody>
          </p:sp>
          <p:cxnSp>
            <p:nvCxnSpPr>
              <p:cNvPr id="115" name="Straight Arrow Connector 114"/>
              <p:cNvCxnSpPr>
                <a:stCxn id="114" idx="7"/>
                <a:endCxn id="114" idx="5"/>
              </p:cNvCxnSpPr>
              <p:nvPr/>
            </p:nvCxnSpPr>
            <p:spPr>
              <a:xfrm rot="5920798">
                <a:off x="4236386" y="2680096"/>
                <a:ext cx="40618" cy="154855"/>
              </a:xfrm>
              <a:prstGeom prst="straightConnector1">
                <a:avLst/>
              </a:prstGeom>
              <a:noFill/>
              <a:ln w="9525" cap="flat" cmpd="sng" algn="ctr">
                <a:solidFill>
                  <a:srgbClr val="C0504D">
                    <a:alpha val="68000"/>
                  </a:srgbClr>
                </a:solidFill>
                <a:prstDash val="solid"/>
                <a:tailEnd type="triangle" w="sm" len="sm"/>
              </a:ln>
              <a:effectLst/>
            </p:spPr>
          </p:cxnSp>
          <p:cxnSp>
            <p:nvCxnSpPr>
              <p:cNvPr id="116" name="Straight Arrow Connector 115"/>
              <p:cNvCxnSpPr>
                <a:stCxn id="114" idx="7"/>
                <a:endCxn id="114" idx="4"/>
              </p:cNvCxnSpPr>
              <p:nvPr/>
            </p:nvCxnSpPr>
            <p:spPr>
              <a:xfrm rot="5920798">
                <a:off x="4209157" y="2682145"/>
                <a:ext cx="68172" cy="175852"/>
              </a:xfrm>
              <a:prstGeom prst="straightConnector1">
                <a:avLst/>
              </a:prstGeom>
              <a:noFill/>
              <a:ln w="9525" cap="flat" cmpd="sng" algn="ctr">
                <a:solidFill>
                  <a:srgbClr val="C0504D">
                    <a:alpha val="68000"/>
                  </a:srgbClr>
                </a:solidFill>
                <a:prstDash val="solid"/>
                <a:tailEnd type="triangle" w="sm" len="sm"/>
              </a:ln>
              <a:effectLst/>
            </p:spPr>
          </p:cxnSp>
          <p:cxnSp>
            <p:nvCxnSpPr>
              <p:cNvPr id="117" name="Straight Arrow Connector 116"/>
              <p:cNvCxnSpPr>
                <a:stCxn id="114" idx="7"/>
                <a:endCxn id="114" idx="3"/>
              </p:cNvCxnSpPr>
              <p:nvPr/>
            </p:nvCxnSpPr>
            <p:spPr>
              <a:xfrm rot="5920798">
                <a:off x="4195846" y="2702807"/>
                <a:ext cx="98358" cy="165432"/>
              </a:xfrm>
              <a:prstGeom prst="straightConnector1">
                <a:avLst/>
              </a:prstGeom>
              <a:noFill/>
              <a:ln w="9525" cap="flat" cmpd="sng" algn="ctr">
                <a:solidFill>
                  <a:srgbClr val="C0504D">
                    <a:alpha val="68000"/>
                  </a:srgbClr>
                </a:solidFill>
                <a:prstDash val="solid"/>
                <a:tailEnd type="triangle" w="sm" len="sm"/>
              </a:ln>
              <a:effectLst/>
            </p:spPr>
          </p:cxnSp>
          <p:cxnSp>
            <p:nvCxnSpPr>
              <p:cNvPr id="118" name="Straight Arrow Connector 117"/>
              <p:cNvCxnSpPr>
                <a:stCxn id="114" idx="7"/>
                <a:endCxn id="114" idx="2"/>
              </p:cNvCxnSpPr>
              <p:nvPr/>
            </p:nvCxnSpPr>
            <p:spPr>
              <a:xfrm rot="5920798">
                <a:off x="4204251" y="2729979"/>
                <a:ext cx="113496" cy="129699"/>
              </a:xfrm>
              <a:prstGeom prst="straightConnector1">
                <a:avLst/>
              </a:prstGeom>
              <a:noFill/>
              <a:ln w="9525" cap="flat" cmpd="sng" algn="ctr">
                <a:solidFill>
                  <a:srgbClr val="C0504D">
                    <a:alpha val="68000"/>
                  </a:srgbClr>
                </a:solidFill>
                <a:prstDash val="solid"/>
                <a:tailEnd type="triangle" w="sm" len="sm"/>
              </a:ln>
              <a:effectLst/>
            </p:spPr>
          </p:cxnSp>
          <p:cxnSp>
            <p:nvCxnSpPr>
              <p:cNvPr id="119" name="Straight Arrow Connector 118"/>
              <p:cNvCxnSpPr>
                <a:stCxn id="114" idx="7"/>
                <a:endCxn id="114" idx="1"/>
              </p:cNvCxnSpPr>
              <p:nvPr/>
            </p:nvCxnSpPr>
            <p:spPr>
              <a:xfrm rot="5920798">
                <a:off x="4229447" y="2747744"/>
                <a:ext cx="104716" cy="89586"/>
              </a:xfrm>
              <a:prstGeom prst="straightConnector1">
                <a:avLst/>
              </a:prstGeom>
              <a:noFill/>
              <a:ln w="9525" cap="flat" cmpd="sng" algn="ctr">
                <a:solidFill>
                  <a:srgbClr val="C0504D">
                    <a:alpha val="68000"/>
                  </a:srgbClr>
                </a:solidFill>
                <a:prstDash val="solid"/>
                <a:tailEnd type="triangle" w="sm" len="sm"/>
              </a:ln>
              <a:effectLst/>
            </p:spPr>
          </p:cxnSp>
        </p:grpSp>
        <p:grpSp>
          <p:nvGrpSpPr>
            <p:cNvPr id="120" name="Group 119"/>
            <p:cNvGrpSpPr/>
            <p:nvPr/>
          </p:nvGrpSpPr>
          <p:grpSpPr>
            <a:xfrm>
              <a:off x="6875132" y="2059216"/>
              <a:ext cx="728271" cy="581603"/>
              <a:chOff x="6796850" y="2608214"/>
              <a:chExt cx="903492" cy="721536"/>
            </a:xfrm>
          </p:grpSpPr>
          <p:sp>
            <p:nvSpPr>
              <p:cNvPr id="121" name="Oval 120"/>
              <p:cNvSpPr/>
              <p:nvPr/>
            </p:nvSpPr>
            <p:spPr>
              <a:xfrm rot="8792411">
                <a:off x="6796850" y="2608214"/>
                <a:ext cx="903492" cy="721536"/>
              </a:xfrm>
              <a:prstGeom prst="ellipse">
                <a:avLst/>
              </a:prstGeom>
              <a:gradFill flip="none" rotWithShape="1">
                <a:gsLst>
                  <a:gs pos="0">
                    <a:schemeClr val="accent4">
                      <a:lumMod val="50000"/>
                    </a:schemeClr>
                  </a:gs>
                  <a:gs pos="50000">
                    <a:schemeClr val="accent4">
                      <a:lumMod val="75000"/>
                      <a:alpha val="76000"/>
                    </a:schemeClr>
                  </a:gs>
                  <a:gs pos="100000">
                    <a:schemeClr val="accent4">
                      <a:lumMod val="40000"/>
                      <a:lumOff val="60000"/>
                      <a:alpha val="0"/>
                    </a:schemeClr>
                  </a:gs>
                </a:gsLst>
                <a:path path="shape">
                  <a:fillToRect l="50000" t="50000" r="50000" b="50000"/>
                </a:path>
                <a:tileRect/>
              </a:gradFill>
              <a:ln w="25400" cap="flat" cmpd="sng" algn="ctr">
                <a:solidFill>
                  <a:srgbClr val="9BBB59">
                    <a:lumMod val="75000"/>
                  </a:srgbClr>
                </a:solidFill>
                <a:prstDash val="solid"/>
              </a:ln>
              <a:effectLst/>
            </p:spPr>
            <p:txBody>
              <a:bodyPr lIns="91425" tIns="45714" rIns="91425" bIns="45714" rtlCol="0" anchor="ctr"/>
              <a:lstStyle/>
              <a:p>
                <a:pPr algn="ctr" defTabSz="914242">
                  <a:defRPr/>
                </a:pPr>
                <a:endParaRPr lang="en-US" sz="2400" kern="0">
                  <a:solidFill>
                    <a:prstClr val="white"/>
                  </a:solidFill>
                  <a:latin typeface="Calibri"/>
                </a:endParaRPr>
              </a:p>
            </p:txBody>
          </p:sp>
          <p:grpSp>
            <p:nvGrpSpPr>
              <p:cNvPr id="122" name="Group 121"/>
              <p:cNvGrpSpPr/>
              <p:nvPr/>
            </p:nvGrpSpPr>
            <p:grpSpPr>
              <a:xfrm rot="19556081">
                <a:off x="7093818" y="2939128"/>
                <a:ext cx="241316" cy="271581"/>
                <a:chOff x="4143514" y="2727562"/>
                <a:chExt cx="162133" cy="123428"/>
              </a:xfrm>
            </p:grpSpPr>
            <p:sp>
              <p:nvSpPr>
                <p:cNvPr id="123" name="Teardrop 122"/>
                <p:cNvSpPr/>
                <p:nvPr/>
              </p:nvSpPr>
              <p:spPr bwMode="auto">
                <a:xfrm>
                  <a:off x="4143514" y="2768703"/>
                  <a:ext cx="108083" cy="82282"/>
                </a:xfrm>
                <a:prstGeom prst="teardrop">
                  <a:avLst>
                    <a:gd name="adj" fmla="val 200000"/>
                  </a:avLst>
                </a:prstGeom>
                <a:gradFill rotWithShape="1">
                  <a:gsLst>
                    <a:gs pos="0">
                      <a:srgbClr val="FFF200"/>
                    </a:gs>
                    <a:gs pos="100000">
                      <a:srgbClr val="FF7A00"/>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914242">
                    <a:defRPr/>
                  </a:pPr>
                  <a:endParaRPr lang="de-DE" sz="2400" kern="0">
                    <a:solidFill>
                      <a:sysClr val="window" lastClr="FFFFFF"/>
                    </a:solidFill>
                    <a:latin typeface="Calibri"/>
                  </a:endParaRPr>
                </a:p>
              </p:txBody>
            </p:sp>
            <p:cxnSp>
              <p:nvCxnSpPr>
                <p:cNvPr id="124" name="Straight Arrow Connector 123"/>
                <p:cNvCxnSpPr>
                  <a:stCxn id="123" idx="7"/>
                  <a:endCxn id="123" idx="5"/>
                </p:cNvCxnSpPr>
                <p:nvPr/>
              </p:nvCxnSpPr>
              <p:spPr>
                <a:xfrm flipH="1">
                  <a:off x="4159351" y="2727564"/>
                  <a:ext cx="146296" cy="53191"/>
                </a:xfrm>
                <a:prstGeom prst="straightConnector1">
                  <a:avLst/>
                </a:prstGeom>
                <a:noFill/>
                <a:ln w="9525" cap="flat" cmpd="sng" algn="ctr">
                  <a:solidFill>
                    <a:srgbClr val="C0504D">
                      <a:alpha val="68000"/>
                    </a:srgbClr>
                  </a:solidFill>
                  <a:prstDash val="solid"/>
                  <a:tailEnd type="triangle" w="sm" len="sm"/>
                </a:ln>
                <a:effectLst/>
              </p:spPr>
            </p:cxnSp>
            <p:cxnSp>
              <p:nvCxnSpPr>
                <p:cNvPr id="125" name="Straight Arrow Connector 124"/>
                <p:cNvCxnSpPr>
                  <a:stCxn id="123" idx="7"/>
                  <a:endCxn id="123" idx="4"/>
                </p:cNvCxnSpPr>
                <p:nvPr/>
              </p:nvCxnSpPr>
              <p:spPr>
                <a:xfrm flipH="1">
                  <a:off x="4143521" y="2727562"/>
                  <a:ext cx="162125" cy="82283"/>
                </a:xfrm>
                <a:prstGeom prst="straightConnector1">
                  <a:avLst/>
                </a:prstGeom>
                <a:noFill/>
                <a:ln w="9525" cap="flat" cmpd="sng" algn="ctr">
                  <a:solidFill>
                    <a:srgbClr val="C0504D">
                      <a:alpha val="68000"/>
                    </a:srgbClr>
                  </a:solidFill>
                  <a:prstDash val="solid"/>
                  <a:tailEnd type="triangle" w="sm" len="sm"/>
                </a:ln>
                <a:effectLst/>
              </p:spPr>
            </p:cxnSp>
            <p:cxnSp>
              <p:nvCxnSpPr>
                <p:cNvPr id="126" name="Straight Arrow Connector 125"/>
                <p:cNvCxnSpPr>
                  <a:stCxn id="123" idx="7"/>
                  <a:endCxn id="123" idx="3"/>
                </p:cNvCxnSpPr>
                <p:nvPr/>
              </p:nvCxnSpPr>
              <p:spPr>
                <a:xfrm flipH="1">
                  <a:off x="4159350" y="2727562"/>
                  <a:ext cx="146296" cy="111374"/>
                </a:xfrm>
                <a:prstGeom prst="straightConnector1">
                  <a:avLst/>
                </a:prstGeom>
                <a:noFill/>
                <a:ln w="9525" cap="flat" cmpd="sng" algn="ctr">
                  <a:solidFill>
                    <a:srgbClr val="C0504D">
                      <a:alpha val="68000"/>
                    </a:srgbClr>
                  </a:solidFill>
                  <a:prstDash val="solid"/>
                  <a:tailEnd type="triangle" w="sm" len="sm"/>
                </a:ln>
                <a:effectLst/>
              </p:spPr>
            </p:cxnSp>
            <p:cxnSp>
              <p:nvCxnSpPr>
                <p:cNvPr id="127" name="Straight Arrow Connector 126"/>
                <p:cNvCxnSpPr>
                  <a:stCxn id="123" idx="7"/>
                  <a:endCxn id="123" idx="2"/>
                </p:cNvCxnSpPr>
                <p:nvPr/>
              </p:nvCxnSpPr>
              <p:spPr>
                <a:xfrm flipH="1">
                  <a:off x="4197563" y="2727566"/>
                  <a:ext cx="108083" cy="123424"/>
                </a:xfrm>
                <a:prstGeom prst="straightConnector1">
                  <a:avLst/>
                </a:prstGeom>
                <a:noFill/>
                <a:ln w="9525" cap="flat" cmpd="sng" algn="ctr">
                  <a:solidFill>
                    <a:srgbClr val="C0504D">
                      <a:alpha val="68000"/>
                    </a:srgbClr>
                  </a:solidFill>
                  <a:prstDash val="solid"/>
                  <a:tailEnd type="triangle" w="sm" len="sm"/>
                </a:ln>
                <a:effectLst/>
              </p:spPr>
            </p:cxnSp>
            <p:cxnSp>
              <p:nvCxnSpPr>
                <p:cNvPr id="128" name="Straight Arrow Connector 127"/>
                <p:cNvCxnSpPr>
                  <a:stCxn id="123" idx="7"/>
                  <a:endCxn id="123" idx="1"/>
                </p:cNvCxnSpPr>
                <p:nvPr/>
              </p:nvCxnSpPr>
              <p:spPr>
                <a:xfrm flipH="1">
                  <a:off x="4235775" y="2727562"/>
                  <a:ext cx="69870" cy="111374"/>
                </a:xfrm>
                <a:prstGeom prst="straightConnector1">
                  <a:avLst/>
                </a:prstGeom>
                <a:noFill/>
                <a:ln w="9525" cap="flat" cmpd="sng" algn="ctr">
                  <a:solidFill>
                    <a:srgbClr val="C0504D">
                      <a:alpha val="68000"/>
                    </a:srgbClr>
                  </a:solidFill>
                  <a:prstDash val="solid"/>
                  <a:tailEnd type="triangle" w="sm" len="sm"/>
                </a:ln>
                <a:effectLst/>
              </p:spPr>
            </p:cxnSp>
          </p:grpSp>
        </p:grpSp>
        <p:sp>
          <p:nvSpPr>
            <p:cNvPr id="129" name="Rectangle 128"/>
            <p:cNvSpPr/>
            <p:nvPr/>
          </p:nvSpPr>
          <p:spPr>
            <a:xfrm>
              <a:off x="6856707" y="2004137"/>
              <a:ext cx="1225899" cy="122589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8390266" y="2665876"/>
            <a:ext cx="2913852" cy="2198829"/>
            <a:chOff x="8390266" y="2004136"/>
            <a:chExt cx="2913852" cy="2198829"/>
          </a:xfrm>
        </p:grpSpPr>
        <p:sp>
          <p:nvSpPr>
            <p:cNvPr id="106" name="Rectangle 105"/>
            <p:cNvSpPr/>
            <p:nvPr/>
          </p:nvSpPr>
          <p:spPr>
            <a:xfrm>
              <a:off x="9944014" y="2004136"/>
              <a:ext cx="1225899" cy="122589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10025574" y="2087021"/>
              <a:ext cx="1062777" cy="1062777"/>
            </a:xfrm>
            <a:prstGeom prst="rect">
              <a:avLst/>
            </a:prstGeom>
            <a:gradFill rotWithShape="1">
              <a:gsLst>
                <a:gs pos="0">
                  <a:srgbClr val="BF9064">
                    <a:lumMod val="78000"/>
                    <a:lumOff val="22000"/>
                  </a:srgbClr>
                </a:gs>
                <a:gs pos="100000">
                  <a:srgbClr val="836F85">
                    <a:lumMod val="68000"/>
                    <a:lumOff val="32000"/>
                  </a:srgbClr>
                </a:gs>
              </a:gsLst>
              <a:lin ang="16200000" scaled="0"/>
            </a:gradFill>
            <a:ln w="9525" cap="flat" cmpd="sng" algn="ctr">
              <a:solidFill>
                <a:srgbClr val="0F5582"/>
              </a:solidFill>
              <a:prstDash val="solid"/>
            </a:ln>
            <a:effectLst>
              <a:outerShdw blurRad="40000" dist="23000" dir="5400000" rotWithShape="0">
                <a:srgbClr val="000000">
                  <a:alpha val="35000"/>
                </a:srgbClr>
              </a:outerShdw>
            </a:effectLst>
          </p:spPr>
          <p:txBody>
            <a:bodyPr lIns="91436" tIns="45720" rIns="91436" bIns="45720" rtlCol="0" anchor="ctr"/>
            <a:lstStyle/>
            <a:p>
              <a:pPr algn="ctr">
                <a:defRPr/>
              </a:pPr>
              <a:endParaRPr lang="en-US" sz="2400" kern="0">
                <a:solidFill>
                  <a:srgbClr val="784A2B"/>
                </a:solidFill>
                <a:latin typeface="Arial"/>
              </a:endParaRPr>
            </a:p>
          </p:txBody>
        </p:sp>
        <p:sp>
          <p:nvSpPr>
            <p:cNvPr id="108" name="TextBox 107"/>
            <p:cNvSpPr txBox="1"/>
            <p:nvPr/>
          </p:nvSpPr>
          <p:spPr>
            <a:xfrm>
              <a:off x="9809806" y="3556634"/>
              <a:ext cx="1494312" cy="646331"/>
            </a:xfrm>
            <a:prstGeom prst="rect">
              <a:avLst/>
            </a:prstGeom>
            <a:noFill/>
          </p:spPr>
          <p:txBody>
            <a:bodyPr wrap="none" lIns="91436" tIns="45720" rIns="91436" bIns="45720" rtlCol="0">
              <a:spAutoFit/>
            </a:bodyPr>
            <a:lstStyle/>
            <a:p>
              <a:pPr algn="ctr"/>
              <a:r>
                <a:rPr lang="en-US" dirty="0" smtClean="0"/>
                <a:t>Final shaded </a:t>
              </a:r>
              <a:br>
                <a:rPr lang="en-US" dirty="0" smtClean="0"/>
              </a:br>
              <a:r>
                <a:rPr lang="en-US" dirty="0" smtClean="0"/>
                <a:t>pixel color</a:t>
              </a:r>
            </a:p>
          </p:txBody>
        </p:sp>
        <p:sp>
          <p:nvSpPr>
            <p:cNvPr id="130" name="Right Arrow 129"/>
            <p:cNvSpPr/>
            <p:nvPr/>
          </p:nvSpPr>
          <p:spPr>
            <a:xfrm>
              <a:off x="8390266" y="2163528"/>
              <a:ext cx="1338090" cy="966937"/>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lIns="9144" tIns="9144" rIns="9144" bIns="9144" rtlCol="0" anchor="ctr"/>
            <a:lstStyle/>
            <a:p>
              <a:pPr algn="ctr" defTabSz="914400" fontAlgn="auto">
                <a:spcBef>
                  <a:spcPts val="0"/>
                </a:spcBef>
                <a:spcAft>
                  <a:spcPts val="0"/>
                </a:spcAft>
              </a:pPr>
              <a:r>
                <a:rPr lang="en-US" sz="1600" b="1" kern="0" dirty="0" smtClean="0">
                  <a:solidFill>
                    <a:prstClr val="white"/>
                  </a:solidFill>
                  <a:latin typeface="Calibri"/>
                </a:rPr>
                <a:t>Lighting</a:t>
              </a:r>
            </a:p>
          </p:txBody>
        </p:sp>
      </p:grpSp>
      <p:grpSp>
        <p:nvGrpSpPr>
          <p:cNvPr id="50" name="Group 49"/>
          <p:cNvGrpSpPr/>
          <p:nvPr/>
        </p:nvGrpSpPr>
        <p:grpSpPr>
          <a:xfrm>
            <a:off x="5456975" y="1686250"/>
            <a:ext cx="3793338" cy="1143765"/>
            <a:chOff x="1788170" y="2141190"/>
            <a:chExt cx="3793338" cy="1143765"/>
          </a:xfrm>
        </p:grpSpPr>
        <p:sp>
          <p:nvSpPr>
            <p:cNvPr id="51" name="TextBox 50"/>
            <p:cNvSpPr txBox="1"/>
            <p:nvPr/>
          </p:nvSpPr>
          <p:spPr>
            <a:xfrm>
              <a:off x="1788170" y="2141190"/>
              <a:ext cx="3793338" cy="400110"/>
            </a:xfrm>
            <a:prstGeom prst="rect">
              <a:avLst/>
            </a:prstGeom>
            <a:noFill/>
          </p:spPr>
          <p:txBody>
            <a:bodyPr wrap="none" lIns="91436" tIns="45720" rIns="91436" bIns="45720" rtlCol="0">
              <a:spAutoFit/>
            </a:bodyPr>
            <a:lstStyle/>
            <a:p>
              <a:pPr algn="ctr"/>
              <a:r>
                <a:rPr lang="en-US" sz="2000" dirty="0" smtClean="0"/>
                <a:t>What about pre-filtered shading ?</a:t>
              </a:r>
            </a:p>
          </p:txBody>
        </p:sp>
        <p:cxnSp>
          <p:nvCxnSpPr>
            <p:cNvPr id="52" name="Curved Connector 51"/>
            <p:cNvCxnSpPr>
              <a:stCxn id="51" idx="2"/>
              <a:endCxn id="109" idx="0"/>
            </p:cNvCxnSpPr>
            <p:nvPr/>
          </p:nvCxnSpPr>
          <p:spPr>
            <a:xfrm rot="5400000">
              <a:off x="2632855" y="2232970"/>
              <a:ext cx="743654" cy="1360315"/>
            </a:xfrm>
            <a:prstGeom prst="curvedConnector3">
              <a:avLst>
                <a:gd name="adj1" fmla="val 50000"/>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53" name="Curved Connector 52"/>
          <p:cNvCxnSpPr>
            <a:stCxn id="51" idx="2"/>
            <a:endCxn id="130" idx="0"/>
          </p:cNvCxnSpPr>
          <p:nvPr/>
        </p:nvCxnSpPr>
        <p:spPr>
          <a:xfrm rot="16200000" flipH="1">
            <a:off x="7929812" y="1510192"/>
            <a:ext cx="738908" cy="1891244"/>
          </a:xfrm>
          <a:prstGeom prst="curvedConnector3">
            <a:avLst>
              <a:gd name="adj1" fmla="val 50000"/>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05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_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18274</TotalTime>
  <Words>3241</Words>
  <Application>Microsoft Office PowerPoint</Application>
  <PresentationFormat>Widescreen</PresentationFormat>
  <Paragraphs>521</Paragraphs>
  <Slides>45</Slides>
  <Notes>45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MS PGothic</vt:lpstr>
      <vt:lpstr>MS PGothic</vt:lpstr>
      <vt:lpstr>Arial</vt:lpstr>
      <vt:lpstr>Calibri</vt:lpstr>
      <vt:lpstr>Franklin Gothic Book</vt:lpstr>
      <vt:lpstr>Franklin Gothic Demi Cond</vt:lpstr>
      <vt:lpstr>Trebuchet MS</vt:lpstr>
      <vt:lpstr>Office Theme</vt:lpstr>
      <vt:lpstr>13_PPT_Temp_Corp_16x9_BLK_2007</vt:lpstr>
      <vt:lpstr>Aggregate G-Buffer Anti-Aliasing in Unreal Engine 4</vt:lpstr>
      <vt:lpstr>4x TAA = 4x SSAA with TAA</vt:lpstr>
      <vt:lpstr>4xSSAA</vt:lpstr>
      <vt:lpstr>4xAGAA</vt:lpstr>
      <vt:lpstr>Temporal Anti-Aliasing</vt:lpstr>
      <vt:lpstr>8xAGAA</vt:lpstr>
      <vt:lpstr>AGAA: Aggregate G-Buffer Anti-Aliasing</vt:lpstr>
      <vt:lpstr>Pre-filtering, Supersampling, Post-filtering</vt:lpstr>
      <vt:lpstr>AGAA Pipeline: (Very) High-Level View</vt:lpstr>
      <vt:lpstr>Lighting Pre-Filtered Aggregates</vt:lpstr>
      <vt:lpstr>Standard UE4 Shading Model</vt:lpstr>
      <vt:lpstr>AGAA Pipeline: (Very) High-Level View</vt:lpstr>
      <vt:lpstr>Aggregate Creation: Clustering</vt:lpstr>
      <vt:lpstr>Aggregate Creation: Aggregation</vt:lpstr>
      <vt:lpstr>Aggregate Creation</vt:lpstr>
      <vt:lpstr>PowerPoint Presentation</vt:lpstr>
      <vt:lpstr>4xAGAA</vt:lpstr>
      <vt:lpstr>AGAA Pipeline: (Very) High-Level View</vt:lpstr>
      <vt:lpstr>Pre-Filtering G-Buffer Samples</vt:lpstr>
      <vt:lpstr>Kaplanyan’s Curvature Filtering</vt:lpstr>
      <vt:lpstr>PowerPoint Presentation</vt:lpstr>
      <vt:lpstr>Kaplanyan’s Curvature Filtering</vt:lpstr>
      <vt:lpstr>4xAGAA</vt:lpstr>
      <vt:lpstr>4xAGAA</vt:lpstr>
      <vt:lpstr>VRAM Overhead for 4xAGAA</vt:lpstr>
      <vt:lpstr>Resolve</vt:lpstr>
      <vt:lpstr>Results</vt:lpstr>
      <vt:lpstr>4x AGAA</vt:lpstr>
      <vt:lpstr>4x AGAA</vt:lpstr>
      <vt:lpstr>PowerPoint Presentation</vt:lpstr>
      <vt:lpstr>PowerPoint Presentation</vt:lpstr>
      <vt:lpstr>PowerPoint Presentation</vt:lpstr>
      <vt:lpstr>4x AGAA</vt:lpstr>
      <vt:lpstr>4x AGAA</vt:lpstr>
      <vt:lpstr>PowerPoint Presentation</vt:lpstr>
      <vt:lpstr>PowerPoint Presentation</vt:lpstr>
      <vt:lpstr>4xAGAA Performance</vt:lpstr>
      <vt:lpstr>MSAA</vt:lpstr>
      <vt:lpstr>Why not MSAA ?  Complex material graphs</vt:lpstr>
      <vt:lpstr>Making MSAA More Feasible</vt:lpstr>
      <vt:lpstr>Limitations</vt:lpstr>
      <vt:lpstr>Conclusion</vt:lpstr>
      <vt:lpstr>Thanks</vt:lpstr>
      <vt:lpstr>Questions?</vt:lpstr>
      <vt:lpstr>References</vt:lpstr>
    </vt:vector>
  </TitlesOfParts>
  <Company>NVIDIA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Aggregate G-Buffer Anti-Aliasing in Unreal Engine 4</dc:title>
  <dc:creator>Louis Bavoil;Cyril Crassin</dc:creator>
  <cp:lastModifiedBy>Louis Bavoil</cp:lastModifiedBy>
  <cp:revision>1663</cp:revision>
  <dcterms:created xsi:type="dcterms:W3CDTF">2016-07-05T21:52:59Z</dcterms:created>
  <dcterms:modified xsi:type="dcterms:W3CDTF">2016-08-05T08:40:13Z</dcterms:modified>
</cp:coreProperties>
</file>