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4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Inter" panose="020B0604020202020204" charset="0"/>
      <p:regular r:id="rId45"/>
      <p:bold r:id="rId46"/>
    </p:embeddedFont>
    <p:embeddedFont>
      <p:font typeface="Inter-Regular" panose="020B0604020202020204" charset="0"/>
      <p:bold r:id="rId47"/>
    </p:embeddedFont>
    <p:embeddedFont>
      <p:font typeface="Roboto" panose="02000000000000000000" pitchFamily="2" charset="0"/>
      <p:regular r:id="rId48"/>
      <p:bold r:id="rId49"/>
      <p:italic r:id="rId50"/>
      <p:boldItalic r:id="rId51"/>
    </p:embeddedFont>
    <p:embeddedFont>
      <p:font typeface="Roboto Black" panose="02000000000000000000" pitchFamily="2" charset="0"/>
      <p:bold r:id="rId52"/>
      <p:boldItalic r:id="rId53"/>
    </p:embeddedFont>
    <p:embeddedFont>
      <p:font typeface="Roboto Light" panose="02000000000000000000" pitchFamily="2" charset="0"/>
      <p:regular r:id="rId54"/>
      <p:bold r:id="rId55"/>
      <p:italic r:id="rId56"/>
      <p:boldItalic r:id="rId57"/>
    </p:embeddedFont>
    <p:embeddedFont>
      <p:font typeface="Roboto Thin"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1" d="100"/>
          <a:sy n="131" d="100"/>
        </p:scale>
        <p:origin x="132"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ithub.com/Unity-Technologies/ScriptableRenderPipelin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74b3cb9987_8_1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74b3cb9987_8_1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f35b7a170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df35b7a17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EASU and color spaces.</a:t>
            </a:r>
            <a:endParaRPr/>
          </a:p>
          <a:p>
            <a:pPr marL="0" lvl="0" indent="0" algn="l" rtl="0">
              <a:spcBef>
                <a:spcPts val="0"/>
              </a:spcBef>
              <a:spcAft>
                <a:spcPts val="0"/>
              </a:spcAft>
              <a:buNone/>
            </a:pPr>
            <a:r>
              <a:rPr lang="en"/>
              <a:t>Most gaming AA ends up with perceptual even gradients on edges.</a:t>
            </a:r>
            <a:endParaRPr/>
          </a:p>
          <a:p>
            <a:pPr marL="0" lvl="0" indent="0" algn="l" rtl="0">
              <a:spcBef>
                <a:spcPts val="0"/>
              </a:spcBef>
              <a:spcAft>
                <a:spcPts val="0"/>
              </a:spcAft>
              <a:buNone/>
            </a:pPr>
            <a:r>
              <a:rPr lang="en"/>
              <a:t>And therefore we want the directional analysis to be done in the perceptual colorspace.</a:t>
            </a:r>
            <a:endParaRPr/>
          </a:p>
          <a:p>
            <a:pPr marL="0" lvl="0" indent="0" algn="l" rtl="0">
              <a:spcBef>
                <a:spcPts val="0"/>
              </a:spcBef>
              <a:spcAft>
                <a:spcPts val="0"/>
              </a:spcAft>
              <a:buNone/>
            </a:pPr>
            <a:r>
              <a:rPr lang="en"/>
              <a:t>Perceptual as in sRGB, gamma 2.0, gamma 2.2 or something similar.</a:t>
            </a:r>
            <a:endParaRPr/>
          </a:p>
          <a:p>
            <a:pPr marL="0" lvl="0" indent="0" algn="l" rtl="0">
              <a:spcBef>
                <a:spcPts val="0"/>
              </a:spcBef>
              <a:spcAft>
                <a:spcPts val="0"/>
              </a:spcAft>
              <a:buNone/>
            </a:pPr>
            <a:r>
              <a:rPr lang="en"/>
              <a:t>This way the computation is not that expensive, </a:t>
            </a:r>
            <a:endParaRPr/>
          </a:p>
          <a:p>
            <a:pPr marL="0" lvl="0" indent="0" algn="l" rtl="0">
              <a:spcBef>
                <a:spcPts val="0"/>
              </a:spcBef>
              <a:spcAft>
                <a:spcPts val="0"/>
              </a:spcAft>
              <a:buNone/>
            </a:pPr>
            <a:r>
              <a:rPr lang="en"/>
              <a:t>because if we were to input in linear and convert to perceptual,</a:t>
            </a:r>
            <a:endParaRPr/>
          </a:p>
          <a:p>
            <a:pPr marL="0" lvl="0" indent="0" algn="l" rtl="0">
              <a:spcBef>
                <a:spcPts val="0"/>
              </a:spcBef>
              <a:spcAft>
                <a:spcPts val="0"/>
              </a:spcAft>
              <a:buNone/>
            </a:pPr>
            <a:r>
              <a:rPr lang="en"/>
              <a:t>we would have to do that 12 times for the 12 taps.</a:t>
            </a:r>
            <a:endParaRPr/>
          </a:p>
          <a:p>
            <a:pPr marL="0" lvl="0" indent="0" algn="l" rtl="0">
              <a:spcBef>
                <a:spcPts val="0"/>
              </a:spcBef>
              <a:spcAft>
                <a:spcPts val="0"/>
              </a:spcAft>
              <a:buNone/>
            </a:pPr>
            <a:r>
              <a:rPr lang="en"/>
              <a:t>So it is much better and in fact required for good performance </a:t>
            </a:r>
            <a:endParaRPr/>
          </a:p>
          <a:p>
            <a:pPr marL="0" lvl="0" indent="0" algn="l" rtl="0">
              <a:spcBef>
                <a:spcPts val="0"/>
              </a:spcBef>
              <a:spcAft>
                <a:spcPts val="0"/>
              </a:spcAft>
              <a:buNone/>
            </a:pPr>
            <a:r>
              <a:rPr lang="en"/>
              <a:t>to factor any linear to perceptual translation into the prior pass, prior to EASU.</a:t>
            </a:r>
            <a:endParaRPr/>
          </a:p>
          <a:p>
            <a:pPr marL="0" lvl="0" indent="0" algn="l" rtl="0">
              <a:spcBef>
                <a:spcPts val="0"/>
              </a:spcBef>
              <a:spcAft>
                <a:spcPts val="0"/>
              </a:spcAft>
              <a:buNone/>
            </a:pPr>
            <a:r>
              <a:rPr lang="en"/>
              <a:t>You can still run EASU in linear, it just won’t look as good on some content.</a:t>
            </a:r>
            <a:endParaRPr/>
          </a:p>
          <a:p>
            <a:pPr marL="0" lvl="0" indent="0" algn="l" rtl="0">
              <a:spcBef>
                <a:spcPts val="0"/>
              </a:spcBef>
              <a:spcAft>
                <a:spcPts val="0"/>
              </a:spcAft>
              <a:buNone/>
            </a:pPr>
            <a:r>
              <a:rPr lang="en"/>
              <a:t>The one compromise of course is that if we are running on perceptual,</a:t>
            </a:r>
            <a:endParaRPr/>
          </a:p>
          <a:p>
            <a:pPr marL="0" lvl="0" indent="0" algn="l" rtl="0">
              <a:spcBef>
                <a:spcPts val="0"/>
              </a:spcBef>
              <a:spcAft>
                <a:spcPts val="0"/>
              </a:spcAft>
              <a:buNone/>
            </a:pPr>
            <a:r>
              <a:rPr lang="en"/>
              <a:t>we are running all the filtering in perceptual,</a:t>
            </a:r>
            <a:endParaRPr/>
          </a:p>
          <a:p>
            <a:pPr marL="0" lvl="0" indent="0" algn="l" rtl="0">
              <a:spcBef>
                <a:spcPts val="0"/>
              </a:spcBef>
              <a:spcAft>
                <a:spcPts val="0"/>
              </a:spcAft>
              <a:buNone/>
            </a:pPr>
            <a:r>
              <a:rPr lang="en"/>
              <a:t>but as it turns out it is typically acceptable in this case.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df35b7a170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df35b7a170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once we have all the analysis finished,</a:t>
            </a:r>
            <a:endParaRPr/>
          </a:p>
          <a:p>
            <a:pPr marL="0" lvl="0" indent="0" algn="l" rtl="0">
              <a:spcBef>
                <a:spcPts val="0"/>
              </a:spcBef>
              <a:spcAft>
                <a:spcPts val="0"/>
              </a:spcAft>
              <a:buNone/>
            </a:pPr>
            <a:r>
              <a:rPr lang="en"/>
              <a:t>we have a {direction and length} for all the 2x2 quad,</a:t>
            </a:r>
            <a:endParaRPr/>
          </a:p>
          <a:p>
            <a:pPr marL="0" lvl="0" indent="0" algn="l" rtl="0">
              <a:spcBef>
                <a:spcPts val="0"/>
              </a:spcBef>
              <a:spcAft>
                <a:spcPts val="0"/>
              </a:spcAft>
              <a:buNone/>
            </a:pPr>
            <a:r>
              <a:rPr lang="en"/>
              <a:t>we are going to use the interpolated direction to rotate the filter kernel,</a:t>
            </a:r>
            <a:endParaRPr/>
          </a:p>
          <a:p>
            <a:pPr marL="0" lvl="0" indent="0" algn="l" rtl="0">
              <a:spcBef>
                <a:spcPts val="0"/>
              </a:spcBef>
              <a:spcAft>
                <a:spcPts val="0"/>
              </a:spcAft>
              <a:buNone/>
            </a:pPr>
            <a:r>
              <a:rPr lang="en"/>
              <a:t>the length to scale the post-rotation kernel scaling on the X and Y axis,</a:t>
            </a:r>
            <a:endParaRPr/>
          </a:p>
          <a:p>
            <a:pPr marL="0" lvl="0" indent="0" algn="l" rtl="0">
              <a:spcBef>
                <a:spcPts val="0"/>
              </a:spcBef>
              <a:spcAft>
                <a:spcPts val="0"/>
              </a:spcAft>
              <a:buNone/>
            </a:pPr>
            <a:r>
              <a:rPr lang="en"/>
              <a:t>and we are also going to use the length to adjust the kernel window (which I will show on another slide).</a:t>
            </a:r>
            <a:endParaRPr/>
          </a:p>
          <a:p>
            <a:pPr marL="0" lvl="0" indent="0" algn="l" rtl="0">
              <a:spcBef>
                <a:spcPts val="0"/>
              </a:spcBef>
              <a:spcAft>
                <a:spcPts val="0"/>
              </a:spcAft>
              <a:buNone/>
            </a:pPr>
            <a:r>
              <a:rPr lang="en"/>
              <a:t>So in the X axis, we are going to go from no scaling to sqrt(2) based on whether we are axis aligned or we are running on the diagonal.</a:t>
            </a:r>
            <a:endParaRPr/>
          </a:p>
          <a:p>
            <a:pPr marL="0" lvl="0" indent="0" algn="l" rtl="0">
              <a:spcBef>
                <a:spcPts val="0"/>
              </a:spcBef>
              <a:spcAft>
                <a:spcPts val="0"/>
              </a:spcAft>
              <a:buNone/>
            </a:pPr>
            <a:r>
              <a:rPr lang="en"/>
              <a:t>So when we are axis aligned we don’t do any scaling on the X axis,</a:t>
            </a:r>
            <a:endParaRPr/>
          </a:p>
          <a:p>
            <a:pPr marL="0" lvl="0" indent="0" algn="l" rtl="0">
              <a:spcBef>
                <a:spcPts val="0"/>
              </a:spcBef>
              <a:spcAft>
                <a:spcPts val="0"/>
              </a:spcAft>
              <a:buNone/>
            </a:pPr>
            <a:r>
              <a:rPr lang="en"/>
              <a:t>but when we are on a diagonal we are scaling by sqrt(2) because we can allow a larger kernel there without seeing any banding.</a:t>
            </a:r>
            <a:endParaRPr/>
          </a:p>
          <a:p>
            <a:pPr marL="0" lvl="0" indent="0" algn="l" rtl="0">
              <a:spcBef>
                <a:spcPts val="0"/>
              </a:spcBef>
              <a:spcAft>
                <a:spcPts val="0"/>
              </a:spcAft>
              <a:buNone/>
            </a:pPr>
            <a:r>
              <a:rPr lang="en"/>
              <a:t>The banding would have been created by the negative lobe.</a:t>
            </a:r>
            <a:endParaRPr/>
          </a:p>
          <a:p>
            <a:pPr marL="0" lvl="0" indent="0" algn="l" rtl="0">
              <a:spcBef>
                <a:spcPts val="0"/>
              </a:spcBef>
              <a:spcAft>
                <a:spcPts val="0"/>
              </a:spcAft>
              <a:buNone/>
            </a:pPr>
            <a:r>
              <a:rPr lang="en"/>
              <a:t>The Y axis has no scaling to double size.</a:t>
            </a:r>
            <a:endParaRPr/>
          </a:p>
          <a:p>
            <a:pPr marL="0" lvl="0" indent="0" algn="l" rtl="0">
              <a:spcBef>
                <a:spcPts val="0"/>
              </a:spcBef>
              <a:spcAft>
                <a:spcPts val="0"/>
              </a:spcAft>
              <a:buNone/>
            </a:pPr>
            <a:r>
              <a:rPr lang="en"/>
              <a:t>We use the no-scaling for the small features, and that way we end up with a small symmetric kernel which does not sample outside the feature itself.</a:t>
            </a:r>
            <a:endParaRPr/>
          </a:p>
          <a:p>
            <a:pPr marL="0" lvl="0" indent="0" algn="l" rtl="0">
              <a:spcBef>
                <a:spcPts val="0"/>
              </a:spcBef>
              <a:spcAft>
                <a:spcPts val="0"/>
              </a:spcAft>
              <a:buNone/>
            </a:pPr>
            <a:r>
              <a:rPr lang="en"/>
              <a:t>And as the feature gets larger we are using a longer kernel so we can better restore the edge.</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df35b7a170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df35b7a170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EASU kernel itself started as a polynomial approximation to lanczos(2).</a:t>
            </a:r>
            <a:endParaRPr/>
          </a:p>
          <a:p>
            <a:pPr marL="0" lvl="0" indent="0" algn="l" rtl="0">
              <a:spcBef>
                <a:spcPts val="0"/>
              </a:spcBef>
              <a:spcAft>
                <a:spcPts val="0"/>
              </a:spcAft>
              <a:buNone/>
            </a:pPr>
            <a:r>
              <a:rPr lang="en"/>
              <a:t>Lanczos is an expensive using a {sin(),rcp(),sqrt()} and those are transcendentals</a:t>
            </a:r>
            <a:endParaRPr/>
          </a:p>
          <a:p>
            <a:pPr marL="0" lvl="0" indent="0" algn="l" rtl="0">
              <a:spcBef>
                <a:spcPts val="0"/>
              </a:spcBef>
              <a:spcAft>
                <a:spcPts val="0"/>
              </a:spcAft>
              <a:buNone/>
            </a:pPr>
            <a:r>
              <a:rPr lang="en"/>
              <a:t>those run at quarter rate depending on your hardware.</a:t>
            </a:r>
            <a:endParaRPr/>
          </a:p>
          <a:p>
            <a:pPr marL="0" lvl="0" indent="0" algn="l" rtl="0">
              <a:spcBef>
                <a:spcPts val="0"/>
              </a:spcBef>
              <a:spcAft>
                <a:spcPts val="0"/>
              </a:spcAft>
              <a:buNone/>
            </a:pPr>
            <a:r>
              <a:rPr lang="en"/>
              <a:t>And therefore they are best to be avoided if possible.</a:t>
            </a:r>
            <a:endParaRPr/>
          </a:p>
          <a:p>
            <a:pPr marL="0" lvl="0" indent="0" algn="l" rtl="0">
              <a:spcBef>
                <a:spcPts val="0"/>
              </a:spcBef>
              <a:spcAft>
                <a:spcPts val="0"/>
              </a:spcAft>
              <a:buNone/>
            </a:pPr>
            <a:r>
              <a:rPr lang="en"/>
              <a:t>So instead this is broken down into a base and a window,</a:t>
            </a:r>
            <a:endParaRPr/>
          </a:p>
          <a:p>
            <a:pPr marL="0" lvl="0" indent="0" algn="l" rtl="0">
              <a:spcBef>
                <a:spcPts val="0"/>
              </a:spcBef>
              <a:spcAft>
                <a:spcPts val="0"/>
              </a:spcAft>
              <a:buNone/>
            </a:pPr>
            <a:r>
              <a:rPr lang="en"/>
              <a:t>similar to the way lanczos is a sync function that is windowed by another sync function,</a:t>
            </a:r>
            <a:endParaRPr/>
          </a:p>
          <a:p>
            <a:pPr marL="0" lvl="0" indent="0" algn="l" rtl="0">
              <a:spcBef>
                <a:spcPts val="0"/>
              </a:spcBef>
              <a:spcAft>
                <a:spcPts val="0"/>
              </a:spcAft>
              <a:buNone/>
            </a:pPr>
            <a:r>
              <a:rPr lang="en"/>
              <a:t>and also because we want the window to be adaptable to the length.</a:t>
            </a:r>
            <a:endParaRPr/>
          </a:p>
          <a:p>
            <a:pPr marL="0" lvl="0" indent="0" algn="l" rtl="0">
              <a:spcBef>
                <a:spcPts val="0"/>
              </a:spcBef>
              <a:spcAft>
                <a:spcPts val="0"/>
              </a:spcAft>
              <a:buNone/>
            </a:pPr>
            <a:r>
              <a:rPr lang="en"/>
              <a:t>When the window is small, we have a kernel which goes from +/- sqrt(2).</a:t>
            </a:r>
            <a:endParaRPr/>
          </a:p>
          <a:p>
            <a:pPr marL="0" lvl="0" indent="0" algn="l" rtl="0">
              <a:spcBef>
                <a:spcPts val="0"/>
              </a:spcBef>
              <a:spcAft>
                <a:spcPts val="0"/>
              </a:spcAft>
              <a:buNone/>
            </a:pPr>
            <a:r>
              <a:rPr lang="en"/>
              <a:t>That window has been shortened which truncates the negative lobe.</a:t>
            </a:r>
            <a:endParaRPr/>
          </a:p>
          <a:p>
            <a:pPr marL="0" lvl="0" indent="0" algn="l" rtl="0">
              <a:spcBef>
                <a:spcPts val="0"/>
              </a:spcBef>
              <a:spcAft>
                <a:spcPts val="0"/>
              </a:spcAft>
              <a:buNone/>
            </a:pPr>
            <a:r>
              <a:rPr lang="en"/>
              <a:t>We don’t get as much sharpening.</a:t>
            </a:r>
            <a:endParaRPr/>
          </a:p>
          <a:p>
            <a:pPr marL="0" lvl="0" indent="0" algn="l" rtl="0">
              <a:spcBef>
                <a:spcPts val="0"/>
              </a:spcBef>
              <a:spcAft>
                <a:spcPts val="0"/>
              </a:spcAft>
              <a:buNone/>
            </a:pPr>
            <a:r>
              <a:rPr lang="en"/>
              <a:t>We don’t have the ringing and other problems that we would potentially have.</a:t>
            </a:r>
            <a:endParaRPr/>
          </a:p>
          <a:p>
            <a:pPr marL="0" lvl="0" indent="0" algn="l" rtl="0">
              <a:spcBef>
                <a:spcPts val="0"/>
              </a:spcBef>
              <a:spcAft>
                <a:spcPts val="0"/>
              </a:spcAft>
              <a:buNone/>
            </a:pPr>
            <a:r>
              <a:rPr lang="en"/>
              <a:t>The wide kernel goes from +/- 2, and that kernel has a very strong negative lobe which helps restore the edge.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df35b7a170_0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df35b7a170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move on to the deringing step where we take the local 2x2 texel quad,</a:t>
            </a:r>
            <a:endParaRPr/>
          </a:p>
          <a:p>
            <a:pPr marL="0" lvl="0" indent="0" algn="l" rtl="0">
              <a:spcBef>
                <a:spcPts val="0"/>
              </a:spcBef>
              <a:spcAft>
                <a:spcPts val="0"/>
              </a:spcAft>
              <a:buNone/>
            </a:pPr>
            <a:r>
              <a:rPr lang="en"/>
              <a:t>the min and max of RGB, and we use that to clamp the EASU output.</a:t>
            </a:r>
            <a:endParaRPr/>
          </a:p>
          <a:p>
            <a:pPr marL="0" lvl="0" indent="0" algn="l" rtl="0">
              <a:spcBef>
                <a:spcPts val="0"/>
              </a:spcBef>
              <a:spcAft>
                <a:spcPts val="0"/>
              </a:spcAft>
              <a:buNone/>
            </a:pPr>
            <a:r>
              <a:rPr lang="en"/>
              <a:t>This removes all the ringing.</a:t>
            </a:r>
            <a:endParaRPr/>
          </a:p>
          <a:p>
            <a:pPr marL="0" lvl="0" indent="0" algn="l" rtl="0">
              <a:spcBef>
                <a:spcPts val="0"/>
              </a:spcBef>
              <a:spcAft>
                <a:spcPts val="0"/>
              </a:spcAft>
              <a:buNone/>
            </a:pPr>
            <a:r>
              <a:rPr lang="en"/>
              <a:t>This also removes artifacts of the limited 12-tap window.</a:t>
            </a:r>
            <a:endParaRPr/>
          </a:p>
          <a:p>
            <a:pPr marL="0" lvl="0" indent="0" algn="l" rtl="0">
              <a:spcBef>
                <a:spcPts val="0"/>
              </a:spcBef>
              <a:spcAft>
                <a:spcPts val="0"/>
              </a:spcAft>
              <a:buNone/>
            </a:pPr>
            <a:r>
              <a:rPr lang="en"/>
              <a:t>Therefore when scaling is larger, and you might see the clipping of the window,</a:t>
            </a:r>
            <a:endParaRPr/>
          </a:p>
          <a:p>
            <a:pPr marL="0" lvl="0" indent="0" algn="l" rtl="0">
              <a:spcBef>
                <a:spcPts val="0"/>
              </a:spcBef>
              <a:spcAft>
                <a:spcPts val="0"/>
              </a:spcAft>
              <a:buNone/>
            </a:pPr>
            <a:r>
              <a:rPr lang="en"/>
              <a:t>it is best to run the reringing step to try to minimize that.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cd1b34a9f6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cd1b34a9f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For Engine integration ill be speaking about some of the details and interesting choices we had for unity. </a:t>
            </a:r>
            <a:endParaRPr>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e31ecae80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ge31ecae80a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The first step is to introduce you guys to HDRP which is what we did this integration of FSR into. HDRP stands for ‘high definition rendering pipeline’ and this is essentially our AAA pipeline that we have at unity. This pipeline has a full on post process setup, physically based rendering and many advanced GPU algorithms. It can utilize ray tracing and more advanced features. For more information feel free to check this slide’s links provided here so you can explore what HDRP does.</a:t>
            </a:r>
            <a:endParaRPr>
              <a:solidFill>
                <a:srgbClr val="888888"/>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u="sng">
                <a:solidFill>
                  <a:schemeClr val="hlink"/>
                </a:solidFill>
                <a:hlinkClick r:id="rId3"/>
              </a:rPr>
              <a:t>https://github.com/Unity-Technologies/ScriptableRenderPipeline</a:t>
            </a:r>
            <a:endParaRPr sz="1100" u="sng">
              <a:solidFill>
                <a:schemeClr val="hlink"/>
              </a:solidFill>
            </a:endParaRPr>
          </a:p>
          <a:p>
            <a:pPr marL="0" marR="0" lvl="0" indent="0" algn="l" rtl="0">
              <a:lnSpc>
                <a:spcPct val="100000"/>
              </a:lnSpc>
              <a:spcBef>
                <a:spcPts val="0"/>
              </a:spcBef>
              <a:spcAft>
                <a:spcPts val="0"/>
              </a:spcAft>
              <a:buClr>
                <a:srgbClr val="000000"/>
              </a:buClr>
              <a:buSzPts val="1100"/>
              <a:buFont typeface="Arial"/>
              <a:buNone/>
            </a:pPr>
            <a:r>
              <a:rPr lang="en" sz="1100" u="sng">
                <a:solidFill>
                  <a:schemeClr val="dk2"/>
                </a:solidFill>
                <a:latin typeface="Roboto Thin"/>
                <a:ea typeface="Roboto Thin"/>
                <a:cs typeface="Roboto Thin"/>
                <a:sym typeface="Roboto Thin"/>
              </a:rPr>
              <a:t>http://advances.realtimerendering.com/s2018/index.htm</a:t>
            </a:r>
            <a:endParaRPr/>
          </a:p>
          <a:p>
            <a:pPr marL="0" marR="0" lvl="0" indent="0" algn="l" rtl="0">
              <a:lnSpc>
                <a:spcPct val="100000"/>
              </a:lnSpc>
              <a:spcBef>
                <a:spcPts val="0"/>
              </a:spcBef>
              <a:spcAft>
                <a:spcPts val="0"/>
              </a:spcAft>
              <a:buClr>
                <a:srgbClr val="000000"/>
              </a:buClr>
              <a:buSzPts val="1100"/>
              <a:buFont typeface="Arial"/>
              <a:buNone/>
            </a:pPr>
            <a:endParaRPr sz="1100">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ddbb33248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ddbb33248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HDRP and as well as other engines, the typical path for rendering pipeline is like this. First on the left side you have your rasterization passes; that is everything that is Graphics, that is utilizing the rasterizer. This outputs a bunch of surfaces / textures that contain information about your scene. For example motion vectors, normals, depth, color (as in color resolved for lighting) and other things like depth pyramid. All these surfaces are utilized as inputs in your post process pipeline which then outputs the final image which goes into your frame buffer. Now it’s important to realize that there are two key spots in this pipeline. What we talk about in a dynamic resolution setting is that we usually assume that there is a high cost on rasterization particularly around high resolution setups. Like 4k or 2160p.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e0563ddccf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e0563ddcc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Usually inside the post processing pipeline there is some effect or some pass that takes this low resolution buffer along with some metadata and converts it to the target resolution.  For our dynamic resolution scaling setup, we have two points in scheduling.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e0563ddccf_0_7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e0563ddccf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have Before Post Processing and After Post Processing. So in this example, before post processing is everything that occurs before the post process chain.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e0563ddccf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e0563ddcc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So we apply the scaling right after we have our color, depth, motion vectors and normals output from our rasterization passes. It is during here that we do our upresing and we send that to our post processing chain. The disadvantage of this path is that we are actually spending a lot of cost in our post processing chain because it is at full resolution. For example depth of field typically becomes a bottleneck on these cases when is high quality. An example of a ‘Before Post Process’ upsample pass would be something like TAA upsample (Temporal Anti Aliasing Upsample) or checkerboard rendering. We have the other side of the coin, which his the after post process scaling. What this does is that it runs the post processing pipeline at low resolution and is right at the end, right before going to the final pass that it performs the upscaling.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df41bf0db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df41bf0d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Timothy: Hi! I’m Timothy Lottes and I work at Unity’s Graphics innovation group where we’re focused on developing novel algorithms for pushing the boundaries of graphics tech. I have worked at AMD prior to this role where I developed FSR 1.0 algorithm. </a:t>
            </a:r>
            <a:endParaRPr/>
          </a:p>
          <a:p>
            <a:pPr marL="0" lvl="0" indent="0" algn="l" rtl="0">
              <a:spcBef>
                <a:spcPts val="0"/>
              </a:spcBef>
              <a:spcAft>
                <a:spcPts val="0"/>
              </a:spcAft>
              <a:buNone/>
            </a:pPr>
            <a:r>
              <a:rPr lang="en"/>
              <a:t>Kleber:</a:t>
            </a:r>
            <a:br>
              <a:rPr lang="en"/>
            </a:br>
            <a:r>
              <a:rPr lang="en"/>
              <a:t>Hello everybody! My name is Kleber Garcia. I am a render engineer for unity technologies and I worked on the FSR 1 integration to the unity engine, HD Rendering Pipeline.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ddbb33248e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ddbb33248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It is exactly in this spot where we decided to integrate our FSR, FidelityFX Super Resolution algorithm.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e0563ddccf_0_5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e0563ddccf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important to understand that in unity we have two ways of doing aliasing, that is ways of looking at a piece of memory so we can rasterize to it in different resolutions. The first one is software based. This works in rendering platforms like dx11, dx12, Vulkan, Metal and GNM. Essentially all the ones that HDRP supports. The second one is hardware base, which works on a subset of rendering APIs that contain more advanced features like direct access to resource descriptors and also texture / resource aliasing.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e0563ddccf_0_5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e0563ddccf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software based, the technique is quite simple. All we do is that during sampling time we apply a scale on the x and y axis. We just scaled the uvs of whatever texture we are sampling from. We do take care of the borders as you will see in the next slide. For rasterization what we do in software base is that we setup a viewport that is a subset of the size of final target. In unity we have this setup in our render graph, where we usually keep a render target that is the maximum resolution of all the cameras within this render target that we create virtual or software views, utilizing the software scales.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e0563ddccf_0_8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e0563ddccf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example of the functions you can use to border your uvs. So you have to be very careful when you are upscaling uvs, because you don't want to tap a texel at the corner if you are doing bilinear sampling. You want to make sure your UVs are nicely clamped so you don’t have that problem.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e0563ddccf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e0563ddccf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hardware based aliasing, what we do is a bit different. We have a very big heap on the C++ side of unity, where we essentially allocate a placed resource. We start placing these resources on the heap on demand, depending on the resolution that we need on the moment. This is where the aliasing is occuring. The only tricky thing about this approach is that is much faster than software based, since we don’t have to use multipliers or viewports, we  are actually dealing at the hardware level with that native resolution. But the problem is that we are creating descriptors for every resolution that we encounter. We have to be very careful on the CPU implementation to make sure we recycle these descriptors and we don’t inflate memory and incur in a CPU performance cost.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0563ddccf_0_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0563ddccf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For the chain of our effect, what we do is that we start our uber post process. This is everything that outputs after bloom. And after tone mapping. We do a squareroot of that target so we output at the squareroot space. What we call the spatial perceptual color space, this goes into the EASU algorithm which consumes it and applies the upsampler. After it outputs in the upsampler, we make sure we go back to linear space and then we apply the RCAS algorithm. The RCAS algorithm improves on edging and all the details that were potentially loss before.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e345a8f3d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e345a8f3d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see here 2 images where we differentiate between native resolution. This would be a 360 crop of a 4k output.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e345a8f3dd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e345a8f3d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And in here is with FSR applied, you can see that we recover almost all that loss detail. There should be more detailed power point images in the slides attached to this presentation.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e345a8f3dd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e345a8f3d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e345a8f3dd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e345a8f3d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df41bf0db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df41bf0db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part of this talk is the FSR 1.0 algorithm.</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e345a8f3d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e345a8f3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e345a8f3d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e345a8f3d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e0563ddccf_0_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e0563ddccf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next step is to take care of the extra detail that we lose because of the derivatives that we are doing when we are rendering at a lower rasterization resolution. What we are doing in this case is pushing the mip bias in all our material textures so that we can recover this detail. In this example you can see that we can do quite well by recovering most of the detail loss in this texture. The mip bias formula that we use is the ratio of the input resolution divided by the output resolution. Then what we do is that we take the log base 2 of this ratio and we get a negative mip bias, assuming that the input resolution is smaller. All we do is that we push that to our sampler functions. We decided to use SampleLodBias which is a function available in dx11 and in vulkan platforms. Then we utilize that value and we are able to push that in the software. It became quite easy for us. A big advantage that unity has is that we have a pretty good distinction of what is a material texture and what is a system texture. Is quite easy to differentiate between and only apply the bias to those resources that are dependent on that.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0563ddccf_0_8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0563ddccf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Lastly, particles and transparent low resolution so in unity we have a pass that is for transparency low resolution. What this does is that it rasterizes transparency to half resolution with a down sampled depth buffer. This of course if you are using DRS (dynamic resolution scaling) is gonna look very small. You are going to lose a lot of quality because you are already at half resolution so if you start downscaling your half resolution buffer it’s not gonna look nice. So one of the fixes we have for this pass is to actually clamp the min resolution at which it could go and give this control to the artist so they can decide which setting in the pipeline is affected. It’s important to know that transparent resolution frees us quite a bit to do more expensive, usually very low occupancy shadings, such as transparencies that utilize refraction and things like that.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e233573c4e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e233573c4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performance we decided to use a standard 4k scenario. We are utilizing our scene in spaceship demo in a PS4 Neo. The resolution is 2160p. For EASU turns out we are spending 0.43 ms with an occupancy of 4 waves. For RCAS we have 0.16ms with an occupancy of 10 waves. This is the non optimized 32fp path for these algorithms. With this we cover pretty much all the pieces we had to touch on the unity high definition rendering pipeline. As you can see some of these pieces werent challenging, they were quite straightforward to land in the engine. And that's it.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e2ba4703ba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e2ba4703b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e0a518a58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e0a518a58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e3f62b463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e3f62b463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Last but not least, Unity continues hiring graphics researchers, developers, tech artists and more world wide. If you found our architecture interesting, come join us, help us evolve and improve it further! We are also hiring principal rendering engineers for the graphics innovation group.</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dbebc81582_0_10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dbebc81582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df35b7a170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df35b7a17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goals for FSR 1.0 is to provide a framework for scaling that fits in Dynamic Resolution Scaling.</a:t>
            </a:r>
            <a:endParaRPr/>
          </a:p>
          <a:p>
            <a:pPr marL="0" lvl="0" indent="0" algn="l" rtl="0">
              <a:spcBef>
                <a:spcPts val="0"/>
              </a:spcBef>
              <a:spcAft>
                <a:spcPts val="0"/>
              </a:spcAft>
              <a:buNone/>
            </a:pPr>
            <a:r>
              <a:rPr lang="en"/>
              <a:t>So that means that scaling can change every frame if it needs to.</a:t>
            </a:r>
            <a:endParaRPr/>
          </a:p>
          <a:p>
            <a:pPr marL="0" lvl="0" indent="0" algn="l" rtl="0">
              <a:spcBef>
                <a:spcPts val="0"/>
              </a:spcBef>
              <a:spcAft>
                <a:spcPts val="0"/>
              </a:spcAft>
              <a:buNone/>
            </a:pPr>
            <a:r>
              <a:rPr lang="en"/>
              <a:t>The goal here is to reduce frame cost by reducing render resolution whenever needed to maintain stable, good performance.</a:t>
            </a:r>
            <a:endParaRPr/>
          </a:p>
          <a:p>
            <a:pPr marL="0" lvl="0" indent="0" algn="l" rtl="0">
              <a:spcBef>
                <a:spcPts val="0"/>
              </a:spcBef>
              <a:spcAft>
                <a:spcPts val="0"/>
              </a:spcAft>
              <a:buNone/>
            </a:pPr>
            <a:r>
              <a:rPr lang="en"/>
              <a:t>The other main thing about this is that it had to be easy to integrate, easily portable to just about anything, wide range of platforms,</a:t>
            </a:r>
            <a:endParaRPr/>
          </a:p>
          <a:p>
            <a:pPr marL="0" lvl="0" indent="0" algn="l" rtl="0">
              <a:spcBef>
                <a:spcPts val="0"/>
              </a:spcBef>
              <a:spcAft>
                <a:spcPts val="0"/>
              </a:spcAft>
              <a:buNone/>
            </a:pPr>
            <a:r>
              <a:rPr lang="en"/>
              <a:t>and something which adds no temporal artifacts ot the video signal (which normally causes unpleasant flickering or ghosting)</a:t>
            </a:r>
            <a:endParaRPr/>
          </a:p>
          <a:p>
            <a:pPr marL="0" lvl="0" indent="0" algn="l" rtl="0">
              <a:spcBef>
                <a:spcPts val="0"/>
              </a:spcBef>
              <a:spcAft>
                <a:spcPts val="0"/>
              </a:spcAft>
              <a:buNone/>
            </a:pPr>
            <a:r>
              <a:rPr lang="en"/>
              <a:t>So if you use an anti-aliasing which adds no temporal artifacts and you process through this algorithm,</a:t>
            </a:r>
            <a:endParaRPr/>
          </a:p>
          <a:p>
            <a:pPr marL="0" lvl="0" indent="0" algn="l" rtl="0">
              <a:spcBef>
                <a:spcPts val="0"/>
              </a:spcBef>
              <a:spcAft>
                <a:spcPts val="0"/>
              </a:spcAft>
              <a:buNone/>
            </a:pPr>
            <a:r>
              <a:rPr lang="en"/>
              <a:t>it cannot be adding any temporal artifacts which didn’t exist.</a:t>
            </a:r>
            <a:endParaRPr/>
          </a:p>
          <a:p>
            <a:pPr marL="0" lvl="0" indent="0" algn="l" rtl="0">
              <a:spcBef>
                <a:spcPts val="0"/>
              </a:spcBef>
              <a:spcAft>
                <a:spcPts val="0"/>
              </a:spcAft>
              <a:buNone/>
            </a:pPr>
            <a:r>
              <a:rPr lang="en"/>
              <a:t>Thus for FSR 1.0 the algorithm focused on spatial scaling and spatial sharpening.</a:t>
            </a:r>
            <a:endParaRPr/>
          </a:p>
          <a:p>
            <a:pPr marL="0" lvl="0" indent="0" algn="l" rtl="0">
              <a:spcBef>
                <a:spcPts val="0"/>
              </a:spcBef>
              <a:spcAft>
                <a:spcPts val="0"/>
              </a:spcAft>
              <a:buNone/>
            </a:pPr>
            <a:r>
              <a:rPr lang="en"/>
              <a:t>The scalar of FSR 1.0 attempts to remove resampling artifacts on existing edges that would normally happen during traditional resampling during scaling.</a:t>
            </a:r>
            <a:endParaRPr/>
          </a:p>
          <a:p>
            <a:pPr marL="0" lvl="0" indent="0" algn="l" rtl="0">
              <a:spcBef>
                <a:spcPts val="0"/>
              </a:spcBef>
              <a:spcAft>
                <a:spcPts val="0"/>
              </a:spcAft>
              <a:buNone/>
            </a:pPr>
            <a:r>
              <a:rPr lang="en"/>
              <a:t>The goal here is to basically make the edge look as if it is native, but not introduce new edges that didn’t exist in the source image.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df41bf0db5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df41bf0db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source code for FSR can be found on GPUOpen.</a:t>
            </a:r>
            <a:endParaRPr/>
          </a:p>
          <a:p>
            <a:pPr marL="0" lvl="0" indent="0" algn="l" rtl="0">
              <a:spcBef>
                <a:spcPts val="0"/>
              </a:spcBef>
              <a:spcAft>
                <a:spcPts val="0"/>
              </a:spcAft>
              <a:buNone/>
            </a:pPr>
            <a:r>
              <a:rPr lang="en"/>
              <a:t>There are two components to the source code.</a:t>
            </a:r>
            <a:endParaRPr/>
          </a:p>
          <a:p>
            <a:pPr marL="0" lvl="0" indent="0" algn="l" rtl="0">
              <a:spcBef>
                <a:spcPts val="0"/>
              </a:spcBef>
              <a:spcAft>
                <a:spcPts val="0"/>
              </a:spcAft>
              <a:buNone/>
            </a:pPr>
            <a:r>
              <a:rPr lang="en"/>
              <a:t>This is a portability header.</a:t>
            </a:r>
            <a:endParaRPr/>
          </a:p>
          <a:p>
            <a:pPr marL="0" lvl="0" indent="0" algn="l" rtl="0">
              <a:spcBef>
                <a:spcPts val="0"/>
              </a:spcBef>
              <a:spcAft>
                <a:spcPts val="0"/>
              </a:spcAft>
              <a:buNone/>
            </a:pPr>
            <a:r>
              <a:rPr lang="en"/>
              <a:t>Then there is an algorithm header.</a:t>
            </a:r>
            <a:endParaRPr/>
          </a:p>
          <a:p>
            <a:pPr marL="0" lvl="0" indent="0" algn="l" rtl="0">
              <a:spcBef>
                <a:spcPts val="0"/>
              </a:spcBef>
              <a:spcAft>
                <a:spcPts val="0"/>
              </a:spcAft>
              <a:buNone/>
            </a:pPr>
            <a:r>
              <a:rPr lang="en"/>
              <a:t>The algorithm header has a collection of algorithms.</a:t>
            </a:r>
            <a:endParaRPr/>
          </a:p>
          <a:p>
            <a:pPr marL="0" lvl="0" indent="0" algn="l" rtl="0">
              <a:spcBef>
                <a:spcPts val="0"/>
              </a:spcBef>
              <a:spcAft>
                <a:spcPts val="0"/>
              </a:spcAft>
              <a:buNone/>
            </a:pPr>
            <a:r>
              <a:rPr lang="en"/>
              <a:t>There is approximately 5.</a:t>
            </a:r>
            <a:endParaRPr/>
          </a:p>
          <a:p>
            <a:pPr marL="0" lvl="0" indent="0" algn="l" rtl="0">
              <a:spcBef>
                <a:spcPts val="0"/>
              </a:spcBef>
              <a:spcAft>
                <a:spcPts val="0"/>
              </a:spcAft>
              <a:buNone/>
            </a:pPr>
            <a:r>
              <a:rPr lang="en"/>
              <a:t>The first one is the scaling algorithm.</a:t>
            </a:r>
            <a:endParaRPr/>
          </a:p>
          <a:p>
            <a:pPr marL="0" lvl="0" indent="0" algn="l" rtl="0">
              <a:spcBef>
                <a:spcPts val="0"/>
              </a:spcBef>
              <a:spcAft>
                <a:spcPts val="0"/>
              </a:spcAft>
              <a:buNone/>
            </a:pPr>
            <a:r>
              <a:rPr lang="en"/>
              <a:t>It is called EASU, or Edge Adaptive Spatial Upsampling, and that is what I’m going to be covering now.</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f41bf0db5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f41bf0db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EASU had an aim.</a:t>
            </a:r>
            <a:endParaRPr/>
          </a:p>
          <a:p>
            <a:pPr marL="0" lvl="0" indent="0" algn="l" rtl="0">
              <a:spcBef>
                <a:spcPts val="0"/>
              </a:spcBef>
              <a:spcAft>
                <a:spcPts val="0"/>
              </a:spcAft>
              <a:buNone/>
            </a:pPr>
            <a:r>
              <a:rPr lang="en"/>
              <a:t>That aim to provide better scaling than the previous solution of using CAS,</a:t>
            </a:r>
            <a:endParaRPr/>
          </a:p>
          <a:p>
            <a:pPr marL="0" lvl="0" indent="0" algn="l" rtl="0">
              <a:spcBef>
                <a:spcPts val="0"/>
              </a:spcBef>
              <a:spcAft>
                <a:spcPts val="0"/>
              </a:spcAft>
              <a:buNone/>
            </a:pPr>
            <a:r>
              <a:rPr lang="en"/>
              <a:t>which is Contrast Adaptive Sharpening,</a:t>
            </a:r>
            <a:endParaRPr/>
          </a:p>
          <a:p>
            <a:pPr marL="0" lvl="0" indent="0" algn="l" rtl="0">
              <a:spcBef>
                <a:spcPts val="0"/>
              </a:spcBef>
              <a:spcAft>
                <a:spcPts val="0"/>
              </a:spcAft>
              <a:buNone/>
            </a:pPr>
            <a:r>
              <a:rPr lang="en"/>
              <a:t>followed by hardware scaling that is built into the graphics card.</a:t>
            </a:r>
            <a:endParaRPr/>
          </a:p>
          <a:p>
            <a:pPr marL="0" lvl="0" indent="0" algn="l" rtl="0">
              <a:spcBef>
                <a:spcPts val="0"/>
              </a:spcBef>
              <a:spcAft>
                <a:spcPts val="0"/>
              </a:spcAft>
              <a:buNone/>
            </a:pPr>
            <a:r>
              <a:rPr lang="en"/>
              <a:t>The hardware scaling built into the graphics card visually looks like horizontal and vertical Lanczos.</a:t>
            </a:r>
            <a:endParaRPr/>
          </a:p>
          <a:p>
            <a:pPr marL="0" lvl="0" indent="0" algn="l" rtl="0">
              <a:spcBef>
                <a:spcPts val="0"/>
              </a:spcBef>
              <a:spcAft>
                <a:spcPts val="0"/>
              </a:spcAft>
              <a:buNone/>
            </a:pPr>
            <a:r>
              <a:rPr lang="en"/>
              <a:t>Lanczos being a resampling algorithm that is a sinc function,</a:t>
            </a:r>
            <a:endParaRPr/>
          </a:p>
          <a:p>
            <a:pPr marL="0" lvl="0" indent="0" algn="l" rtl="0">
              <a:spcBef>
                <a:spcPts val="0"/>
              </a:spcBef>
              <a:spcAft>
                <a:spcPts val="0"/>
              </a:spcAft>
              <a:buNone/>
            </a:pPr>
            <a:r>
              <a:rPr lang="en"/>
              <a:t>which is a theoretically optimal reconstruction filter,</a:t>
            </a:r>
            <a:endParaRPr/>
          </a:p>
          <a:p>
            <a:pPr marL="0" lvl="0" indent="0" algn="l" rtl="0">
              <a:spcBef>
                <a:spcPts val="0"/>
              </a:spcBef>
              <a:spcAft>
                <a:spcPts val="0"/>
              </a:spcAft>
              <a:buNone/>
            </a:pPr>
            <a:r>
              <a:rPr lang="en"/>
              <a:t>windowed by another sync function which is truncated.</a:t>
            </a:r>
            <a:endParaRPr/>
          </a:p>
          <a:p>
            <a:pPr marL="0" lvl="0" indent="0" algn="l" rtl="0">
              <a:spcBef>
                <a:spcPts val="0"/>
              </a:spcBef>
              <a:spcAft>
                <a:spcPts val="0"/>
              </a:spcAft>
              <a:buNone/>
            </a:pPr>
            <a:r>
              <a:rPr lang="en"/>
              <a:t>The windowing enables the function to be computationally feasible.</a:t>
            </a:r>
            <a:endParaRPr/>
          </a:p>
          <a:p>
            <a:pPr marL="0" lvl="0" indent="0" algn="l" rtl="0">
              <a:spcBef>
                <a:spcPts val="0"/>
              </a:spcBef>
              <a:spcAft>
                <a:spcPts val="0"/>
              </a:spcAft>
              <a:buNone/>
            </a:pPr>
            <a:r>
              <a:rPr lang="en"/>
              <a:t>In order to do better than the hardware scaling,</a:t>
            </a:r>
            <a:endParaRPr/>
          </a:p>
          <a:p>
            <a:pPr marL="0" lvl="0" indent="0" algn="l" rtl="0">
              <a:spcBef>
                <a:spcPts val="0"/>
              </a:spcBef>
              <a:spcAft>
                <a:spcPts val="0"/>
              </a:spcAft>
              <a:buNone/>
            </a:pPr>
            <a:r>
              <a:rPr lang="en"/>
              <a:t>we had to do something more adaptive.</a:t>
            </a:r>
            <a:endParaRPr/>
          </a:p>
          <a:p>
            <a:pPr marL="0" lvl="0" indent="0" algn="l" rtl="0">
              <a:spcBef>
                <a:spcPts val="0"/>
              </a:spcBef>
              <a:spcAft>
                <a:spcPts val="0"/>
              </a:spcAft>
              <a:buNone/>
            </a:pPr>
            <a:r>
              <a:rPr lang="en"/>
              <a:t>So EASU focuses on something that is locally adaptive to the properties around the pixel.</a:t>
            </a:r>
            <a:endParaRPr/>
          </a:p>
          <a:p>
            <a:pPr marL="0" lvl="0" indent="0" algn="l" rtl="0">
              <a:spcBef>
                <a:spcPts val="0"/>
              </a:spcBef>
              <a:spcAft>
                <a:spcPts val="0"/>
              </a:spcAft>
              <a:buNone/>
            </a:pPr>
            <a:r>
              <a:rPr lang="en"/>
              <a:t>It is direction, length, and window adaptive.</a:t>
            </a:r>
            <a:endParaRPr/>
          </a:p>
          <a:p>
            <a:pPr marL="0" lvl="0" indent="0" algn="l" rtl="0">
              <a:spcBef>
                <a:spcPts val="0"/>
              </a:spcBef>
              <a:spcAft>
                <a:spcPts val="0"/>
              </a:spcAft>
              <a:buNone/>
            </a:pPr>
            <a:r>
              <a:rPr lang="en"/>
              <a:t>And thus EASU is probably best described as a locally adaptive elliptical Lanczos-like filter.</a:t>
            </a:r>
            <a:endParaRPr/>
          </a:p>
          <a:p>
            <a:pPr marL="0" lvl="0" indent="0" algn="l" rtl="0">
              <a:spcBef>
                <a:spcPts val="0"/>
              </a:spcBef>
              <a:spcAft>
                <a:spcPts val="0"/>
              </a:spcAft>
              <a:buNone/>
            </a:pPr>
            <a:r>
              <a:rPr lang="en"/>
              <a:t>Due to this adaptability EASU requires input with good anti-aliasing as a base.</a:t>
            </a:r>
            <a:endParaRPr/>
          </a:p>
          <a:p>
            <a:pPr marL="0" lvl="0" indent="0" algn="l" rtl="0">
              <a:spcBef>
                <a:spcPts val="0"/>
              </a:spcBef>
              <a:spcAft>
                <a:spcPts val="0"/>
              </a:spcAft>
              <a:buNone/>
            </a:pPr>
            <a:r>
              <a:rPr lang="en"/>
              <a:t>It is not an anti-aliasing solution by itself, and thus it does definitely require good AA going into it.</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df35b7a17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df35b7a17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EASU starts with a 12-tap kernel window.</a:t>
            </a:r>
            <a:endParaRPr/>
          </a:p>
          <a:p>
            <a:pPr marL="0" lvl="0" indent="0" algn="l" rtl="0">
              <a:spcBef>
                <a:spcPts val="0"/>
              </a:spcBef>
              <a:spcAft>
                <a:spcPts val="0"/>
              </a:spcAft>
              <a:buNone/>
            </a:pPr>
            <a:r>
              <a:rPr lang="en"/>
              <a:t>So the nearest 12-taps in a circular pattern.</a:t>
            </a:r>
            <a:endParaRPr/>
          </a:p>
          <a:p>
            <a:pPr marL="0" lvl="0" indent="0" algn="l" rtl="0">
              <a:spcBef>
                <a:spcPts val="0"/>
              </a:spcBef>
              <a:spcAft>
                <a:spcPts val="0"/>
              </a:spcAft>
              <a:buNone/>
            </a:pPr>
            <a:r>
              <a:rPr lang="en"/>
              <a:t>The reason why 12 taps was chosen, instead of 16, is because with 12 taps you only need 36 registers for the 32-bit version.</a:t>
            </a:r>
            <a:endParaRPr/>
          </a:p>
          <a:p>
            <a:pPr marL="0" lvl="0" indent="0" algn="l" rtl="0">
              <a:spcBef>
                <a:spcPts val="0"/>
              </a:spcBef>
              <a:spcAft>
                <a:spcPts val="0"/>
              </a:spcAft>
              <a:buNone/>
            </a:pPr>
            <a:r>
              <a:rPr lang="en"/>
              <a:t>EASU requires an analysis on those 12 taps before it can figure out the filter kernel.</a:t>
            </a:r>
            <a:endParaRPr/>
          </a:p>
          <a:p>
            <a:pPr marL="0" lvl="0" indent="0" algn="l" rtl="0">
              <a:spcBef>
                <a:spcPts val="0"/>
              </a:spcBef>
              <a:spcAft>
                <a:spcPts val="0"/>
              </a:spcAft>
              <a:buNone/>
            </a:pPr>
            <a:r>
              <a:rPr lang="en"/>
              <a:t>So in order to avoid reading the 12 taps twice, it has to keep all them in registers during the full algorithm.</a:t>
            </a:r>
            <a:endParaRPr/>
          </a:p>
          <a:p>
            <a:pPr marL="0" lvl="0" indent="0" algn="l" rtl="0">
              <a:spcBef>
                <a:spcPts val="0"/>
              </a:spcBef>
              <a:spcAft>
                <a:spcPts val="0"/>
              </a:spcAft>
              <a:buNone/>
            </a:pPr>
            <a:r>
              <a:rPr lang="en"/>
              <a:t>And therefore if you wanted to do anything higher, you’d run out of temporary registers for logic.</a:t>
            </a:r>
            <a:endParaRPr/>
          </a:p>
          <a:p>
            <a:pPr marL="0" lvl="0" indent="0" algn="l" rtl="0">
              <a:spcBef>
                <a:spcPts val="0"/>
              </a:spcBef>
              <a:spcAft>
                <a:spcPts val="0"/>
              </a:spcAft>
              <a:buNone/>
            </a:pPr>
            <a:r>
              <a:rPr lang="en"/>
              <a:t>And the goal being that we want to around or under 64 registers, as that is a good upper limit on AMD’s hardware to be able to hide latency.</a:t>
            </a:r>
            <a:endParaRPr/>
          </a:p>
          <a:p>
            <a:pPr marL="0" lvl="0" indent="0" algn="l" rtl="0">
              <a:spcBef>
                <a:spcPts val="0"/>
              </a:spcBef>
              <a:spcAft>
                <a:spcPts val="0"/>
              </a:spcAft>
              <a:buNone/>
            </a:pPr>
            <a:r>
              <a:rPr lang="en"/>
              <a:t>So for analysis EASU first starts looking at the plus patterns which surround the inner 2x2 pixel quad.</a:t>
            </a:r>
            <a:endParaRPr/>
          </a:p>
          <a:p>
            <a:pPr marL="0" lvl="0" indent="0" algn="l" rtl="0">
              <a:spcBef>
                <a:spcPts val="0"/>
              </a:spcBef>
              <a:spcAft>
                <a:spcPts val="0"/>
              </a:spcAft>
              <a:buNone/>
            </a:pPr>
            <a:r>
              <a:rPr lang="en"/>
              <a:t>So if we look at the 12-tap kernel, there is 4 taps in the center,</a:t>
            </a:r>
            <a:endParaRPr/>
          </a:p>
          <a:p>
            <a:pPr marL="0" lvl="0" indent="0" algn="l" rtl="0">
              <a:spcBef>
                <a:spcPts val="0"/>
              </a:spcBef>
              <a:spcAft>
                <a:spcPts val="0"/>
              </a:spcAft>
              <a:buNone/>
            </a:pPr>
            <a:r>
              <a:rPr lang="en"/>
              <a:t>and for each one of those it needs to compute the analysis for direction and length.</a:t>
            </a:r>
            <a:endParaRPr/>
          </a:p>
          <a:p>
            <a:pPr marL="0" lvl="0" indent="0" algn="l" rtl="0">
              <a:spcBef>
                <a:spcPts val="0"/>
              </a:spcBef>
              <a:spcAft>
                <a:spcPts val="0"/>
              </a:spcAft>
              <a:buNone/>
            </a:pPr>
            <a:r>
              <a:rPr lang="en"/>
              <a:t>And to do the analysis it is working in luma, and by luma I mean an approximation, red plus two green plus blue.</a:t>
            </a:r>
            <a:endParaRPr/>
          </a:p>
          <a:p>
            <a:pPr marL="0" lvl="0" indent="0" algn="l" rtl="0">
              <a:spcBef>
                <a:spcPts val="0"/>
              </a:spcBef>
              <a:spcAft>
                <a:spcPts val="0"/>
              </a:spcAft>
              <a:buNone/>
            </a:pPr>
            <a:r>
              <a:rPr lang="en"/>
              <a:t>So is it not a complicated luma, it is more of a “get all the channels included so we don’t miss anything” approximation.</a:t>
            </a:r>
            <a:endParaRPr/>
          </a:p>
          <a:p>
            <a:pPr marL="0" lvl="0" indent="0" algn="l" rtl="0">
              <a:spcBef>
                <a:spcPts val="0"/>
              </a:spcBef>
              <a:spcAft>
                <a:spcPts val="0"/>
              </a:spcAft>
              <a:buNone/>
            </a:pPr>
            <a:r>
              <a:rPr lang="en"/>
              <a:t>The analysis done on the 2x2 quad, and this is effectively a form of pass merging.</a:t>
            </a:r>
            <a:endParaRPr/>
          </a:p>
          <a:p>
            <a:pPr marL="0" lvl="0" indent="0" algn="l" rtl="0">
              <a:spcBef>
                <a:spcPts val="0"/>
              </a:spcBef>
              <a:spcAft>
                <a:spcPts val="0"/>
              </a:spcAft>
              <a:buNone/>
            </a:pPr>
            <a:r>
              <a:rPr lang="en"/>
              <a:t>As the analysis could have been done in a separate pass,</a:t>
            </a:r>
            <a:endParaRPr/>
          </a:p>
          <a:p>
            <a:pPr marL="0" lvl="0" indent="0" algn="l" rtl="0">
              <a:spcBef>
                <a:spcPts val="0"/>
              </a:spcBef>
              <a:spcAft>
                <a:spcPts val="0"/>
              </a:spcAft>
              <a:buNone/>
            </a:pPr>
            <a:r>
              <a:rPr lang="en"/>
              <a:t>but then one would require two round trips through memory, </a:t>
            </a:r>
            <a:endParaRPr/>
          </a:p>
          <a:p>
            <a:pPr marL="0" lvl="0" indent="0" algn="l" rtl="0">
              <a:spcBef>
                <a:spcPts val="0"/>
              </a:spcBef>
              <a:spcAft>
                <a:spcPts val="0"/>
              </a:spcAft>
              <a:buNone/>
            </a:pPr>
            <a:r>
              <a:rPr lang="en"/>
              <a:t>and therefore we don’t want to do that, instead we duplicate a little amount of work in the shader,</a:t>
            </a:r>
            <a:endParaRPr/>
          </a:p>
          <a:p>
            <a:pPr marL="0" lvl="0" indent="0" algn="l" rtl="0">
              <a:spcBef>
                <a:spcPts val="0"/>
              </a:spcBef>
              <a:spcAft>
                <a:spcPts val="0"/>
              </a:spcAft>
              <a:buNone/>
            </a:pPr>
            <a:r>
              <a:rPr lang="en"/>
              <a:t>thus we don’t have to go through memory many times.</a:t>
            </a:r>
            <a:endParaRPr/>
          </a:p>
          <a:p>
            <a:pPr marL="0" lvl="0" indent="0" algn="l" rtl="0">
              <a:spcBef>
                <a:spcPts val="0"/>
              </a:spcBef>
              <a:spcAft>
                <a:spcPts val="0"/>
              </a:spcAft>
              <a:buNone/>
            </a:pPr>
            <a:r>
              <a:rPr lang="en"/>
              <a:t>Once the analysis is finished we are going to bilinearly interpolate the analysis at the position we actually want to filter at.</a:t>
            </a:r>
            <a:endParaRPr/>
          </a:p>
          <a:p>
            <a:pPr marL="0" lvl="0" indent="0" algn="l" rtl="0">
              <a:spcBef>
                <a:spcPts val="0"/>
              </a:spcBef>
              <a:spcAft>
                <a:spcPts val="0"/>
              </a:spcAft>
              <a:buNone/>
            </a:pPr>
            <a:r>
              <a:rPr lang="en"/>
              <a:t>And that is going to be used to shape the final filter kernel.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df35b7a170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df35b7a17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sampling of this 12-tap pattern,</a:t>
            </a:r>
            <a:endParaRPr/>
          </a:p>
          <a:p>
            <a:pPr marL="0" lvl="0" indent="0" algn="l" rtl="0">
              <a:spcBef>
                <a:spcPts val="0"/>
              </a:spcBef>
              <a:spcAft>
                <a:spcPts val="0"/>
              </a:spcAft>
              <a:buNone/>
            </a:pPr>
            <a:r>
              <a:rPr lang="en"/>
              <a:t>Vega, Navi, PS4 Pro, PS5 and other hardware that supports packed 16-bit ops can find some advantages.</a:t>
            </a:r>
            <a:endParaRPr/>
          </a:p>
          <a:p>
            <a:pPr marL="0" lvl="0" indent="0" algn="l" rtl="0">
              <a:spcBef>
                <a:spcPts val="0"/>
              </a:spcBef>
              <a:spcAft>
                <a:spcPts val="0"/>
              </a:spcAft>
              <a:buNone/>
            </a:pPr>
            <a:r>
              <a:rPr lang="en"/>
              <a:t>Specifically you can do two 16-bit ops for the cost of one 32-bit op, and you can save register space.</a:t>
            </a:r>
            <a:endParaRPr/>
          </a:p>
          <a:p>
            <a:pPr marL="0" lvl="0" indent="0" algn="l" rtl="0">
              <a:spcBef>
                <a:spcPts val="0"/>
              </a:spcBef>
              <a:spcAft>
                <a:spcPts val="0"/>
              </a:spcAft>
              <a:buNone/>
            </a:pPr>
            <a:r>
              <a:rPr lang="en"/>
              <a:t>AMD’s hardware also supports an A16 modifier to vector memory operations</a:t>
            </a:r>
            <a:endParaRPr/>
          </a:p>
          <a:p>
            <a:pPr marL="0" lvl="0" indent="0" algn="l" rtl="0">
              <a:spcBef>
                <a:spcPts val="0"/>
              </a:spcBef>
              <a:spcAft>
                <a:spcPts val="0"/>
              </a:spcAft>
              <a:buNone/>
            </a:pPr>
            <a:r>
              <a:rPr lang="en"/>
              <a:t>which enables packed arguments so you can have an {x,y} in one register for the coordinates for the load,</a:t>
            </a:r>
            <a:endParaRPr/>
          </a:p>
          <a:p>
            <a:pPr marL="0" lvl="0" indent="0" algn="l" rtl="0">
              <a:spcBef>
                <a:spcPts val="0"/>
              </a:spcBef>
              <a:spcAft>
                <a:spcPts val="0"/>
              </a:spcAft>
              <a:buNone/>
            </a:pPr>
            <a:r>
              <a:rPr lang="en"/>
              <a:t>and also D16 packed returns so you can get the results of that load or texture fetched packed for you so you do not need to pack them later.</a:t>
            </a:r>
            <a:endParaRPr/>
          </a:p>
          <a:p>
            <a:pPr marL="0" lvl="0" indent="0" algn="l" rtl="0">
              <a:spcBef>
                <a:spcPts val="0"/>
              </a:spcBef>
              <a:spcAft>
                <a:spcPts val="0"/>
              </a:spcAft>
              <a:buNone/>
            </a:pPr>
            <a:r>
              <a:rPr lang="en"/>
              <a:t>If we want to use Structure-of-Array form we can use gather4.</a:t>
            </a:r>
            <a:endParaRPr/>
          </a:p>
          <a:p>
            <a:pPr marL="0" lvl="0" indent="0" algn="l" rtl="0">
              <a:spcBef>
                <a:spcPts val="0"/>
              </a:spcBef>
              <a:spcAft>
                <a:spcPts val="0"/>
              </a:spcAft>
              <a:buNone/>
            </a:pPr>
            <a:r>
              <a:rPr lang="en"/>
              <a:t>Gather4 will pull all the reds and provide 2 32-bit registers back with all 4 values.</a:t>
            </a:r>
            <a:endParaRPr/>
          </a:p>
          <a:p>
            <a:pPr marL="0" lvl="0" indent="0" algn="l" rtl="0">
              <a:spcBef>
                <a:spcPts val="0"/>
              </a:spcBef>
              <a:spcAft>
                <a:spcPts val="0"/>
              </a:spcAft>
              <a:buNone/>
            </a:pPr>
            <a:r>
              <a:rPr lang="en"/>
              <a:t>And by doing this we can do packed computation really well without having to swizzle things around.</a:t>
            </a:r>
            <a:endParaRPr/>
          </a:p>
          <a:p>
            <a:pPr marL="0" lvl="0" indent="0" algn="l" rtl="0">
              <a:spcBef>
                <a:spcPts val="0"/>
              </a:spcBef>
              <a:spcAft>
                <a:spcPts val="0"/>
              </a:spcAft>
              <a:buNone/>
            </a:pPr>
            <a:r>
              <a:rPr lang="en"/>
              <a:t>The other way we facilitate this is the 12-tap pattern is using something that is not a regular grid for sampling, it is more of a plus pattern.</a:t>
            </a:r>
            <a:endParaRPr/>
          </a:p>
          <a:p>
            <a:pPr marL="0" lvl="0" indent="0" algn="l" rtl="0">
              <a:spcBef>
                <a:spcPts val="0"/>
              </a:spcBef>
              <a:spcAft>
                <a:spcPts val="0"/>
              </a:spcAft>
              <a:buNone/>
            </a:pPr>
            <a:r>
              <a:rPr lang="en"/>
              <a:t>So that the {X,Y} and {Z,W} pairs have the necessary data for the 12 taps we are interested in</a:t>
            </a:r>
            <a:endParaRPr/>
          </a:p>
          <a:p>
            <a:pPr marL="0" lvl="0" indent="0" algn="l" rtl="0">
              <a:spcBef>
                <a:spcPts val="0"/>
              </a:spcBef>
              <a:spcAft>
                <a:spcPts val="0"/>
              </a:spcAft>
              <a:buNone/>
            </a:pPr>
            <a:r>
              <a:rPr lang="en"/>
              <a:t>If instead a 4x4 pattern was used then the corners would have to be thrown away</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f35b7a170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df35b7a170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analysis once the taps are in the edge direction is estimated using a central difference.</a:t>
            </a:r>
            <a:endParaRPr/>
          </a:p>
          <a:p>
            <a:pPr marL="0" lvl="0" indent="0" algn="l" rtl="0">
              <a:spcBef>
                <a:spcPts val="0"/>
              </a:spcBef>
              <a:spcAft>
                <a:spcPts val="0"/>
              </a:spcAft>
              <a:buNone/>
            </a:pPr>
            <a:r>
              <a:rPr lang="en"/>
              <a:t>The central difference does miss single pixel features,</a:t>
            </a:r>
            <a:endParaRPr/>
          </a:p>
          <a:p>
            <a:pPr marL="0" lvl="0" indent="0" algn="l" rtl="0">
              <a:spcBef>
                <a:spcPts val="0"/>
              </a:spcBef>
              <a:spcAft>
                <a:spcPts val="0"/>
              </a:spcAft>
              <a:buNone/>
            </a:pPr>
            <a:r>
              <a:rPr lang="en"/>
              <a:t>however as we will see later, as feature length becomes very small,</a:t>
            </a:r>
            <a:endParaRPr/>
          </a:p>
          <a:p>
            <a:pPr marL="0" lvl="0" indent="0" algn="l" rtl="0">
              <a:spcBef>
                <a:spcPts val="0"/>
              </a:spcBef>
              <a:spcAft>
                <a:spcPts val="0"/>
              </a:spcAft>
              <a:buNone/>
            </a:pPr>
            <a:r>
              <a:rPr lang="en"/>
              <a:t>the filter kernel becomes symmetric and non-directional so we don’t care about directionality for thin features.</a:t>
            </a:r>
            <a:endParaRPr/>
          </a:p>
          <a:p>
            <a:pPr marL="0" lvl="0" indent="0" algn="l" rtl="0">
              <a:spcBef>
                <a:spcPts val="0"/>
              </a:spcBef>
              <a:spcAft>
                <a:spcPts val="0"/>
              </a:spcAft>
              <a:buNone/>
            </a:pPr>
            <a:r>
              <a:rPr lang="en"/>
              <a:t>Therefore a diagonal diff is not used, and also a diagonal diff would have been more expensive</a:t>
            </a:r>
            <a:endParaRPr/>
          </a:p>
          <a:p>
            <a:pPr marL="0" lvl="0" indent="0" algn="l" rtl="0">
              <a:spcBef>
                <a:spcPts val="0"/>
              </a:spcBef>
              <a:spcAft>
                <a:spcPts val="0"/>
              </a:spcAft>
              <a:buNone/>
            </a:pPr>
            <a:r>
              <a:rPr lang="en"/>
              <a:t>and we would have had to deal with a half-texel offset which would have made the logic a little more complicated.</a:t>
            </a:r>
            <a:endParaRPr/>
          </a:p>
          <a:p>
            <a:pPr marL="0" lvl="0" indent="0" algn="l" rtl="0">
              <a:spcBef>
                <a:spcPts val="0"/>
              </a:spcBef>
              <a:spcAft>
                <a:spcPts val="0"/>
              </a:spcAft>
              <a:buNone/>
            </a:pPr>
            <a:r>
              <a:rPr lang="en"/>
              <a:t>So once the edge direction is finished, we look at feature length,</a:t>
            </a:r>
            <a:endParaRPr/>
          </a:p>
          <a:p>
            <a:pPr marL="0" lvl="0" indent="0" algn="l" rtl="0">
              <a:spcBef>
                <a:spcPts val="0"/>
              </a:spcBef>
              <a:spcAft>
                <a:spcPts val="0"/>
              </a:spcAft>
              <a:buNone/>
            </a:pPr>
            <a:r>
              <a:rPr lang="en"/>
              <a:t>and by feature length we are estimating that by looking at the 3 texels in the horizontal and 3 texels in the vertical.</a:t>
            </a:r>
            <a:endParaRPr/>
          </a:p>
          <a:p>
            <a:pPr marL="0" lvl="0" indent="0" algn="l" rtl="0">
              <a:spcBef>
                <a:spcPts val="0"/>
              </a:spcBef>
              <a:spcAft>
                <a:spcPts val="0"/>
              </a:spcAft>
              <a:buNone/>
            </a:pPr>
            <a:r>
              <a:rPr lang="en"/>
              <a:t>And looking what happens with the luma gradient.</a:t>
            </a:r>
            <a:endParaRPr/>
          </a:p>
          <a:p>
            <a:pPr marL="0" lvl="0" indent="0" algn="l" rtl="0">
              <a:spcBef>
                <a:spcPts val="0"/>
              </a:spcBef>
              <a:spcAft>
                <a:spcPts val="0"/>
              </a:spcAft>
              <a:buNone/>
            </a:pPr>
            <a:r>
              <a:rPr lang="en"/>
              <a:t>If the luma gradient has a reversal, </a:t>
            </a:r>
            <a:endParaRPr/>
          </a:p>
          <a:p>
            <a:pPr marL="0" lvl="0" indent="0" algn="l" rtl="0">
              <a:spcBef>
                <a:spcPts val="0"/>
              </a:spcBef>
              <a:spcAft>
                <a:spcPts val="0"/>
              </a:spcAft>
              <a:buNone/>
            </a:pPr>
            <a:r>
              <a:rPr lang="en"/>
              <a:t>for instance starting at black going to white and returning to black,</a:t>
            </a:r>
            <a:endParaRPr/>
          </a:p>
          <a:p>
            <a:pPr marL="0" lvl="0" indent="0" algn="l" rtl="0">
              <a:spcBef>
                <a:spcPts val="0"/>
              </a:spcBef>
              <a:spcAft>
                <a:spcPts val="0"/>
              </a:spcAft>
              <a:buNone/>
            </a:pPr>
            <a:r>
              <a:rPr lang="en"/>
              <a:t>that would be a “Full Reversal” which is a significant probably of being a thin feature.</a:t>
            </a:r>
            <a:endParaRPr/>
          </a:p>
          <a:p>
            <a:pPr marL="0" lvl="0" indent="0" algn="l" rtl="0">
              <a:spcBef>
                <a:spcPts val="0"/>
              </a:spcBef>
              <a:spcAft>
                <a:spcPts val="0"/>
              </a:spcAft>
              <a:buNone/>
            </a:pPr>
            <a:r>
              <a:rPr lang="en"/>
              <a:t>Where as if we look at something that has no reversal, </a:t>
            </a:r>
            <a:endParaRPr/>
          </a:p>
          <a:p>
            <a:pPr marL="0" lvl="0" indent="0" algn="l" rtl="0">
              <a:spcBef>
                <a:spcPts val="0"/>
              </a:spcBef>
              <a:spcAft>
                <a:spcPts val="0"/>
              </a:spcAft>
              <a:buNone/>
            </a:pPr>
            <a:r>
              <a:rPr lang="en"/>
              <a:t>say going from black to white to white,</a:t>
            </a:r>
            <a:endParaRPr/>
          </a:p>
          <a:p>
            <a:pPr marL="0" lvl="0" indent="0" algn="l" rtl="0">
              <a:spcBef>
                <a:spcPts val="0"/>
              </a:spcBef>
              <a:spcAft>
                <a:spcPts val="0"/>
              </a:spcAft>
              <a:buNone/>
            </a:pPr>
            <a:r>
              <a:rPr lang="en"/>
              <a:t>that is probably a large feature which we can have a larger filter kernel on.</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GenArt 1">
  <p:cSld name="TITLE_2">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71525" y="428700"/>
            <a:ext cx="7048500" cy="2203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1pPr>
            <a:lvl2pPr lvl="1"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2pPr>
            <a:lvl3pPr lvl="2"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3pPr>
            <a:lvl4pPr lvl="3"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4pPr>
            <a:lvl5pPr lvl="4"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5pPr>
            <a:lvl6pPr lvl="5"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6pPr>
            <a:lvl7pPr lvl="6"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7pPr>
            <a:lvl8pPr lvl="7"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8pPr>
            <a:lvl9pPr lvl="8"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9pPr>
          </a:lstStyle>
          <a:p>
            <a:endParaRPr/>
          </a:p>
        </p:txBody>
      </p:sp>
      <p:sp>
        <p:nvSpPr>
          <p:cNvPr id="10" name="Google Shape;10;p2"/>
          <p:cNvSpPr txBox="1">
            <a:spLocks noGrp="1"/>
          </p:cNvSpPr>
          <p:nvPr>
            <p:ph type="subTitle" idx="1"/>
          </p:nvPr>
        </p:nvSpPr>
        <p:spPr>
          <a:xfrm>
            <a:off x="571525" y="3000950"/>
            <a:ext cx="6667500" cy="85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a:endParaRPr/>
          </a:p>
        </p:txBody>
      </p:sp>
      <p:sp>
        <p:nvSpPr>
          <p:cNvPr id="11" name="Google Shape;11;p2"/>
          <p:cNvSpPr txBox="1"/>
          <p:nvPr/>
        </p:nvSpPr>
        <p:spPr>
          <a:xfrm rot="-5400000">
            <a:off x="7780425" y="1196900"/>
            <a:ext cx="2349300" cy="384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666666"/>
                </a:solidFill>
                <a:latin typeface="Inter"/>
                <a:ea typeface="Inter"/>
                <a:cs typeface="Inter"/>
                <a:sym typeface="Inter"/>
              </a:rPr>
              <a:t>  Generative Art — Made with Unity</a:t>
            </a:r>
            <a:endParaRPr sz="600">
              <a:solidFill>
                <a:srgbClr val="666666"/>
              </a:solidFill>
              <a:latin typeface="Inter"/>
              <a:ea typeface="Inter"/>
              <a:cs typeface="Inter"/>
              <a:sym typeface="Inter"/>
            </a:endParaRPr>
          </a:p>
        </p:txBody>
      </p:sp>
      <p:grpSp>
        <p:nvGrpSpPr>
          <p:cNvPr id="12" name="Google Shape;12;p2"/>
          <p:cNvGrpSpPr/>
          <p:nvPr/>
        </p:nvGrpSpPr>
        <p:grpSpPr>
          <a:xfrm>
            <a:off x="8187968" y="4740683"/>
            <a:ext cx="471415" cy="164675"/>
            <a:chOff x="238125" y="1563525"/>
            <a:chExt cx="7088950" cy="2569025"/>
          </a:xfrm>
        </p:grpSpPr>
        <p:sp>
          <p:nvSpPr>
            <p:cNvPr id="13" name="Google Shape;13;p2"/>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4" name="Google Shape;14;p2"/>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6" name="Google Shape;16;p2"/>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7" name="Google Shape;17;p2"/>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8" name="Google Shape;18;p2"/>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9" name="Google Shape;19;p2"/>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sp>
        <p:nvSpPr>
          <p:cNvPr id="20" name="Google Shape;20;p2"/>
          <p:cNvSpPr txBox="1">
            <a:spLocks noGrp="1"/>
          </p:cNvSpPr>
          <p:nvPr>
            <p:ph type="subTitle" idx="2"/>
          </p:nvPr>
        </p:nvSpPr>
        <p:spPr>
          <a:xfrm>
            <a:off x="571525" y="4287075"/>
            <a:ext cx="6667500" cy="214200"/>
          </a:xfrm>
          <a:prstGeom prst="rect">
            <a:avLst/>
          </a:prstGeom>
          <a:noFill/>
          <a:ln>
            <a:noFill/>
          </a:ln>
        </p:spPr>
        <p:txBody>
          <a:bodyPr spcFirstLastPara="1" wrap="square" lIns="0" tIns="0" rIns="0" bIns="0" anchor="b"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pic>
        <p:nvPicPr>
          <p:cNvPr id="21" name="Google Shape;21;p2"/>
          <p:cNvPicPr preferRelativeResize="0"/>
          <p:nvPr/>
        </p:nvPicPr>
        <p:blipFill>
          <a:blip r:embed="rId3">
            <a:alphaModFix/>
          </a:blip>
          <a:stretch>
            <a:fillRect/>
          </a:stretch>
        </p:blipFill>
        <p:spPr>
          <a:xfrm>
            <a:off x="6592529" y="4654288"/>
            <a:ext cx="1403929" cy="3374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line - Black">
  <p:cSld name="CUSTOM_2_1">
    <p:bg>
      <p:bgPr>
        <a:solidFill>
          <a:srgbClr val="000000"/>
        </a:solidFill>
        <a:effectLst/>
      </p:bgPr>
    </p:bg>
    <p:spTree>
      <p:nvGrpSpPr>
        <p:cNvPr id="1" name="Shape 125"/>
        <p:cNvGrpSpPr/>
        <p:nvPr/>
      </p:nvGrpSpPr>
      <p:grpSpPr>
        <a:xfrm>
          <a:off x="0" y="0"/>
          <a:ext cx="0" cy="0"/>
          <a:chOff x="0" y="0"/>
          <a:chExt cx="0" cy="0"/>
        </a:xfrm>
      </p:grpSpPr>
      <p:sp>
        <p:nvSpPr>
          <p:cNvPr id="126" name="Google Shape;126;p11"/>
          <p:cNvSpPr txBox="1">
            <a:spLocks noGrp="1"/>
          </p:cNvSpPr>
          <p:nvPr>
            <p:ph type="title"/>
          </p:nvPr>
        </p:nvSpPr>
        <p:spPr>
          <a:xfrm>
            <a:off x="476250" y="321300"/>
            <a:ext cx="7143900" cy="536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2800"/>
              <a:buNone/>
              <a:defRPr sz="2800" i="0" u="none" strike="noStrike" cap="none">
                <a:solidFill>
                  <a:srgbClr val="FFFFFF"/>
                </a:solidFill>
              </a:defRPr>
            </a:lvl1pPr>
            <a:lvl2pPr lvl="1" rtl="0">
              <a:lnSpc>
                <a:spcPct val="100000"/>
              </a:lnSpc>
              <a:spcBef>
                <a:spcPts val="0"/>
              </a:spcBef>
              <a:spcAft>
                <a:spcPts val="0"/>
              </a:spcAft>
              <a:buClr>
                <a:srgbClr val="FFFFFF"/>
              </a:buClr>
              <a:buSzPts val="2800"/>
              <a:buNone/>
              <a:defRPr sz="2800">
                <a:solidFill>
                  <a:srgbClr val="FFFFFF"/>
                </a:solidFill>
              </a:defRPr>
            </a:lvl2pPr>
            <a:lvl3pPr lvl="2" rtl="0">
              <a:lnSpc>
                <a:spcPct val="100000"/>
              </a:lnSpc>
              <a:spcBef>
                <a:spcPts val="0"/>
              </a:spcBef>
              <a:spcAft>
                <a:spcPts val="0"/>
              </a:spcAft>
              <a:buClr>
                <a:srgbClr val="FFFFFF"/>
              </a:buClr>
              <a:buSzPts val="2800"/>
              <a:buNone/>
              <a:defRPr sz="2800">
                <a:solidFill>
                  <a:srgbClr val="FFFFFF"/>
                </a:solidFill>
              </a:defRPr>
            </a:lvl3pPr>
            <a:lvl4pPr lvl="3" rtl="0">
              <a:lnSpc>
                <a:spcPct val="100000"/>
              </a:lnSpc>
              <a:spcBef>
                <a:spcPts val="0"/>
              </a:spcBef>
              <a:spcAft>
                <a:spcPts val="0"/>
              </a:spcAft>
              <a:buClr>
                <a:srgbClr val="FFFFFF"/>
              </a:buClr>
              <a:buSzPts val="2800"/>
              <a:buNone/>
              <a:defRPr sz="2800">
                <a:solidFill>
                  <a:srgbClr val="FFFFFF"/>
                </a:solidFill>
              </a:defRPr>
            </a:lvl4pPr>
            <a:lvl5pPr lvl="4" rtl="0">
              <a:lnSpc>
                <a:spcPct val="100000"/>
              </a:lnSpc>
              <a:spcBef>
                <a:spcPts val="0"/>
              </a:spcBef>
              <a:spcAft>
                <a:spcPts val="0"/>
              </a:spcAft>
              <a:buClr>
                <a:srgbClr val="FFFFFF"/>
              </a:buClr>
              <a:buSzPts val="2800"/>
              <a:buNone/>
              <a:defRPr sz="2800">
                <a:solidFill>
                  <a:srgbClr val="FFFFFF"/>
                </a:solidFill>
              </a:defRPr>
            </a:lvl5pPr>
            <a:lvl6pPr lvl="5" rtl="0">
              <a:lnSpc>
                <a:spcPct val="100000"/>
              </a:lnSpc>
              <a:spcBef>
                <a:spcPts val="0"/>
              </a:spcBef>
              <a:spcAft>
                <a:spcPts val="0"/>
              </a:spcAft>
              <a:buClr>
                <a:srgbClr val="FFFFFF"/>
              </a:buClr>
              <a:buSzPts val="2800"/>
              <a:buNone/>
              <a:defRPr sz="2800">
                <a:solidFill>
                  <a:srgbClr val="FFFFFF"/>
                </a:solidFill>
              </a:defRPr>
            </a:lvl6pPr>
            <a:lvl7pPr lvl="6" rtl="0">
              <a:lnSpc>
                <a:spcPct val="100000"/>
              </a:lnSpc>
              <a:spcBef>
                <a:spcPts val="0"/>
              </a:spcBef>
              <a:spcAft>
                <a:spcPts val="0"/>
              </a:spcAft>
              <a:buClr>
                <a:srgbClr val="FFFFFF"/>
              </a:buClr>
              <a:buSzPts val="2800"/>
              <a:buNone/>
              <a:defRPr sz="2800">
                <a:solidFill>
                  <a:srgbClr val="FFFFFF"/>
                </a:solidFill>
              </a:defRPr>
            </a:lvl7pPr>
            <a:lvl8pPr lvl="7" rtl="0">
              <a:lnSpc>
                <a:spcPct val="100000"/>
              </a:lnSpc>
              <a:spcBef>
                <a:spcPts val="0"/>
              </a:spcBef>
              <a:spcAft>
                <a:spcPts val="0"/>
              </a:spcAft>
              <a:buClr>
                <a:srgbClr val="FFFFFF"/>
              </a:buClr>
              <a:buSzPts val="2800"/>
              <a:buNone/>
              <a:defRPr sz="2800">
                <a:solidFill>
                  <a:srgbClr val="FFFFFF"/>
                </a:solidFill>
              </a:defRPr>
            </a:lvl8pPr>
            <a:lvl9pPr lvl="8" rtl="0">
              <a:lnSpc>
                <a:spcPct val="100000"/>
              </a:lnSpc>
              <a:spcBef>
                <a:spcPts val="0"/>
              </a:spcBef>
              <a:spcAft>
                <a:spcPts val="0"/>
              </a:spcAft>
              <a:buClr>
                <a:srgbClr val="FFFFFF"/>
              </a:buClr>
              <a:buSzPts val="2800"/>
              <a:buNone/>
              <a:defRPr sz="2800">
                <a:solidFill>
                  <a:srgbClr val="FFFFFF"/>
                </a:solidFill>
              </a:defRPr>
            </a:lvl9pPr>
          </a:lstStyle>
          <a:p>
            <a:endParaRPr/>
          </a:p>
        </p:txBody>
      </p:sp>
      <p:grpSp>
        <p:nvGrpSpPr>
          <p:cNvPr id="127" name="Google Shape;127;p11"/>
          <p:cNvGrpSpPr/>
          <p:nvPr/>
        </p:nvGrpSpPr>
        <p:grpSpPr>
          <a:xfrm>
            <a:off x="8187968" y="4740683"/>
            <a:ext cx="471415" cy="164675"/>
            <a:chOff x="238125" y="1563525"/>
            <a:chExt cx="7088950" cy="2569025"/>
          </a:xfrm>
        </p:grpSpPr>
        <p:sp>
          <p:nvSpPr>
            <p:cNvPr id="128" name="Google Shape;128;p11"/>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29" name="Google Shape;129;p11"/>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30" name="Google Shape;130;p11"/>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31" name="Google Shape;131;p11"/>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32" name="Google Shape;132;p11"/>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33" name="Google Shape;133;p11"/>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34" name="Google Shape;134;p11"/>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135" name="Google Shape;135;p11"/>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136" name="Google Shape;136;p11"/>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2 lines) + Body - White">
  <p:cSld name="CUSTOM_5">
    <p:spTree>
      <p:nvGrpSpPr>
        <p:cNvPr id="1" name="Shape 137"/>
        <p:cNvGrpSpPr/>
        <p:nvPr/>
      </p:nvGrpSpPr>
      <p:grpSpPr>
        <a:xfrm>
          <a:off x="0" y="0"/>
          <a:ext cx="0" cy="0"/>
          <a:chOff x="0" y="0"/>
          <a:chExt cx="0" cy="0"/>
        </a:xfrm>
      </p:grpSpPr>
      <p:sp>
        <p:nvSpPr>
          <p:cNvPr id="138" name="Google Shape;138;p12"/>
          <p:cNvSpPr txBox="1">
            <a:spLocks noGrp="1"/>
          </p:cNvSpPr>
          <p:nvPr>
            <p:ph type="title"/>
          </p:nvPr>
        </p:nvSpPr>
        <p:spPr>
          <a:xfrm>
            <a:off x="476250" y="321300"/>
            <a:ext cx="7143900" cy="5361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9" name="Google Shape;139;p12"/>
          <p:cNvSpPr txBox="1">
            <a:spLocks noGrp="1"/>
          </p:cNvSpPr>
          <p:nvPr>
            <p:ph type="body" idx="1"/>
          </p:nvPr>
        </p:nvSpPr>
        <p:spPr>
          <a:xfrm>
            <a:off x="476125" y="1505225"/>
            <a:ext cx="6381900" cy="2996100"/>
          </a:xfrm>
          <a:prstGeom prst="rect">
            <a:avLst/>
          </a:prstGeom>
        </p:spPr>
        <p:txBody>
          <a:bodyPr spcFirstLastPara="1" wrap="square" lIns="0" tIns="0" rIns="0" bIns="0" anchor="t" anchorCtr="0">
            <a:noAutofit/>
          </a:bodyPr>
          <a:lstStyle>
            <a:lvl1pPr marL="457200" lvl="0" indent="-336550" rtl="0">
              <a:lnSpc>
                <a:spcPct val="115000"/>
              </a:lnSpc>
              <a:spcBef>
                <a:spcPts val="0"/>
              </a:spcBef>
              <a:spcAft>
                <a:spcPts val="0"/>
              </a:spcAft>
              <a:buSzPts val="1700"/>
              <a:buChar char="—"/>
              <a:defRPr/>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140" name="Google Shape;140;p12"/>
          <p:cNvGrpSpPr/>
          <p:nvPr/>
        </p:nvGrpSpPr>
        <p:grpSpPr>
          <a:xfrm>
            <a:off x="8187968" y="4740683"/>
            <a:ext cx="471415" cy="164675"/>
            <a:chOff x="238125" y="1563525"/>
            <a:chExt cx="7088950" cy="2569025"/>
          </a:xfrm>
        </p:grpSpPr>
        <p:sp>
          <p:nvSpPr>
            <p:cNvPr id="141" name="Google Shape;141;p12"/>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42" name="Google Shape;142;p12"/>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43" name="Google Shape;143;p12"/>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44" name="Google Shape;144;p12"/>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45" name="Google Shape;145;p12"/>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46" name="Google Shape;146;p12"/>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47" name="Google Shape;147;p12"/>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148" name="Google Shape;148;p12"/>
          <p:cNvPicPr preferRelativeResize="0"/>
          <p:nvPr/>
        </p:nvPicPr>
        <p:blipFill>
          <a:blip r:embed="rId2">
            <a:alphaModFix/>
          </a:blip>
          <a:stretch>
            <a:fillRect/>
          </a:stretch>
        </p:blipFill>
        <p:spPr>
          <a:xfrm>
            <a:off x="6523400" y="4632139"/>
            <a:ext cx="1588375" cy="381750"/>
          </a:xfrm>
          <a:prstGeom prst="rect">
            <a:avLst/>
          </a:prstGeom>
          <a:noFill/>
          <a:ln>
            <a:noFill/>
          </a:ln>
        </p:spPr>
      </p:pic>
      <p:sp>
        <p:nvSpPr>
          <p:cNvPr id="149" name="Google Shape;149;p12"/>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2 lines) + Body - Black">
  <p:cSld name="CUSTOM_5_1">
    <p:bg>
      <p:bgPr>
        <a:solidFill>
          <a:srgbClr val="000000"/>
        </a:solidFill>
        <a:effectLst/>
      </p:bgPr>
    </p:bg>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476250" y="321300"/>
            <a:ext cx="7143900" cy="5361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52" name="Google Shape;152;p13"/>
          <p:cNvSpPr txBox="1">
            <a:spLocks noGrp="1"/>
          </p:cNvSpPr>
          <p:nvPr>
            <p:ph type="body" idx="1"/>
          </p:nvPr>
        </p:nvSpPr>
        <p:spPr>
          <a:xfrm>
            <a:off x="476125" y="1505225"/>
            <a:ext cx="6381900" cy="2996100"/>
          </a:xfrm>
          <a:prstGeom prst="rect">
            <a:avLst/>
          </a:prstGeom>
        </p:spPr>
        <p:txBody>
          <a:bodyPr spcFirstLastPara="1" wrap="square" lIns="0" tIns="0" rIns="0" bIns="0" anchor="t" anchorCtr="0">
            <a:noAutofit/>
          </a:bodyPr>
          <a:lstStyle>
            <a:lvl1pPr marL="457200" lvl="0" indent="-336550" rtl="0">
              <a:lnSpc>
                <a:spcPct val="115000"/>
              </a:lnSpc>
              <a:spcBef>
                <a:spcPts val="0"/>
              </a:spcBef>
              <a:spcAft>
                <a:spcPts val="0"/>
              </a:spcAft>
              <a:buClr>
                <a:srgbClr val="FFFFFF"/>
              </a:buClr>
              <a:buSzPts val="1700"/>
              <a:buChar char="—"/>
              <a:defRPr>
                <a:solidFill>
                  <a:srgbClr val="FFFFFF"/>
                </a:solidFill>
              </a:defRPr>
            </a:lvl1pPr>
            <a:lvl2pPr marL="914400" lvl="1" indent="-317500" rtl="0">
              <a:lnSpc>
                <a:spcPct val="115000"/>
              </a:lnSpc>
              <a:spcBef>
                <a:spcPts val="1000"/>
              </a:spcBef>
              <a:spcAft>
                <a:spcPts val="0"/>
              </a:spcAft>
              <a:buClr>
                <a:srgbClr val="FFFFFF"/>
              </a:buClr>
              <a:buSzPts val="1400"/>
              <a:buChar char="–"/>
              <a:defRPr>
                <a:solidFill>
                  <a:srgbClr val="FFFFFF"/>
                </a:solidFill>
              </a:defRPr>
            </a:lvl2pPr>
            <a:lvl3pPr marL="1371600" lvl="2" indent="-317500" rtl="0">
              <a:lnSpc>
                <a:spcPct val="115000"/>
              </a:lnSpc>
              <a:spcBef>
                <a:spcPts val="1000"/>
              </a:spcBef>
              <a:spcAft>
                <a:spcPts val="0"/>
              </a:spcAft>
              <a:buClr>
                <a:srgbClr val="FFFFFF"/>
              </a:buClr>
              <a:buSzPts val="1400"/>
              <a:buChar char="–"/>
              <a:defRPr>
                <a:solidFill>
                  <a:srgbClr val="FFFFFF"/>
                </a:solidFill>
              </a:defRPr>
            </a:lvl3pPr>
            <a:lvl4pPr marL="1828800" lvl="3" indent="-317500" rtl="0">
              <a:lnSpc>
                <a:spcPct val="115000"/>
              </a:lnSpc>
              <a:spcBef>
                <a:spcPts val="1000"/>
              </a:spcBef>
              <a:spcAft>
                <a:spcPts val="0"/>
              </a:spcAft>
              <a:buClr>
                <a:srgbClr val="FFFFFF"/>
              </a:buClr>
              <a:buSzPts val="1400"/>
              <a:buChar char="–"/>
              <a:defRPr>
                <a:solidFill>
                  <a:srgbClr val="FFFFFF"/>
                </a:solidFill>
              </a:defRPr>
            </a:lvl4pPr>
            <a:lvl5pPr marL="2286000" lvl="4" indent="-317500" rtl="0">
              <a:lnSpc>
                <a:spcPct val="115000"/>
              </a:lnSpc>
              <a:spcBef>
                <a:spcPts val="1000"/>
              </a:spcBef>
              <a:spcAft>
                <a:spcPts val="0"/>
              </a:spcAft>
              <a:buClr>
                <a:srgbClr val="FFFFFF"/>
              </a:buClr>
              <a:buSzPts val="1400"/>
              <a:buChar char="–"/>
              <a:defRPr>
                <a:solidFill>
                  <a:srgbClr val="FFFFFF"/>
                </a:solidFill>
              </a:defRPr>
            </a:lvl5pPr>
            <a:lvl6pPr marL="2743200" lvl="5" indent="-317500" rtl="0">
              <a:lnSpc>
                <a:spcPct val="115000"/>
              </a:lnSpc>
              <a:spcBef>
                <a:spcPts val="1000"/>
              </a:spcBef>
              <a:spcAft>
                <a:spcPts val="0"/>
              </a:spcAft>
              <a:buClr>
                <a:srgbClr val="FFFFFF"/>
              </a:buClr>
              <a:buSzPts val="1400"/>
              <a:buChar char="–"/>
              <a:defRPr>
                <a:solidFill>
                  <a:srgbClr val="FFFFFF"/>
                </a:solidFill>
              </a:defRPr>
            </a:lvl6pPr>
            <a:lvl7pPr marL="3200400" lvl="6" indent="-317500" rtl="0">
              <a:lnSpc>
                <a:spcPct val="115000"/>
              </a:lnSpc>
              <a:spcBef>
                <a:spcPts val="1000"/>
              </a:spcBef>
              <a:spcAft>
                <a:spcPts val="0"/>
              </a:spcAft>
              <a:buClr>
                <a:srgbClr val="FFFFFF"/>
              </a:buClr>
              <a:buSzPts val="1400"/>
              <a:buChar char="–"/>
              <a:defRPr>
                <a:solidFill>
                  <a:srgbClr val="FFFFFF"/>
                </a:solidFill>
              </a:defRPr>
            </a:lvl7pPr>
            <a:lvl8pPr marL="3657600" lvl="7" indent="-317500" rtl="0">
              <a:lnSpc>
                <a:spcPct val="115000"/>
              </a:lnSpc>
              <a:spcBef>
                <a:spcPts val="1000"/>
              </a:spcBef>
              <a:spcAft>
                <a:spcPts val="0"/>
              </a:spcAft>
              <a:buClr>
                <a:srgbClr val="FFFFFF"/>
              </a:buClr>
              <a:buSzPts val="1400"/>
              <a:buChar char="–"/>
              <a:defRPr>
                <a:solidFill>
                  <a:srgbClr val="FFFFFF"/>
                </a:solidFill>
              </a:defRPr>
            </a:lvl8pPr>
            <a:lvl9pPr marL="4114800" lvl="8" indent="-317500" rtl="0">
              <a:lnSpc>
                <a:spcPct val="115000"/>
              </a:lnSpc>
              <a:spcBef>
                <a:spcPts val="1000"/>
              </a:spcBef>
              <a:spcAft>
                <a:spcPts val="1000"/>
              </a:spcAft>
              <a:buClr>
                <a:srgbClr val="FFFFFF"/>
              </a:buClr>
              <a:buSzPts val="1400"/>
              <a:buChar char="–"/>
              <a:defRPr>
                <a:solidFill>
                  <a:srgbClr val="FFFFFF"/>
                </a:solidFill>
              </a:defRPr>
            </a:lvl9pPr>
          </a:lstStyle>
          <a:p>
            <a:endParaRPr/>
          </a:p>
        </p:txBody>
      </p:sp>
      <p:grpSp>
        <p:nvGrpSpPr>
          <p:cNvPr id="153" name="Google Shape;153;p13"/>
          <p:cNvGrpSpPr/>
          <p:nvPr/>
        </p:nvGrpSpPr>
        <p:grpSpPr>
          <a:xfrm>
            <a:off x="8187968" y="4740683"/>
            <a:ext cx="471415" cy="164675"/>
            <a:chOff x="238125" y="1563525"/>
            <a:chExt cx="7088950" cy="2569025"/>
          </a:xfrm>
        </p:grpSpPr>
        <p:sp>
          <p:nvSpPr>
            <p:cNvPr id="154" name="Google Shape;154;p13"/>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55" name="Google Shape;155;p13"/>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56" name="Google Shape;156;p13"/>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57" name="Google Shape;157;p13"/>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58" name="Google Shape;158;p13"/>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59" name="Google Shape;159;p13"/>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60" name="Google Shape;160;p13"/>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161" name="Google Shape;161;p13"/>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162" name="Google Shape;162;p13"/>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 Body and Image - White">
  <p:cSld name="CUSTOM_7">
    <p:spTree>
      <p:nvGrpSpPr>
        <p:cNvPr id="1" name="Shape 163"/>
        <p:cNvGrpSpPr/>
        <p:nvPr/>
      </p:nvGrpSpPr>
      <p:grpSpPr>
        <a:xfrm>
          <a:off x="0" y="0"/>
          <a:ext cx="0" cy="0"/>
          <a:chOff x="0" y="0"/>
          <a:chExt cx="0" cy="0"/>
        </a:xfrm>
      </p:grpSpPr>
      <p:sp>
        <p:nvSpPr>
          <p:cNvPr id="164" name="Google Shape;164;p14"/>
          <p:cNvSpPr txBox="1">
            <a:spLocks noGrp="1"/>
          </p:cNvSpPr>
          <p:nvPr>
            <p:ph type="title"/>
          </p:nvPr>
        </p:nvSpPr>
        <p:spPr>
          <a:xfrm>
            <a:off x="476250" y="321300"/>
            <a:ext cx="3886200" cy="9648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5" name="Google Shape;165;p14"/>
          <p:cNvSpPr txBox="1">
            <a:spLocks noGrp="1"/>
          </p:cNvSpPr>
          <p:nvPr>
            <p:ph type="body" idx="1"/>
          </p:nvPr>
        </p:nvSpPr>
        <p:spPr>
          <a:xfrm>
            <a:off x="476125" y="1071775"/>
            <a:ext cx="3714900" cy="3429600"/>
          </a:xfrm>
          <a:prstGeom prst="rect">
            <a:avLst/>
          </a:prstGeom>
        </p:spPr>
        <p:txBody>
          <a:bodyPr spcFirstLastPara="1" wrap="square" lIns="0" tIns="0" rIns="0" bIns="0" anchor="t" anchorCtr="0">
            <a:noAutofit/>
          </a:bodyPr>
          <a:lstStyle>
            <a:lvl1pPr marL="457200" lvl="0" indent="-336550" rtl="0">
              <a:lnSpc>
                <a:spcPct val="115000"/>
              </a:lnSpc>
              <a:spcBef>
                <a:spcPts val="0"/>
              </a:spcBef>
              <a:spcAft>
                <a:spcPts val="0"/>
              </a:spcAft>
              <a:buSzPts val="1700"/>
              <a:buChar char="—"/>
              <a:defRPr/>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166" name="Google Shape;166;p14"/>
          <p:cNvGrpSpPr/>
          <p:nvPr/>
        </p:nvGrpSpPr>
        <p:grpSpPr>
          <a:xfrm>
            <a:off x="8187968" y="4740683"/>
            <a:ext cx="471415" cy="164675"/>
            <a:chOff x="238125" y="1563525"/>
            <a:chExt cx="7088950" cy="2569025"/>
          </a:xfrm>
        </p:grpSpPr>
        <p:sp>
          <p:nvSpPr>
            <p:cNvPr id="167" name="Google Shape;167;p14"/>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68" name="Google Shape;168;p14"/>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69" name="Google Shape;169;p14"/>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70" name="Google Shape;170;p14"/>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71" name="Google Shape;171;p14"/>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72" name="Google Shape;172;p14"/>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73" name="Google Shape;173;p14"/>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174" name="Google Shape;174;p14"/>
          <p:cNvPicPr preferRelativeResize="0"/>
          <p:nvPr/>
        </p:nvPicPr>
        <p:blipFill>
          <a:blip r:embed="rId2">
            <a:alphaModFix/>
          </a:blip>
          <a:stretch>
            <a:fillRect/>
          </a:stretch>
        </p:blipFill>
        <p:spPr>
          <a:xfrm>
            <a:off x="6523400" y="4632139"/>
            <a:ext cx="1588375" cy="381750"/>
          </a:xfrm>
          <a:prstGeom prst="rect">
            <a:avLst/>
          </a:prstGeom>
          <a:noFill/>
          <a:ln>
            <a:noFill/>
          </a:ln>
        </p:spPr>
      </p:pic>
      <p:sp>
        <p:nvSpPr>
          <p:cNvPr id="175" name="Google Shape;175;p14"/>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line (2 lines) + Body and Image - White">
  <p:cSld name="CUSTOM_7_3">
    <p:spTree>
      <p:nvGrpSpPr>
        <p:cNvPr id="1" name="Shape 176"/>
        <p:cNvGrpSpPr/>
        <p:nvPr/>
      </p:nvGrpSpPr>
      <p:grpSpPr>
        <a:xfrm>
          <a:off x="0" y="0"/>
          <a:ext cx="0" cy="0"/>
          <a:chOff x="0" y="0"/>
          <a:chExt cx="0" cy="0"/>
        </a:xfrm>
      </p:grpSpPr>
      <p:sp>
        <p:nvSpPr>
          <p:cNvPr id="177" name="Google Shape;177;p15"/>
          <p:cNvSpPr txBox="1">
            <a:spLocks noGrp="1"/>
          </p:cNvSpPr>
          <p:nvPr>
            <p:ph type="title"/>
          </p:nvPr>
        </p:nvSpPr>
        <p:spPr>
          <a:xfrm>
            <a:off x="476250" y="321300"/>
            <a:ext cx="3798900" cy="9648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8" name="Google Shape;178;p15"/>
          <p:cNvSpPr txBox="1">
            <a:spLocks noGrp="1"/>
          </p:cNvSpPr>
          <p:nvPr>
            <p:ph type="body" idx="1"/>
          </p:nvPr>
        </p:nvSpPr>
        <p:spPr>
          <a:xfrm>
            <a:off x="476125" y="1505225"/>
            <a:ext cx="3714900" cy="2996100"/>
          </a:xfrm>
          <a:prstGeom prst="rect">
            <a:avLst/>
          </a:prstGeom>
        </p:spPr>
        <p:txBody>
          <a:bodyPr spcFirstLastPara="1" wrap="square" lIns="0" tIns="0" rIns="0" bIns="0" anchor="t" anchorCtr="0">
            <a:noAutofit/>
          </a:bodyPr>
          <a:lstStyle>
            <a:lvl1pPr marL="457200" lvl="0" indent="-336550" rtl="0">
              <a:lnSpc>
                <a:spcPct val="115000"/>
              </a:lnSpc>
              <a:spcBef>
                <a:spcPts val="0"/>
              </a:spcBef>
              <a:spcAft>
                <a:spcPts val="0"/>
              </a:spcAft>
              <a:buSzPts val="1700"/>
              <a:buChar char="—"/>
              <a:defRPr/>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179" name="Google Shape;179;p15"/>
          <p:cNvGrpSpPr/>
          <p:nvPr/>
        </p:nvGrpSpPr>
        <p:grpSpPr>
          <a:xfrm>
            <a:off x="8187968" y="4740683"/>
            <a:ext cx="471415" cy="164675"/>
            <a:chOff x="238125" y="1563525"/>
            <a:chExt cx="7088950" cy="2569025"/>
          </a:xfrm>
        </p:grpSpPr>
        <p:sp>
          <p:nvSpPr>
            <p:cNvPr id="180" name="Google Shape;180;p15"/>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81" name="Google Shape;181;p15"/>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82" name="Google Shape;182;p15"/>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83" name="Google Shape;183;p15"/>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84" name="Google Shape;184;p15"/>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85" name="Google Shape;185;p15"/>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86" name="Google Shape;186;p15"/>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187" name="Google Shape;187;p15"/>
          <p:cNvPicPr preferRelativeResize="0"/>
          <p:nvPr/>
        </p:nvPicPr>
        <p:blipFill>
          <a:blip r:embed="rId2">
            <a:alphaModFix/>
          </a:blip>
          <a:stretch>
            <a:fillRect/>
          </a:stretch>
        </p:blipFill>
        <p:spPr>
          <a:xfrm>
            <a:off x="6523400" y="4632139"/>
            <a:ext cx="1588375" cy="381750"/>
          </a:xfrm>
          <a:prstGeom prst="rect">
            <a:avLst/>
          </a:prstGeom>
          <a:noFill/>
          <a:ln>
            <a:noFill/>
          </a:ln>
        </p:spPr>
      </p:pic>
      <p:sp>
        <p:nvSpPr>
          <p:cNvPr id="188" name="Google Shape;188;p15"/>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line + Body and Image - Black">
  <p:cSld name="CUSTOM_7_2">
    <p:bg>
      <p:bgPr>
        <a:solidFill>
          <a:srgbClr val="000000"/>
        </a:solidFill>
        <a:effectLst/>
      </p:bgPr>
    </p:bg>
    <p:spTree>
      <p:nvGrpSpPr>
        <p:cNvPr id="1" name="Shape 189"/>
        <p:cNvGrpSpPr/>
        <p:nvPr/>
      </p:nvGrpSpPr>
      <p:grpSpPr>
        <a:xfrm>
          <a:off x="0" y="0"/>
          <a:ext cx="0" cy="0"/>
          <a:chOff x="0" y="0"/>
          <a:chExt cx="0" cy="0"/>
        </a:xfrm>
      </p:grpSpPr>
      <p:sp>
        <p:nvSpPr>
          <p:cNvPr id="190" name="Google Shape;190;p16"/>
          <p:cNvSpPr txBox="1">
            <a:spLocks noGrp="1"/>
          </p:cNvSpPr>
          <p:nvPr>
            <p:ph type="title"/>
          </p:nvPr>
        </p:nvSpPr>
        <p:spPr>
          <a:xfrm>
            <a:off x="476250" y="321300"/>
            <a:ext cx="3886200" cy="9648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sz="2700">
                <a:solidFill>
                  <a:srgbClr val="FFFFFF"/>
                </a:solidFill>
              </a:defRPr>
            </a:lvl2pPr>
            <a:lvl3pPr lvl="2" rtl="0">
              <a:spcBef>
                <a:spcPts val="0"/>
              </a:spcBef>
              <a:spcAft>
                <a:spcPts val="0"/>
              </a:spcAft>
              <a:buNone/>
              <a:defRPr sz="2700">
                <a:solidFill>
                  <a:srgbClr val="FFFFFF"/>
                </a:solidFill>
              </a:defRPr>
            </a:lvl3pPr>
            <a:lvl4pPr lvl="3" rtl="0">
              <a:spcBef>
                <a:spcPts val="0"/>
              </a:spcBef>
              <a:spcAft>
                <a:spcPts val="0"/>
              </a:spcAft>
              <a:buNone/>
              <a:defRPr sz="2700">
                <a:solidFill>
                  <a:srgbClr val="FFFFFF"/>
                </a:solidFill>
              </a:defRPr>
            </a:lvl4pPr>
            <a:lvl5pPr lvl="4" rtl="0">
              <a:spcBef>
                <a:spcPts val="0"/>
              </a:spcBef>
              <a:spcAft>
                <a:spcPts val="0"/>
              </a:spcAft>
              <a:buNone/>
              <a:defRPr sz="2700">
                <a:solidFill>
                  <a:srgbClr val="FFFFFF"/>
                </a:solidFill>
              </a:defRPr>
            </a:lvl5pPr>
            <a:lvl6pPr lvl="5" rtl="0">
              <a:spcBef>
                <a:spcPts val="0"/>
              </a:spcBef>
              <a:spcAft>
                <a:spcPts val="0"/>
              </a:spcAft>
              <a:buNone/>
              <a:defRPr sz="2700">
                <a:solidFill>
                  <a:srgbClr val="FFFFFF"/>
                </a:solidFill>
              </a:defRPr>
            </a:lvl6pPr>
            <a:lvl7pPr lvl="6" rtl="0">
              <a:spcBef>
                <a:spcPts val="0"/>
              </a:spcBef>
              <a:spcAft>
                <a:spcPts val="0"/>
              </a:spcAft>
              <a:buNone/>
              <a:defRPr sz="2700">
                <a:solidFill>
                  <a:srgbClr val="FFFFFF"/>
                </a:solidFill>
              </a:defRPr>
            </a:lvl7pPr>
            <a:lvl8pPr lvl="7" rtl="0">
              <a:spcBef>
                <a:spcPts val="0"/>
              </a:spcBef>
              <a:spcAft>
                <a:spcPts val="0"/>
              </a:spcAft>
              <a:buNone/>
              <a:defRPr sz="2700">
                <a:solidFill>
                  <a:srgbClr val="FFFFFF"/>
                </a:solidFill>
              </a:defRPr>
            </a:lvl8pPr>
            <a:lvl9pPr lvl="8" rtl="0">
              <a:spcBef>
                <a:spcPts val="0"/>
              </a:spcBef>
              <a:spcAft>
                <a:spcPts val="0"/>
              </a:spcAft>
              <a:buNone/>
              <a:defRPr sz="2700">
                <a:solidFill>
                  <a:srgbClr val="FFFFFF"/>
                </a:solidFill>
              </a:defRPr>
            </a:lvl9pPr>
          </a:lstStyle>
          <a:p>
            <a:endParaRPr/>
          </a:p>
        </p:txBody>
      </p:sp>
      <p:sp>
        <p:nvSpPr>
          <p:cNvPr id="191" name="Google Shape;191;p16"/>
          <p:cNvSpPr txBox="1">
            <a:spLocks noGrp="1"/>
          </p:cNvSpPr>
          <p:nvPr>
            <p:ph type="body" idx="1"/>
          </p:nvPr>
        </p:nvSpPr>
        <p:spPr>
          <a:xfrm>
            <a:off x="476125" y="1071775"/>
            <a:ext cx="3714900" cy="3429600"/>
          </a:xfrm>
          <a:prstGeom prst="rect">
            <a:avLst/>
          </a:prstGeom>
        </p:spPr>
        <p:txBody>
          <a:bodyPr spcFirstLastPara="1" wrap="square" lIns="0" tIns="0" rIns="0" bIns="0" anchor="t" anchorCtr="0">
            <a:noAutofit/>
          </a:bodyPr>
          <a:lstStyle>
            <a:lvl1pPr marL="457200" lvl="0" indent="-336550" rtl="0">
              <a:lnSpc>
                <a:spcPct val="115000"/>
              </a:lnSpc>
              <a:spcBef>
                <a:spcPts val="0"/>
              </a:spcBef>
              <a:spcAft>
                <a:spcPts val="0"/>
              </a:spcAft>
              <a:buClr>
                <a:srgbClr val="FFFFFF"/>
              </a:buClr>
              <a:buSzPts val="1700"/>
              <a:buChar char="—"/>
              <a:defRPr>
                <a:solidFill>
                  <a:srgbClr val="FFFFFF"/>
                </a:solidFill>
              </a:defRPr>
            </a:lvl1pPr>
            <a:lvl2pPr marL="914400" lvl="1" indent="-317500" rtl="0">
              <a:lnSpc>
                <a:spcPct val="115000"/>
              </a:lnSpc>
              <a:spcBef>
                <a:spcPts val="1000"/>
              </a:spcBef>
              <a:spcAft>
                <a:spcPts val="0"/>
              </a:spcAft>
              <a:buClr>
                <a:srgbClr val="FFFFFF"/>
              </a:buClr>
              <a:buSzPts val="1400"/>
              <a:buChar char="–"/>
              <a:defRPr>
                <a:solidFill>
                  <a:srgbClr val="FFFFFF"/>
                </a:solidFill>
              </a:defRPr>
            </a:lvl2pPr>
            <a:lvl3pPr marL="1371600" lvl="2" indent="-317500" rtl="0">
              <a:lnSpc>
                <a:spcPct val="115000"/>
              </a:lnSpc>
              <a:spcBef>
                <a:spcPts val="1000"/>
              </a:spcBef>
              <a:spcAft>
                <a:spcPts val="0"/>
              </a:spcAft>
              <a:buClr>
                <a:srgbClr val="FFFFFF"/>
              </a:buClr>
              <a:buSzPts val="1400"/>
              <a:buChar char="–"/>
              <a:defRPr>
                <a:solidFill>
                  <a:srgbClr val="FFFFFF"/>
                </a:solidFill>
              </a:defRPr>
            </a:lvl3pPr>
            <a:lvl4pPr marL="1828800" lvl="3" indent="-317500" rtl="0">
              <a:lnSpc>
                <a:spcPct val="115000"/>
              </a:lnSpc>
              <a:spcBef>
                <a:spcPts val="1000"/>
              </a:spcBef>
              <a:spcAft>
                <a:spcPts val="0"/>
              </a:spcAft>
              <a:buClr>
                <a:srgbClr val="FFFFFF"/>
              </a:buClr>
              <a:buSzPts val="1400"/>
              <a:buChar char="–"/>
              <a:defRPr>
                <a:solidFill>
                  <a:srgbClr val="FFFFFF"/>
                </a:solidFill>
              </a:defRPr>
            </a:lvl4pPr>
            <a:lvl5pPr marL="2286000" lvl="4" indent="-317500" rtl="0">
              <a:lnSpc>
                <a:spcPct val="115000"/>
              </a:lnSpc>
              <a:spcBef>
                <a:spcPts val="1000"/>
              </a:spcBef>
              <a:spcAft>
                <a:spcPts val="0"/>
              </a:spcAft>
              <a:buClr>
                <a:srgbClr val="FFFFFF"/>
              </a:buClr>
              <a:buSzPts val="1400"/>
              <a:buChar char="–"/>
              <a:defRPr>
                <a:solidFill>
                  <a:srgbClr val="FFFFFF"/>
                </a:solidFill>
              </a:defRPr>
            </a:lvl5pPr>
            <a:lvl6pPr marL="2743200" lvl="5" indent="-317500" rtl="0">
              <a:lnSpc>
                <a:spcPct val="115000"/>
              </a:lnSpc>
              <a:spcBef>
                <a:spcPts val="1000"/>
              </a:spcBef>
              <a:spcAft>
                <a:spcPts val="0"/>
              </a:spcAft>
              <a:buClr>
                <a:srgbClr val="FFFFFF"/>
              </a:buClr>
              <a:buSzPts val="1400"/>
              <a:buChar char="–"/>
              <a:defRPr>
                <a:solidFill>
                  <a:srgbClr val="FFFFFF"/>
                </a:solidFill>
              </a:defRPr>
            </a:lvl6pPr>
            <a:lvl7pPr marL="3200400" lvl="6" indent="-317500" rtl="0">
              <a:lnSpc>
                <a:spcPct val="115000"/>
              </a:lnSpc>
              <a:spcBef>
                <a:spcPts val="1000"/>
              </a:spcBef>
              <a:spcAft>
                <a:spcPts val="0"/>
              </a:spcAft>
              <a:buClr>
                <a:srgbClr val="FFFFFF"/>
              </a:buClr>
              <a:buSzPts val="1400"/>
              <a:buChar char="–"/>
              <a:defRPr>
                <a:solidFill>
                  <a:srgbClr val="FFFFFF"/>
                </a:solidFill>
              </a:defRPr>
            </a:lvl7pPr>
            <a:lvl8pPr marL="3657600" lvl="7" indent="-317500" rtl="0">
              <a:lnSpc>
                <a:spcPct val="115000"/>
              </a:lnSpc>
              <a:spcBef>
                <a:spcPts val="1000"/>
              </a:spcBef>
              <a:spcAft>
                <a:spcPts val="0"/>
              </a:spcAft>
              <a:buClr>
                <a:srgbClr val="FFFFFF"/>
              </a:buClr>
              <a:buSzPts val="1400"/>
              <a:buChar char="–"/>
              <a:defRPr>
                <a:solidFill>
                  <a:srgbClr val="FFFFFF"/>
                </a:solidFill>
              </a:defRPr>
            </a:lvl8pPr>
            <a:lvl9pPr marL="4114800" lvl="8" indent="-317500" rtl="0">
              <a:lnSpc>
                <a:spcPct val="115000"/>
              </a:lnSpc>
              <a:spcBef>
                <a:spcPts val="1000"/>
              </a:spcBef>
              <a:spcAft>
                <a:spcPts val="1000"/>
              </a:spcAft>
              <a:buClr>
                <a:srgbClr val="FFFFFF"/>
              </a:buClr>
              <a:buSzPts val="1400"/>
              <a:buChar char="–"/>
              <a:defRPr>
                <a:solidFill>
                  <a:srgbClr val="FFFFFF"/>
                </a:solidFill>
              </a:defRPr>
            </a:lvl9pPr>
          </a:lstStyle>
          <a:p>
            <a:endParaRPr/>
          </a:p>
        </p:txBody>
      </p:sp>
      <p:grpSp>
        <p:nvGrpSpPr>
          <p:cNvPr id="192" name="Google Shape;192;p16"/>
          <p:cNvGrpSpPr/>
          <p:nvPr/>
        </p:nvGrpSpPr>
        <p:grpSpPr>
          <a:xfrm>
            <a:off x="8187968" y="4740683"/>
            <a:ext cx="471415" cy="164675"/>
            <a:chOff x="238125" y="1563525"/>
            <a:chExt cx="7088950" cy="2569025"/>
          </a:xfrm>
        </p:grpSpPr>
        <p:sp>
          <p:nvSpPr>
            <p:cNvPr id="193" name="Google Shape;193;p16"/>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94" name="Google Shape;194;p16"/>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95" name="Google Shape;195;p16"/>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96" name="Google Shape;196;p16"/>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97" name="Google Shape;197;p16"/>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98" name="Google Shape;198;p16"/>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99" name="Google Shape;199;p16"/>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200" name="Google Shape;200;p16"/>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201" name="Google Shape;201;p16"/>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line (2 Lines) + Body and Image - Black">
  <p:cSld name="CUSTOM_7_2_1">
    <p:bg>
      <p:bgPr>
        <a:solidFill>
          <a:srgbClr val="000000"/>
        </a:solidFill>
        <a:effectLst/>
      </p:bgPr>
    </p:bg>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476250" y="321300"/>
            <a:ext cx="3798900" cy="9648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204" name="Google Shape;204;p17"/>
          <p:cNvSpPr txBox="1">
            <a:spLocks noGrp="1"/>
          </p:cNvSpPr>
          <p:nvPr>
            <p:ph type="body" idx="1"/>
          </p:nvPr>
        </p:nvSpPr>
        <p:spPr>
          <a:xfrm>
            <a:off x="476125" y="1505225"/>
            <a:ext cx="3714900" cy="2996100"/>
          </a:xfrm>
          <a:prstGeom prst="rect">
            <a:avLst/>
          </a:prstGeom>
        </p:spPr>
        <p:txBody>
          <a:bodyPr spcFirstLastPara="1" wrap="square" lIns="0" tIns="0" rIns="0" bIns="0" anchor="t" anchorCtr="0">
            <a:noAutofit/>
          </a:bodyPr>
          <a:lstStyle>
            <a:lvl1pPr marL="457200" lvl="0" indent="-336550" rtl="0">
              <a:lnSpc>
                <a:spcPct val="115000"/>
              </a:lnSpc>
              <a:spcBef>
                <a:spcPts val="0"/>
              </a:spcBef>
              <a:spcAft>
                <a:spcPts val="0"/>
              </a:spcAft>
              <a:buClr>
                <a:srgbClr val="FFFFFF"/>
              </a:buClr>
              <a:buSzPts val="1700"/>
              <a:buChar char="—"/>
              <a:defRPr>
                <a:solidFill>
                  <a:srgbClr val="FFFFFF"/>
                </a:solidFill>
              </a:defRPr>
            </a:lvl1pPr>
            <a:lvl2pPr marL="914400" lvl="1" indent="-317500" rtl="0">
              <a:lnSpc>
                <a:spcPct val="115000"/>
              </a:lnSpc>
              <a:spcBef>
                <a:spcPts val="1000"/>
              </a:spcBef>
              <a:spcAft>
                <a:spcPts val="0"/>
              </a:spcAft>
              <a:buClr>
                <a:srgbClr val="FFFFFF"/>
              </a:buClr>
              <a:buSzPts val="1400"/>
              <a:buChar char="–"/>
              <a:defRPr>
                <a:solidFill>
                  <a:srgbClr val="FFFFFF"/>
                </a:solidFill>
              </a:defRPr>
            </a:lvl2pPr>
            <a:lvl3pPr marL="1371600" lvl="2" indent="-317500" rtl="0">
              <a:lnSpc>
                <a:spcPct val="115000"/>
              </a:lnSpc>
              <a:spcBef>
                <a:spcPts val="1000"/>
              </a:spcBef>
              <a:spcAft>
                <a:spcPts val="0"/>
              </a:spcAft>
              <a:buClr>
                <a:srgbClr val="FFFFFF"/>
              </a:buClr>
              <a:buSzPts val="1400"/>
              <a:buChar char="–"/>
              <a:defRPr>
                <a:solidFill>
                  <a:srgbClr val="FFFFFF"/>
                </a:solidFill>
              </a:defRPr>
            </a:lvl3pPr>
            <a:lvl4pPr marL="1828800" lvl="3" indent="-317500" rtl="0">
              <a:lnSpc>
                <a:spcPct val="115000"/>
              </a:lnSpc>
              <a:spcBef>
                <a:spcPts val="1000"/>
              </a:spcBef>
              <a:spcAft>
                <a:spcPts val="0"/>
              </a:spcAft>
              <a:buClr>
                <a:srgbClr val="FFFFFF"/>
              </a:buClr>
              <a:buSzPts val="1400"/>
              <a:buChar char="–"/>
              <a:defRPr>
                <a:solidFill>
                  <a:srgbClr val="FFFFFF"/>
                </a:solidFill>
              </a:defRPr>
            </a:lvl4pPr>
            <a:lvl5pPr marL="2286000" lvl="4" indent="-317500" rtl="0">
              <a:lnSpc>
                <a:spcPct val="115000"/>
              </a:lnSpc>
              <a:spcBef>
                <a:spcPts val="1000"/>
              </a:spcBef>
              <a:spcAft>
                <a:spcPts val="0"/>
              </a:spcAft>
              <a:buClr>
                <a:srgbClr val="FFFFFF"/>
              </a:buClr>
              <a:buSzPts val="1400"/>
              <a:buChar char="–"/>
              <a:defRPr>
                <a:solidFill>
                  <a:srgbClr val="FFFFFF"/>
                </a:solidFill>
              </a:defRPr>
            </a:lvl5pPr>
            <a:lvl6pPr marL="2743200" lvl="5" indent="-317500" rtl="0">
              <a:lnSpc>
                <a:spcPct val="115000"/>
              </a:lnSpc>
              <a:spcBef>
                <a:spcPts val="1000"/>
              </a:spcBef>
              <a:spcAft>
                <a:spcPts val="0"/>
              </a:spcAft>
              <a:buClr>
                <a:srgbClr val="FFFFFF"/>
              </a:buClr>
              <a:buSzPts val="1400"/>
              <a:buChar char="–"/>
              <a:defRPr>
                <a:solidFill>
                  <a:srgbClr val="FFFFFF"/>
                </a:solidFill>
              </a:defRPr>
            </a:lvl6pPr>
            <a:lvl7pPr marL="3200400" lvl="6" indent="-317500" rtl="0">
              <a:lnSpc>
                <a:spcPct val="115000"/>
              </a:lnSpc>
              <a:spcBef>
                <a:spcPts val="1000"/>
              </a:spcBef>
              <a:spcAft>
                <a:spcPts val="0"/>
              </a:spcAft>
              <a:buClr>
                <a:srgbClr val="FFFFFF"/>
              </a:buClr>
              <a:buSzPts val="1400"/>
              <a:buChar char="–"/>
              <a:defRPr>
                <a:solidFill>
                  <a:srgbClr val="FFFFFF"/>
                </a:solidFill>
              </a:defRPr>
            </a:lvl7pPr>
            <a:lvl8pPr marL="3657600" lvl="7" indent="-317500" rtl="0">
              <a:lnSpc>
                <a:spcPct val="115000"/>
              </a:lnSpc>
              <a:spcBef>
                <a:spcPts val="1000"/>
              </a:spcBef>
              <a:spcAft>
                <a:spcPts val="0"/>
              </a:spcAft>
              <a:buClr>
                <a:srgbClr val="FFFFFF"/>
              </a:buClr>
              <a:buSzPts val="1400"/>
              <a:buChar char="–"/>
              <a:defRPr>
                <a:solidFill>
                  <a:srgbClr val="FFFFFF"/>
                </a:solidFill>
              </a:defRPr>
            </a:lvl8pPr>
            <a:lvl9pPr marL="4114800" lvl="8" indent="-317500" rtl="0">
              <a:lnSpc>
                <a:spcPct val="115000"/>
              </a:lnSpc>
              <a:spcBef>
                <a:spcPts val="1000"/>
              </a:spcBef>
              <a:spcAft>
                <a:spcPts val="1000"/>
              </a:spcAft>
              <a:buClr>
                <a:srgbClr val="FFFFFF"/>
              </a:buClr>
              <a:buSzPts val="1400"/>
              <a:buChar char="–"/>
              <a:defRPr>
                <a:solidFill>
                  <a:srgbClr val="FFFFFF"/>
                </a:solidFill>
              </a:defRPr>
            </a:lvl9pPr>
          </a:lstStyle>
          <a:p>
            <a:endParaRPr/>
          </a:p>
        </p:txBody>
      </p:sp>
      <p:grpSp>
        <p:nvGrpSpPr>
          <p:cNvPr id="205" name="Google Shape;205;p17"/>
          <p:cNvGrpSpPr/>
          <p:nvPr/>
        </p:nvGrpSpPr>
        <p:grpSpPr>
          <a:xfrm>
            <a:off x="8187968" y="4740683"/>
            <a:ext cx="471415" cy="164675"/>
            <a:chOff x="238125" y="1563525"/>
            <a:chExt cx="7088950" cy="2569025"/>
          </a:xfrm>
        </p:grpSpPr>
        <p:sp>
          <p:nvSpPr>
            <p:cNvPr id="206" name="Google Shape;206;p17"/>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07" name="Google Shape;207;p17"/>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08" name="Google Shape;208;p17"/>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09" name="Google Shape;209;p17"/>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10" name="Google Shape;210;p17"/>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11" name="Google Shape;211;p17"/>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12" name="Google Shape;212;p17"/>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213" name="Google Shape;213;p17"/>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214" name="Google Shape;214;p17"/>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line + Body (3 columns) - Black">
  <p:cSld name="CUSTOM_7_1_1_1">
    <p:bg>
      <p:bgPr>
        <a:solidFill>
          <a:schemeClr val="dk1"/>
        </a:solidFill>
        <a:effectLst/>
      </p:bgPr>
    </p:bg>
    <p:spTree>
      <p:nvGrpSpPr>
        <p:cNvPr id="1" name="Shape 215"/>
        <p:cNvGrpSpPr/>
        <p:nvPr/>
      </p:nvGrpSpPr>
      <p:grpSpPr>
        <a:xfrm>
          <a:off x="0" y="0"/>
          <a:ext cx="0" cy="0"/>
          <a:chOff x="0" y="0"/>
          <a:chExt cx="0" cy="0"/>
        </a:xfrm>
      </p:grpSpPr>
      <p:sp>
        <p:nvSpPr>
          <p:cNvPr id="216" name="Google Shape;216;p18"/>
          <p:cNvSpPr txBox="1">
            <a:spLocks noGrp="1"/>
          </p:cNvSpPr>
          <p:nvPr>
            <p:ph type="body" idx="1"/>
          </p:nvPr>
        </p:nvSpPr>
        <p:spPr>
          <a:xfrm>
            <a:off x="6186638" y="1609375"/>
            <a:ext cx="2476500" cy="2892000"/>
          </a:xfrm>
          <a:prstGeom prst="rect">
            <a:avLst/>
          </a:prstGeom>
        </p:spPr>
        <p:txBody>
          <a:bodyPr spcFirstLastPara="1" wrap="square" lIns="0" tIns="0" rIns="0" bIns="0" anchor="t" anchorCtr="0">
            <a:noAutofit/>
          </a:bodyPr>
          <a:lstStyle>
            <a:lvl1pPr marL="457200" lvl="0" indent="-336550" rtl="0">
              <a:spcBef>
                <a:spcPts val="0"/>
              </a:spcBef>
              <a:spcAft>
                <a:spcPts val="0"/>
              </a:spcAft>
              <a:buClr>
                <a:srgbClr val="EFEFEF"/>
              </a:buClr>
              <a:buSzPts val="1700"/>
              <a:buChar char="—"/>
              <a:defRPr>
                <a:solidFill>
                  <a:srgbClr val="EFEFEF"/>
                </a:solidFill>
              </a:defRPr>
            </a:lvl1pPr>
            <a:lvl2pPr marL="914400" lvl="1" indent="-317500" rtl="0">
              <a:spcBef>
                <a:spcPts val="1000"/>
              </a:spcBef>
              <a:spcAft>
                <a:spcPts val="0"/>
              </a:spcAft>
              <a:buClr>
                <a:srgbClr val="EFEFEF"/>
              </a:buClr>
              <a:buSzPts val="1400"/>
              <a:buChar char="–"/>
              <a:defRPr>
                <a:solidFill>
                  <a:srgbClr val="EFEFEF"/>
                </a:solidFill>
              </a:defRPr>
            </a:lvl2pPr>
            <a:lvl3pPr marL="1371600" lvl="2" indent="-317500" rtl="0">
              <a:spcBef>
                <a:spcPts val="1000"/>
              </a:spcBef>
              <a:spcAft>
                <a:spcPts val="0"/>
              </a:spcAft>
              <a:buClr>
                <a:srgbClr val="EFEFEF"/>
              </a:buClr>
              <a:buSzPts val="1400"/>
              <a:buChar char="–"/>
              <a:defRPr>
                <a:solidFill>
                  <a:srgbClr val="EFEFEF"/>
                </a:solidFill>
              </a:defRPr>
            </a:lvl3pPr>
            <a:lvl4pPr marL="1828800" lvl="3" indent="-317500" rtl="0">
              <a:spcBef>
                <a:spcPts val="1000"/>
              </a:spcBef>
              <a:spcAft>
                <a:spcPts val="0"/>
              </a:spcAft>
              <a:buClr>
                <a:srgbClr val="EFEFEF"/>
              </a:buClr>
              <a:buSzPts val="1400"/>
              <a:buChar char="–"/>
              <a:defRPr>
                <a:solidFill>
                  <a:srgbClr val="EFEFEF"/>
                </a:solidFill>
              </a:defRPr>
            </a:lvl4pPr>
            <a:lvl5pPr marL="2286000" lvl="4" indent="-317500" rtl="0">
              <a:spcBef>
                <a:spcPts val="1000"/>
              </a:spcBef>
              <a:spcAft>
                <a:spcPts val="0"/>
              </a:spcAft>
              <a:buClr>
                <a:srgbClr val="EFEFEF"/>
              </a:buClr>
              <a:buSzPts val="1400"/>
              <a:buChar char="–"/>
              <a:defRPr>
                <a:solidFill>
                  <a:srgbClr val="EFEFEF"/>
                </a:solidFill>
              </a:defRPr>
            </a:lvl5pPr>
            <a:lvl6pPr marL="2743200" lvl="5" indent="-317500" rtl="0">
              <a:spcBef>
                <a:spcPts val="1000"/>
              </a:spcBef>
              <a:spcAft>
                <a:spcPts val="0"/>
              </a:spcAft>
              <a:buClr>
                <a:srgbClr val="EFEFEF"/>
              </a:buClr>
              <a:buSzPts val="1400"/>
              <a:buChar char="–"/>
              <a:defRPr>
                <a:solidFill>
                  <a:srgbClr val="EFEFEF"/>
                </a:solidFill>
              </a:defRPr>
            </a:lvl6pPr>
            <a:lvl7pPr marL="3200400" lvl="6" indent="-317500" rtl="0">
              <a:spcBef>
                <a:spcPts val="1000"/>
              </a:spcBef>
              <a:spcAft>
                <a:spcPts val="0"/>
              </a:spcAft>
              <a:buClr>
                <a:srgbClr val="EFEFEF"/>
              </a:buClr>
              <a:buSzPts val="1400"/>
              <a:buChar char="–"/>
              <a:defRPr>
                <a:solidFill>
                  <a:srgbClr val="EFEFEF"/>
                </a:solidFill>
              </a:defRPr>
            </a:lvl7pPr>
            <a:lvl8pPr marL="3657600" lvl="7" indent="-317500" rtl="0">
              <a:spcBef>
                <a:spcPts val="1000"/>
              </a:spcBef>
              <a:spcAft>
                <a:spcPts val="0"/>
              </a:spcAft>
              <a:buClr>
                <a:srgbClr val="EFEFEF"/>
              </a:buClr>
              <a:buSzPts val="1400"/>
              <a:buChar char="–"/>
              <a:defRPr>
                <a:solidFill>
                  <a:srgbClr val="EFEFEF"/>
                </a:solidFill>
              </a:defRPr>
            </a:lvl8pPr>
            <a:lvl9pPr marL="4114800" lvl="8" indent="-317500" rtl="0">
              <a:spcBef>
                <a:spcPts val="1000"/>
              </a:spcBef>
              <a:spcAft>
                <a:spcPts val="1000"/>
              </a:spcAft>
              <a:buClr>
                <a:srgbClr val="EFEFEF"/>
              </a:buClr>
              <a:buSzPts val="1400"/>
              <a:buChar char="–"/>
              <a:defRPr>
                <a:solidFill>
                  <a:srgbClr val="EFEFEF"/>
                </a:solidFill>
              </a:defRPr>
            </a:lvl9pPr>
          </a:lstStyle>
          <a:p>
            <a:endParaRPr/>
          </a:p>
        </p:txBody>
      </p:sp>
      <p:sp>
        <p:nvSpPr>
          <p:cNvPr id="217" name="Google Shape;217;p18"/>
          <p:cNvSpPr txBox="1">
            <a:spLocks noGrp="1"/>
          </p:cNvSpPr>
          <p:nvPr>
            <p:ph type="body" idx="2"/>
          </p:nvPr>
        </p:nvSpPr>
        <p:spPr>
          <a:xfrm>
            <a:off x="3331438" y="1609375"/>
            <a:ext cx="2476500" cy="2892000"/>
          </a:xfrm>
          <a:prstGeom prst="rect">
            <a:avLst/>
          </a:prstGeom>
        </p:spPr>
        <p:txBody>
          <a:bodyPr spcFirstLastPara="1" wrap="square" lIns="0" tIns="0" rIns="0" bIns="0" anchor="t" anchorCtr="0">
            <a:noAutofit/>
          </a:bodyPr>
          <a:lstStyle>
            <a:lvl1pPr marL="457200" lvl="0" indent="-336550" rtl="0">
              <a:spcBef>
                <a:spcPts val="0"/>
              </a:spcBef>
              <a:spcAft>
                <a:spcPts val="0"/>
              </a:spcAft>
              <a:buClr>
                <a:srgbClr val="EFEFEF"/>
              </a:buClr>
              <a:buSzPts val="1700"/>
              <a:buChar char="—"/>
              <a:defRPr>
                <a:solidFill>
                  <a:srgbClr val="EFEFEF"/>
                </a:solidFill>
              </a:defRPr>
            </a:lvl1pPr>
            <a:lvl2pPr marL="914400" lvl="1" indent="-317500" rtl="0">
              <a:spcBef>
                <a:spcPts val="1000"/>
              </a:spcBef>
              <a:spcAft>
                <a:spcPts val="0"/>
              </a:spcAft>
              <a:buClr>
                <a:srgbClr val="EFEFEF"/>
              </a:buClr>
              <a:buSzPts val="1400"/>
              <a:buChar char="–"/>
              <a:defRPr>
                <a:solidFill>
                  <a:srgbClr val="EFEFEF"/>
                </a:solidFill>
              </a:defRPr>
            </a:lvl2pPr>
            <a:lvl3pPr marL="1371600" lvl="2" indent="-317500" rtl="0">
              <a:spcBef>
                <a:spcPts val="1000"/>
              </a:spcBef>
              <a:spcAft>
                <a:spcPts val="0"/>
              </a:spcAft>
              <a:buClr>
                <a:srgbClr val="EFEFEF"/>
              </a:buClr>
              <a:buSzPts val="1400"/>
              <a:buChar char="–"/>
              <a:defRPr>
                <a:solidFill>
                  <a:srgbClr val="EFEFEF"/>
                </a:solidFill>
              </a:defRPr>
            </a:lvl3pPr>
            <a:lvl4pPr marL="1828800" lvl="3" indent="-317500" rtl="0">
              <a:spcBef>
                <a:spcPts val="1000"/>
              </a:spcBef>
              <a:spcAft>
                <a:spcPts val="0"/>
              </a:spcAft>
              <a:buClr>
                <a:srgbClr val="EFEFEF"/>
              </a:buClr>
              <a:buSzPts val="1400"/>
              <a:buChar char="–"/>
              <a:defRPr>
                <a:solidFill>
                  <a:srgbClr val="EFEFEF"/>
                </a:solidFill>
              </a:defRPr>
            </a:lvl4pPr>
            <a:lvl5pPr marL="2286000" lvl="4" indent="-317500" rtl="0">
              <a:spcBef>
                <a:spcPts val="1000"/>
              </a:spcBef>
              <a:spcAft>
                <a:spcPts val="0"/>
              </a:spcAft>
              <a:buClr>
                <a:srgbClr val="EFEFEF"/>
              </a:buClr>
              <a:buSzPts val="1400"/>
              <a:buChar char="–"/>
              <a:defRPr>
                <a:solidFill>
                  <a:srgbClr val="EFEFEF"/>
                </a:solidFill>
              </a:defRPr>
            </a:lvl5pPr>
            <a:lvl6pPr marL="2743200" lvl="5" indent="-317500" rtl="0">
              <a:spcBef>
                <a:spcPts val="1000"/>
              </a:spcBef>
              <a:spcAft>
                <a:spcPts val="0"/>
              </a:spcAft>
              <a:buClr>
                <a:srgbClr val="EFEFEF"/>
              </a:buClr>
              <a:buSzPts val="1400"/>
              <a:buChar char="–"/>
              <a:defRPr>
                <a:solidFill>
                  <a:srgbClr val="EFEFEF"/>
                </a:solidFill>
              </a:defRPr>
            </a:lvl6pPr>
            <a:lvl7pPr marL="3200400" lvl="6" indent="-317500" rtl="0">
              <a:spcBef>
                <a:spcPts val="1000"/>
              </a:spcBef>
              <a:spcAft>
                <a:spcPts val="0"/>
              </a:spcAft>
              <a:buClr>
                <a:srgbClr val="EFEFEF"/>
              </a:buClr>
              <a:buSzPts val="1400"/>
              <a:buChar char="–"/>
              <a:defRPr>
                <a:solidFill>
                  <a:srgbClr val="EFEFEF"/>
                </a:solidFill>
              </a:defRPr>
            </a:lvl7pPr>
            <a:lvl8pPr marL="3657600" lvl="7" indent="-317500" rtl="0">
              <a:spcBef>
                <a:spcPts val="1000"/>
              </a:spcBef>
              <a:spcAft>
                <a:spcPts val="0"/>
              </a:spcAft>
              <a:buClr>
                <a:srgbClr val="EFEFEF"/>
              </a:buClr>
              <a:buSzPts val="1400"/>
              <a:buChar char="–"/>
              <a:defRPr>
                <a:solidFill>
                  <a:srgbClr val="EFEFEF"/>
                </a:solidFill>
              </a:defRPr>
            </a:lvl8pPr>
            <a:lvl9pPr marL="4114800" lvl="8" indent="-317500" rtl="0">
              <a:spcBef>
                <a:spcPts val="1000"/>
              </a:spcBef>
              <a:spcAft>
                <a:spcPts val="1000"/>
              </a:spcAft>
              <a:buClr>
                <a:srgbClr val="EFEFEF"/>
              </a:buClr>
              <a:buSzPts val="1400"/>
              <a:buChar char="–"/>
              <a:defRPr>
                <a:solidFill>
                  <a:srgbClr val="EFEFEF"/>
                </a:solidFill>
              </a:defRPr>
            </a:lvl9pPr>
          </a:lstStyle>
          <a:p>
            <a:endParaRPr/>
          </a:p>
        </p:txBody>
      </p:sp>
      <p:sp>
        <p:nvSpPr>
          <p:cNvPr id="218" name="Google Shape;218;p18"/>
          <p:cNvSpPr txBox="1">
            <a:spLocks noGrp="1"/>
          </p:cNvSpPr>
          <p:nvPr>
            <p:ph type="body" idx="3"/>
          </p:nvPr>
        </p:nvSpPr>
        <p:spPr>
          <a:xfrm>
            <a:off x="476250" y="1609375"/>
            <a:ext cx="2476500" cy="2892000"/>
          </a:xfrm>
          <a:prstGeom prst="rect">
            <a:avLst/>
          </a:prstGeom>
        </p:spPr>
        <p:txBody>
          <a:bodyPr spcFirstLastPara="1" wrap="square" lIns="0" tIns="0" rIns="0" bIns="0" anchor="t" anchorCtr="0">
            <a:noAutofit/>
          </a:bodyPr>
          <a:lstStyle>
            <a:lvl1pPr marL="457200" lvl="0" indent="-336550" rtl="0">
              <a:spcBef>
                <a:spcPts val="0"/>
              </a:spcBef>
              <a:spcAft>
                <a:spcPts val="0"/>
              </a:spcAft>
              <a:buClr>
                <a:srgbClr val="EFEFEF"/>
              </a:buClr>
              <a:buSzPts val="1700"/>
              <a:buChar char="—"/>
              <a:defRPr>
                <a:solidFill>
                  <a:srgbClr val="EFEFEF"/>
                </a:solidFill>
              </a:defRPr>
            </a:lvl1pPr>
            <a:lvl2pPr marL="914400" lvl="1" indent="-317500" rtl="0">
              <a:spcBef>
                <a:spcPts val="1000"/>
              </a:spcBef>
              <a:spcAft>
                <a:spcPts val="0"/>
              </a:spcAft>
              <a:buClr>
                <a:srgbClr val="EFEFEF"/>
              </a:buClr>
              <a:buSzPts val="1400"/>
              <a:buChar char="–"/>
              <a:defRPr>
                <a:solidFill>
                  <a:srgbClr val="EFEFEF"/>
                </a:solidFill>
              </a:defRPr>
            </a:lvl2pPr>
            <a:lvl3pPr marL="1371600" lvl="2" indent="-317500" rtl="0">
              <a:spcBef>
                <a:spcPts val="1000"/>
              </a:spcBef>
              <a:spcAft>
                <a:spcPts val="0"/>
              </a:spcAft>
              <a:buClr>
                <a:srgbClr val="EFEFEF"/>
              </a:buClr>
              <a:buSzPts val="1400"/>
              <a:buChar char="–"/>
              <a:defRPr>
                <a:solidFill>
                  <a:srgbClr val="EFEFEF"/>
                </a:solidFill>
              </a:defRPr>
            </a:lvl3pPr>
            <a:lvl4pPr marL="1828800" lvl="3" indent="-317500" rtl="0">
              <a:spcBef>
                <a:spcPts val="1000"/>
              </a:spcBef>
              <a:spcAft>
                <a:spcPts val="0"/>
              </a:spcAft>
              <a:buClr>
                <a:srgbClr val="EFEFEF"/>
              </a:buClr>
              <a:buSzPts val="1400"/>
              <a:buChar char="–"/>
              <a:defRPr>
                <a:solidFill>
                  <a:srgbClr val="EFEFEF"/>
                </a:solidFill>
              </a:defRPr>
            </a:lvl4pPr>
            <a:lvl5pPr marL="2286000" lvl="4" indent="-317500" rtl="0">
              <a:spcBef>
                <a:spcPts val="1000"/>
              </a:spcBef>
              <a:spcAft>
                <a:spcPts val="0"/>
              </a:spcAft>
              <a:buClr>
                <a:srgbClr val="EFEFEF"/>
              </a:buClr>
              <a:buSzPts val="1400"/>
              <a:buChar char="–"/>
              <a:defRPr>
                <a:solidFill>
                  <a:srgbClr val="EFEFEF"/>
                </a:solidFill>
              </a:defRPr>
            </a:lvl5pPr>
            <a:lvl6pPr marL="2743200" lvl="5" indent="-317500" rtl="0">
              <a:spcBef>
                <a:spcPts val="1000"/>
              </a:spcBef>
              <a:spcAft>
                <a:spcPts val="0"/>
              </a:spcAft>
              <a:buClr>
                <a:srgbClr val="EFEFEF"/>
              </a:buClr>
              <a:buSzPts val="1400"/>
              <a:buChar char="–"/>
              <a:defRPr>
                <a:solidFill>
                  <a:srgbClr val="EFEFEF"/>
                </a:solidFill>
              </a:defRPr>
            </a:lvl6pPr>
            <a:lvl7pPr marL="3200400" lvl="6" indent="-317500" rtl="0">
              <a:spcBef>
                <a:spcPts val="1000"/>
              </a:spcBef>
              <a:spcAft>
                <a:spcPts val="0"/>
              </a:spcAft>
              <a:buClr>
                <a:srgbClr val="EFEFEF"/>
              </a:buClr>
              <a:buSzPts val="1400"/>
              <a:buChar char="–"/>
              <a:defRPr>
                <a:solidFill>
                  <a:srgbClr val="EFEFEF"/>
                </a:solidFill>
              </a:defRPr>
            </a:lvl7pPr>
            <a:lvl8pPr marL="3657600" lvl="7" indent="-317500" rtl="0">
              <a:spcBef>
                <a:spcPts val="1000"/>
              </a:spcBef>
              <a:spcAft>
                <a:spcPts val="0"/>
              </a:spcAft>
              <a:buClr>
                <a:srgbClr val="EFEFEF"/>
              </a:buClr>
              <a:buSzPts val="1400"/>
              <a:buChar char="–"/>
              <a:defRPr>
                <a:solidFill>
                  <a:srgbClr val="EFEFEF"/>
                </a:solidFill>
              </a:defRPr>
            </a:lvl8pPr>
            <a:lvl9pPr marL="4114800" lvl="8" indent="-317500" rtl="0">
              <a:spcBef>
                <a:spcPts val="1000"/>
              </a:spcBef>
              <a:spcAft>
                <a:spcPts val="1000"/>
              </a:spcAft>
              <a:buClr>
                <a:srgbClr val="EFEFEF"/>
              </a:buClr>
              <a:buSzPts val="1400"/>
              <a:buChar char="–"/>
              <a:defRPr>
                <a:solidFill>
                  <a:srgbClr val="EFEFEF"/>
                </a:solidFill>
              </a:defRPr>
            </a:lvl9pPr>
          </a:lstStyle>
          <a:p>
            <a:endParaRPr/>
          </a:p>
        </p:txBody>
      </p:sp>
      <p:sp>
        <p:nvSpPr>
          <p:cNvPr id="219" name="Google Shape;219;p18"/>
          <p:cNvSpPr txBox="1">
            <a:spLocks noGrp="1"/>
          </p:cNvSpPr>
          <p:nvPr>
            <p:ph type="title"/>
          </p:nvPr>
        </p:nvSpPr>
        <p:spPr>
          <a:xfrm>
            <a:off x="476250" y="321300"/>
            <a:ext cx="7524900" cy="585900"/>
          </a:xfrm>
          <a:prstGeom prst="rect">
            <a:avLst/>
          </a:prstGeom>
        </p:spPr>
        <p:txBody>
          <a:bodyPr spcFirstLastPara="1" wrap="square" lIns="0" tIns="0" rIns="0" bIns="0"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grpSp>
        <p:nvGrpSpPr>
          <p:cNvPr id="220" name="Google Shape;220;p18"/>
          <p:cNvGrpSpPr/>
          <p:nvPr/>
        </p:nvGrpSpPr>
        <p:grpSpPr>
          <a:xfrm>
            <a:off x="8187968" y="4740683"/>
            <a:ext cx="471415" cy="164675"/>
            <a:chOff x="238125" y="1563525"/>
            <a:chExt cx="7088950" cy="2569025"/>
          </a:xfrm>
        </p:grpSpPr>
        <p:sp>
          <p:nvSpPr>
            <p:cNvPr id="221" name="Google Shape;221;p18"/>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22" name="Google Shape;222;p18"/>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23" name="Google Shape;223;p18"/>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24" name="Google Shape;224;p18"/>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25" name="Google Shape;225;p18"/>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26" name="Google Shape;226;p18"/>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27" name="Google Shape;227;p18"/>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228" name="Google Shape;228;p18"/>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229" name="Google Shape;229;p18"/>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line + Body (3 columns) - White">
  <p:cSld name="CUSTOM_7_1_1_1_1">
    <p:spTree>
      <p:nvGrpSpPr>
        <p:cNvPr id="1" name="Shape 230"/>
        <p:cNvGrpSpPr/>
        <p:nvPr/>
      </p:nvGrpSpPr>
      <p:grpSpPr>
        <a:xfrm>
          <a:off x="0" y="0"/>
          <a:ext cx="0" cy="0"/>
          <a:chOff x="0" y="0"/>
          <a:chExt cx="0" cy="0"/>
        </a:xfrm>
      </p:grpSpPr>
      <p:sp>
        <p:nvSpPr>
          <p:cNvPr id="231" name="Google Shape;231;p19"/>
          <p:cNvSpPr txBox="1">
            <a:spLocks noGrp="1"/>
          </p:cNvSpPr>
          <p:nvPr>
            <p:ph type="body" idx="1"/>
          </p:nvPr>
        </p:nvSpPr>
        <p:spPr>
          <a:xfrm>
            <a:off x="6186638" y="1609375"/>
            <a:ext cx="2476500" cy="2892000"/>
          </a:xfrm>
          <a:prstGeom prst="rect">
            <a:avLst/>
          </a:prstGeom>
        </p:spPr>
        <p:txBody>
          <a:bodyPr spcFirstLastPara="1" wrap="square" lIns="0" tIns="0" rIns="0" bIns="0" anchor="t" anchorCtr="0">
            <a:noAutofit/>
          </a:bodyPr>
          <a:lstStyle>
            <a:lvl1pPr marL="457200" lvl="0" indent="-336550" rtl="0">
              <a:spcBef>
                <a:spcPts val="0"/>
              </a:spcBef>
              <a:spcAft>
                <a:spcPts val="0"/>
              </a:spcAft>
              <a:buSzPts val="17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32" name="Google Shape;232;p19"/>
          <p:cNvSpPr txBox="1">
            <a:spLocks noGrp="1"/>
          </p:cNvSpPr>
          <p:nvPr>
            <p:ph type="body" idx="2"/>
          </p:nvPr>
        </p:nvSpPr>
        <p:spPr>
          <a:xfrm>
            <a:off x="3331438" y="1609375"/>
            <a:ext cx="2476500" cy="2892000"/>
          </a:xfrm>
          <a:prstGeom prst="rect">
            <a:avLst/>
          </a:prstGeom>
        </p:spPr>
        <p:txBody>
          <a:bodyPr spcFirstLastPara="1" wrap="square" lIns="0" tIns="0" rIns="0" bIns="0" anchor="t" anchorCtr="0">
            <a:noAutofit/>
          </a:bodyPr>
          <a:lstStyle>
            <a:lvl1pPr marL="457200" lvl="0" indent="-336550" rtl="0">
              <a:spcBef>
                <a:spcPts val="0"/>
              </a:spcBef>
              <a:spcAft>
                <a:spcPts val="0"/>
              </a:spcAft>
              <a:buSzPts val="17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33" name="Google Shape;233;p19"/>
          <p:cNvSpPr txBox="1">
            <a:spLocks noGrp="1"/>
          </p:cNvSpPr>
          <p:nvPr>
            <p:ph type="body" idx="3"/>
          </p:nvPr>
        </p:nvSpPr>
        <p:spPr>
          <a:xfrm>
            <a:off x="476250" y="1609375"/>
            <a:ext cx="2476500" cy="2892000"/>
          </a:xfrm>
          <a:prstGeom prst="rect">
            <a:avLst/>
          </a:prstGeom>
        </p:spPr>
        <p:txBody>
          <a:bodyPr spcFirstLastPara="1" wrap="square" lIns="0" tIns="0" rIns="0" bIns="0" anchor="t" anchorCtr="0">
            <a:noAutofit/>
          </a:bodyPr>
          <a:lstStyle>
            <a:lvl1pPr marL="457200" lvl="0" indent="-336550" rtl="0">
              <a:spcBef>
                <a:spcPts val="0"/>
              </a:spcBef>
              <a:spcAft>
                <a:spcPts val="0"/>
              </a:spcAft>
              <a:buSzPts val="17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34" name="Google Shape;234;p19"/>
          <p:cNvSpPr txBox="1">
            <a:spLocks noGrp="1"/>
          </p:cNvSpPr>
          <p:nvPr>
            <p:ph type="title"/>
          </p:nvPr>
        </p:nvSpPr>
        <p:spPr>
          <a:xfrm>
            <a:off x="476250" y="321300"/>
            <a:ext cx="7524900" cy="5859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235" name="Google Shape;235;p19"/>
          <p:cNvGrpSpPr/>
          <p:nvPr/>
        </p:nvGrpSpPr>
        <p:grpSpPr>
          <a:xfrm>
            <a:off x="8187968" y="4740683"/>
            <a:ext cx="471415" cy="164675"/>
            <a:chOff x="238125" y="1563525"/>
            <a:chExt cx="7088950" cy="2569025"/>
          </a:xfrm>
        </p:grpSpPr>
        <p:sp>
          <p:nvSpPr>
            <p:cNvPr id="236" name="Google Shape;236;p19"/>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37" name="Google Shape;237;p19"/>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38" name="Google Shape;238;p19"/>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39" name="Google Shape;239;p19"/>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40" name="Google Shape;240;p19"/>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41" name="Google Shape;241;p19"/>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42" name="Google Shape;242;p19"/>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243" name="Google Shape;243;p19"/>
          <p:cNvPicPr preferRelativeResize="0"/>
          <p:nvPr/>
        </p:nvPicPr>
        <p:blipFill>
          <a:blip r:embed="rId2">
            <a:alphaModFix/>
          </a:blip>
          <a:stretch>
            <a:fillRect/>
          </a:stretch>
        </p:blipFill>
        <p:spPr>
          <a:xfrm>
            <a:off x="6523400" y="4632139"/>
            <a:ext cx="1588375" cy="381750"/>
          </a:xfrm>
          <a:prstGeom prst="rect">
            <a:avLst/>
          </a:prstGeom>
          <a:noFill/>
          <a:ln>
            <a:noFill/>
          </a:ln>
        </p:spPr>
      </p:pic>
      <p:sp>
        <p:nvSpPr>
          <p:cNvPr id="244" name="Google Shape;244;p19"/>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 Footer - White">
  <p:cSld name="CUSTOM_6">
    <p:spTree>
      <p:nvGrpSpPr>
        <p:cNvPr id="1" name="Shape 245"/>
        <p:cNvGrpSpPr/>
        <p:nvPr/>
      </p:nvGrpSpPr>
      <p:grpSpPr>
        <a:xfrm>
          <a:off x="0" y="0"/>
          <a:ext cx="0" cy="0"/>
          <a:chOff x="0" y="0"/>
          <a:chExt cx="0" cy="0"/>
        </a:xfrm>
      </p:grpSpPr>
      <p:grpSp>
        <p:nvGrpSpPr>
          <p:cNvPr id="246" name="Google Shape;246;p20"/>
          <p:cNvGrpSpPr/>
          <p:nvPr/>
        </p:nvGrpSpPr>
        <p:grpSpPr>
          <a:xfrm>
            <a:off x="8187968" y="4740683"/>
            <a:ext cx="471415" cy="164675"/>
            <a:chOff x="238125" y="1563525"/>
            <a:chExt cx="7088950" cy="2569025"/>
          </a:xfrm>
        </p:grpSpPr>
        <p:sp>
          <p:nvSpPr>
            <p:cNvPr id="247" name="Google Shape;247;p20"/>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48" name="Google Shape;248;p20"/>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49" name="Google Shape;249;p20"/>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50" name="Google Shape;250;p20"/>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51" name="Google Shape;251;p20"/>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52" name="Google Shape;252;p20"/>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53" name="Google Shape;253;p20"/>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254" name="Google Shape;254;p20"/>
          <p:cNvPicPr preferRelativeResize="0"/>
          <p:nvPr/>
        </p:nvPicPr>
        <p:blipFill>
          <a:blip r:embed="rId2">
            <a:alphaModFix/>
          </a:blip>
          <a:stretch>
            <a:fillRect/>
          </a:stretch>
        </p:blipFill>
        <p:spPr>
          <a:xfrm>
            <a:off x="6523400" y="4632139"/>
            <a:ext cx="1588375" cy="381750"/>
          </a:xfrm>
          <a:prstGeom prst="rect">
            <a:avLst/>
          </a:prstGeom>
          <a:noFill/>
          <a:ln>
            <a:noFill/>
          </a:ln>
        </p:spPr>
      </p:pic>
      <p:sp>
        <p:nvSpPr>
          <p:cNvPr id="255" name="Google Shape;255;p20"/>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GenArt 2">
  <p:cSld name="TITLE_2_1">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3"/>
          <p:cNvSpPr/>
          <p:nvPr/>
        </p:nvSpPr>
        <p:spPr>
          <a:xfrm>
            <a:off x="0" y="0"/>
            <a:ext cx="9144000" cy="5143500"/>
          </a:xfrm>
          <a:prstGeom prst="rect">
            <a:avLst/>
          </a:prstGeom>
          <a:solidFill>
            <a:srgbClr val="000000">
              <a:alpha val="2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ctrTitle"/>
          </p:nvPr>
        </p:nvSpPr>
        <p:spPr>
          <a:xfrm>
            <a:off x="571525" y="428700"/>
            <a:ext cx="7048500" cy="2203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1pPr>
            <a:lvl2pPr lvl="1"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2pPr>
            <a:lvl3pPr lvl="2"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3pPr>
            <a:lvl4pPr lvl="3"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4pPr>
            <a:lvl5pPr lvl="4"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5pPr>
            <a:lvl6pPr lvl="5"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6pPr>
            <a:lvl7pPr lvl="6"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7pPr>
            <a:lvl8pPr lvl="7"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8pPr>
            <a:lvl9pPr lvl="8"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9pPr>
          </a:lstStyle>
          <a:p>
            <a:endParaRPr/>
          </a:p>
        </p:txBody>
      </p:sp>
      <p:sp>
        <p:nvSpPr>
          <p:cNvPr id="25" name="Google Shape;25;p3"/>
          <p:cNvSpPr txBox="1">
            <a:spLocks noGrp="1"/>
          </p:cNvSpPr>
          <p:nvPr>
            <p:ph type="subTitle" idx="1"/>
          </p:nvPr>
        </p:nvSpPr>
        <p:spPr>
          <a:xfrm>
            <a:off x="571525" y="3000950"/>
            <a:ext cx="6667500" cy="85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a:endParaRPr/>
          </a:p>
        </p:txBody>
      </p:sp>
      <p:sp>
        <p:nvSpPr>
          <p:cNvPr id="26" name="Google Shape;26;p3"/>
          <p:cNvSpPr txBox="1"/>
          <p:nvPr/>
        </p:nvSpPr>
        <p:spPr>
          <a:xfrm rot="-5400000">
            <a:off x="7780425" y="1196900"/>
            <a:ext cx="2349300" cy="384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999999"/>
                </a:solidFill>
                <a:latin typeface="Inter"/>
                <a:ea typeface="Inter"/>
                <a:cs typeface="Inter"/>
                <a:sym typeface="Inter"/>
              </a:rPr>
              <a:t>  Generative Art — Made with Unity</a:t>
            </a:r>
            <a:endParaRPr sz="600">
              <a:solidFill>
                <a:srgbClr val="999999"/>
              </a:solidFill>
              <a:latin typeface="Inter"/>
              <a:ea typeface="Inter"/>
              <a:cs typeface="Inter"/>
              <a:sym typeface="Inter"/>
            </a:endParaRPr>
          </a:p>
        </p:txBody>
      </p:sp>
      <p:grpSp>
        <p:nvGrpSpPr>
          <p:cNvPr id="27" name="Google Shape;27;p3"/>
          <p:cNvGrpSpPr/>
          <p:nvPr/>
        </p:nvGrpSpPr>
        <p:grpSpPr>
          <a:xfrm>
            <a:off x="8187968" y="4740683"/>
            <a:ext cx="471415" cy="164675"/>
            <a:chOff x="238125" y="1563525"/>
            <a:chExt cx="7088950" cy="2569025"/>
          </a:xfrm>
        </p:grpSpPr>
        <p:sp>
          <p:nvSpPr>
            <p:cNvPr id="28" name="Google Shape;28;p3"/>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9" name="Google Shape;29;p3"/>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0" name="Google Shape;30;p3"/>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1" name="Google Shape;31;p3"/>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2" name="Google Shape;32;p3"/>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3" name="Google Shape;33;p3"/>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4" name="Google Shape;34;p3"/>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sp>
        <p:nvSpPr>
          <p:cNvPr id="35" name="Google Shape;35;p3"/>
          <p:cNvSpPr txBox="1">
            <a:spLocks noGrp="1"/>
          </p:cNvSpPr>
          <p:nvPr>
            <p:ph type="subTitle" idx="2"/>
          </p:nvPr>
        </p:nvSpPr>
        <p:spPr>
          <a:xfrm>
            <a:off x="571525" y="4287075"/>
            <a:ext cx="6667500" cy="214200"/>
          </a:xfrm>
          <a:prstGeom prst="rect">
            <a:avLst/>
          </a:prstGeom>
          <a:noFill/>
          <a:ln>
            <a:noFill/>
          </a:ln>
        </p:spPr>
        <p:txBody>
          <a:bodyPr spcFirstLastPara="1" wrap="square" lIns="0" tIns="0" rIns="0" bIns="0" anchor="b"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pic>
        <p:nvPicPr>
          <p:cNvPr id="36" name="Google Shape;36;p3"/>
          <p:cNvPicPr preferRelativeResize="0"/>
          <p:nvPr/>
        </p:nvPicPr>
        <p:blipFill>
          <a:blip r:embed="rId3">
            <a:alphaModFix/>
          </a:blip>
          <a:stretch>
            <a:fillRect/>
          </a:stretch>
        </p:blipFill>
        <p:spPr>
          <a:xfrm>
            <a:off x="6592529" y="4654288"/>
            <a:ext cx="1403929" cy="3374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 Footer - Black">
  <p:cSld name="CUSTOM_6_1">
    <p:bg>
      <p:bgPr>
        <a:solidFill>
          <a:srgbClr val="000000"/>
        </a:solidFill>
        <a:effectLst/>
      </p:bgPr>
    </p:bg>
    <p:spTree>
      <p:nvGrpSpPr>
        <p:cNvPr id="1" name="Shape 256"/>
        <p:cNvGrpSpPr/>
        <p:nvPr/>
      </p:nvGrpSpPr>
      <p:grpSpPr>
        <a:xfrm>
          <a:off x="0" y="0"/>
          <a:ext cx="0" cy="0"/>
          <a:chOff x="0" y="0"/>
          <a:chExt cx="0" cy="0"/>
        </a:xfrm>
      </p:grpSpPr>
      <p:grpSp>
        <p:nvGrpSpPr>
          <p:cNvPr id="257" name="Google Shape;257;p21"/>
          <p:cNvGrpSpPr/>
          <p:nvPr/>
        </p:nvGrpSpPr>
        <p:grpSpPr>
          <a:xfrm>
            <a:off x="8187968" y="4740683"/>
            <a:ext cx="471415" cy="164675"/>
            <a:chOff x="238125" y="1563525"/>
            <a:chExt cx="7088950" cy="2569025"/>
          </a:xfrm>
        </p:grpSpPr>
        <p:sp>
          <p:nvSpPr>
            <p:cNvPr id="258" name="Google Shape;258;p21"/>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59" name="Google Shape;259;p21"/>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60" name="Google Shape;260;p21"/>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61" name="Google Shape;261;p21"/>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62" name="Google Shape;262;p21"/>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63" name="Google Shape;263;p21"/>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64" name="Google Shape;264;p21"/>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265" name="Google Shape;265;p21"/>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266" name="Google Shape;266;p21"/>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 White">
  <p:cSld name="Blank - Magenta">
    <p:bg>
      <p:bgPr>
        <a:noFill/>
        <a:effectLst/>
      </p:bgPr>
    </p:bg>
    <p:spTree>
      <p:nvGrpSpPr>
        <p:cNvPr id="1" name="Shape 267"/>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 Black">
  <p:cSld name="Blank - Magenta_1">
    <p:bg>
      <p:bgPr>
        <a:solidFill>
          <a:srgbClr val="000000"/>
        </a:solidFill>
        <a:effectLst/>
      </p:bgPr>
    </p:bg>
    <p:spTree>
      <p:nvGrpSpPr>
        <p:cNvPr id="1" name="Shape 26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 you">
  <p:cSld name="TITLE_2_1_2">
    <p:bg>
      <p:bgPr>
        <a:blipFill>
          <a:blip r:embed="rId2">
            <a:alphaModFix/>
          </a:blip>
          <a:stretch>
            <a:fillRect/>
          </a:stretch>
        </a:blipFill>
        <a:effectLst/>
      </p:bgPr>
    </p:bg>
    <p:spTree>
      <p:nvGrpSpPr>
        <p:cNvPr id="1" name="Shape 269"/>
        <p:cNvGrpSpPr/>
        <p:nvPr/>
      </p:nvGrpSpPr>
      <p:grpSpPr>
        <a:xfrm>
          <a:off x="0" y="0"/>
          <a:ext cx="0" cy="0"/>
          <a:chOff x="0" y="0"/>
          <a:chExt cx="0" cy="0"/>
        </a:xfrm>
      </p:grpSpPr>
      <p:sp>
        <p:nvSpPr>
          <p:cNvPr id="270" name="Google Shape;270;p24"/>
          <p:cNvSpPr txBox="1">
            <a:spLocks noGrp="1"/>
          </p:cNvSpPr>
          <p:nvPr>
            <p:ph type="ctrTitle"/>
          </p:nvPr>
        </p:nvSpPr>
        <p:spPr>
          <a:xfrm>
            <a:off x="571525" y="428700"/>
            <a:ext cx="7048500" cy="2203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1pPr>
            <a:lvl2pPr lvl="1"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2pPr>
            <a:lvl3pPr lvl="2"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3pPr>
            <a:lvl4pPr lvl="3"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4pPr>
            <a:lvl5pPr lvl="4"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5pPr>
            <a:lvl6pPr lvl="5"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6pPr>
            <a:lvl7pPr lvl="6"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7pPr>
            <a:lvl8pPr lvl="7"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8pPr>
            <a:lvl9pPr lvl="8"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9pPr>
          </a:lstStyle>
          <a:p>
            <a:endParaRPr/>
          </a:p>
        </p:txBody>
      </p:sp>
      <p:sp>
        <p:nvSpPr>
          <p:cNvPr id="271" name="Google Shape;271;p24"/>
          <p:cNvSpPr txBox="1">
            <a:spLocks noGrp="1"/>
          </p:cNvSpPr>
          <p:nvPr>
            <p:ph type="subTitle" idx="1"/>
          </p:nvPr>
        </p:nvSpPr>
        <p:spPr>
          <a:xfrm>
            <a:off x="571525" y="3000950"/>
            <a:ext cx="6667500" cy="15006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a:endParaRPr/>
          </a:p>
        </p:txBody>
      </p:sp>
      <p:grpSp>
        <p:nvGrpSpPr>
          <p:cNvPr id="272" name="Google Shape;272;p24"/>
          <p:cNvGrpSpPr/>
          <p:nvPr/>
        </p:nvGrpSpPr>
        <p:grpSpPr>
          <a:xfrm>
            <a:off x="8187968" y="4740683"/>
            <a:ext cx="471415" cy="164675"/>
            <a:chOff x="238125" y="1563525"/>
            <a:chExt cx="7088950" cy="2569025"/>
          </a:xfrm>
        </p:grpSpPr>
        <p:sp>
          <p:nvSpPr>
            <p:cNvPr id="273" name="Google Shape;273;p24"/>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74" name="Google Shape;274;p24"/>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75" name="Google Shape;275;p24"/>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76" name="Google Shape;276;p24"/>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77" name="Google Shape;277;p24"/>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78" name="Google Shape;278;p24"/>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279" name="Google Shape;279;p24"/>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sp>
        <p:nvSpPr>
          <p:cNvPr id="280" name="Google Shape;280;p24"/>
          <p:cNvSpPr txBox="1"/>
          <p:nvPr/>
        </p:nvSpPr>
        <p:spPr>
          <a:xfrm rot="-5400000">
            <a:off x="7780425" y="1196900"/>
            <a:ext cx="2349300" cy="384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rgbClr val="666666"/>
                </a:solidFill>
                <a:latin typeface="Inter"/>
                <a:ea typeface="Inter"/>
                <a:cs typeface="Inter"/>
                <a:sym typeface="Inter"/>
              </a:rPr>
              <a:t>  Generative Art — Made with Unity</a:t>
            </a:r>
            <a:endParaRPr sz="600">
              <a:solidFill>
                <a:srgbClr val="666666"/>
              </a:solidFill>
              <a:latin typeface="Inter"/>
              <a:ea typeface="Inter"/>
              <a:cs typeface="Inter"/>
              <a:sym typeface="Inter"/>
            </a:endParaRPr>
          </a:p>
        </p:txBody>
      </p:sp>
      <p:pic>
        <p:nvPicPr>
          <p:cNvPr id="281" name="Google Shape;281;p24"/>
          <p:cNvPicPr preferRelativeResize="0"/>
          <p:nvPr/>
        </p:nvPicPr>
        <p:blipFill>
          <a:blip r:embed="rId3">
            <a:alphaModFix/>
          </a:blip>
          <a:stretch>
            <a:fillRect/>
          </a:stretch>
        </p:blipFill>
        <p:spPr>
          <a:xfrm>
            <a:off x="6533967" y="4654288"/>
            <a:ext cx="1403929" cy="3374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Delete">
  <p:cSld name="Blank - Magenta_2">
    <p:bg>
      <p:bgPr>
        <a:solidFill>
          <a:srgbClr val="EFEFEF"/>
        </a:solidFill>
        <a:effectLst/>
      </p:bgPr>
    </p:bg>
    <p:spTree>
      <p:nvGrpSpPr>
        <p:cNvPr id="1" name="Shape 282"/>
        <p:cNvGrpSpPr/>
        <p:nvPr/>
      </p:nvGrpSpPr>
      <p:grpSpPr>
        <a:xfrm>
          <a:off x="0" y="0"/>
          <a:ext cx="0" cy="0"/>
          <a:chOff x="0" y="0"/>
          <a:chExt cx="0" cy="0"/>
        </a:xfrm>
      </p:grpSpPr>
      <p:sp>
        <p:nvSpPr>
          <p:cNvPr id="283" name="Google Shape;283;p25"/>
          <p:cNvSpPr txBox="1"/>
          <p:nvPr/>
        </p:nvSpPr>
        <p:spPr>
          <a:xfrm>
            <a:off x="3429025" y="4501425"/>
            <a:ext cx="2286000" cy="642000"/>
          </a:xfrm>
          <a:prstGeom prst="rect">
            <a:avLst/>
          </a:prstGeom>
          <a:no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1100">
                <a:solidFill>
                  <a:srgbClr val="FF0000"/>
                </a:solidFill>
                <a:latin typeface="Roboto Light"/>
                <a:ea typeface="Roboto Light"/>
                <a:cs typeface="Roboto Light"/>
                <a:sym typeface="Roboto Light"/>
              </a:rPr>
              <a:t>Delete this slide before presenting</a:t>
            </a:r>
            <a:endParaRPr sz="1100" i="1">
              <a:solidFill>
                <a:srgbClr val="FF0000"/>
              </a:solidFill>
              <a:latin typeface="Roboto Light"/>
              <a:ea typeface="Roboto Light"/>
              <a:cs typeface="Roboto Light"/>
              <a:sym typeface="Roboto Ligh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4"/>
        <p:cNvGrpSpPr/>
        <p:nvPr/>
      </p:nvGrpSpPr>
      <p:grpSpPr>
        <a:xfrm>
          <a:off x="0" y="0"/>
          <a:ext cx="0" cy="0"/>
          <a:chOff x="0" y="0"/>
          <a:chExt cx="0" cy="0"/>
        </a:xfrm>
      </p:grpSpPr>
      <p:sp>
        <p:nvSpPr>
          <p:cNvPr id="285" name="Google Shape;285;p26"/>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6" name="Google Shape;286;p26"/>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36550" rtl="0">
              <a:spcBef>
                <a:spcPts val="0"/>
              </a:spcBef>
              <a:spcAft>
                <a:spcPts val="0"/>
              </a:spcAft>
              <a:buSzPts val="17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287" name="Google Shape;28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288" name="Google Shape;288;p26"/>
          <p:cNvPicPr preferRelativeResize="0"/>
          <p:nvPr/>
        </p:nvPicPr>
        <p:blipFill>
          <a:blip r:embed="rId2">
            <a:alphaModFix/>
          </a:blip>
          <a:stretch>
            <a:fillRect/>
          </a:stretch>
        </p:blipFill>
        <p:spPr>
          <a:xfrm>
            <a:off x="6523400" y="4632139"/>
            <a:ext cx="1588375" cy="381750"/>
          </a:xfrm>
          <a:prstGeom prst="rect">
            <a:avLst/>
          </a:prstGeom>
          <a:noFill/>
          <a:ln>
            <a:noFill/>
          </a:ln>
        </p:spPr>
      </p:pic>
      <p:sp>
        <p:nvSpPr>
          <p:cNvPr id="289" name="Google Shape;289;p26"/>
          <p:cNvSpPr txBox="1">
            <a:spLocks noGrp="1"/>
          </p:cNvSpPr>
          <p:nvPr>
            <p:ph type="sldNum" idx="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27"/>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27"/>
          <p:cNvSpPr txBox="1">
            <a:spLocks noGrp="1"/>
          </p:cNvSpPr>
          <p:nvPr>
            <p:ph type="body" idx="1"/>
          </p:nvPr>
        </p:nvSpPr>
        <p:spPr>
          <a:xfrm>
            <a:off x="311700" y="1152475"/>
            <a:ext cx="3999900" cy="34164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04800" rtl="0">
              <a:spcBef>
                <a:spcPts val="1000"/>
              </a:spcBef>
              <a:spcAft>
                <a:spcPts val="0"/>
              </a:spcAft>
              <a:buSzPts val="1200"/>
              <a:buChar char="–"/>
              <a:defRPr sz="1200"/>
            </a:lvl2pPr>
            <a:lvl3pPr marL="1371600" lvl="2" indent="-304800" rtl="0">
              <a:spcBef>
                <a:spcPts val="1000"/>
              </a:spcBef>
              <a:spcAft>
                <a:spcPts val="0"/>
              </a:spcAft>
              <a:buSzPts val="1200"/>
              <a:buChar char="–"/>
              <a:defRPr sz="1200"/>
            </a:lvl3pPr>
            <a:lvl4pPr marL="1828800" lvl="3" indent="-304800" rtl="0">
              <a:spcBef>
                <a:spcPts val="1000"/>
              </a:spcBef>
              <a:spcAft>
                <a:spcPts val="0"/>
              </a:spcAft>
              <a:buSzPts val="1200"/>
              <a:buChar char="–"/>
              <a:defRPr sz="1200"/>
            </a:lvl4pPr>
            <a:lvl5pPr marL="2286000" lvl="4" indent="-304800" rtl="0">
              <a:spcBef>
                <a:spcPts val="1000"/>
              </a:spcBef>
              <a:spcAft>
                <a:spcPts val="0"/>
              </a:spcAft>
              <a:buSzPts val="1200"/>
              <a:buChar char="–"/>
              <a:defRPr sz="1200"/>
            </a:lvl5pPr>
            <a:lvl6pPr marL="2743200" lvl="5" indent="-304800" rtl="0">
              <a:spcBef>
                <a:spcPts val="1000"/>
              </a:spcBef>
              <a:spcAft>
                <a:spcPts val="0"/>
              </a:spcAft>
              <a:buSzPts val="1200"/>
              <a:buChar char="–"/>
              <a:defRPr sz="1200"/>
            </a:lvl6pPr>
            <a:lvl7pPr marL="3200400" lvl="6" indent="-304800" rtl="0">
              <a:spcBef>
                <a:spcPts val="1000"/>
              </a:spcBef>
              <a:spcAft>
                <a:spcPts val="0"/>
              </a:spcAft>
              <a:buSzPts val="1200"/>
              <a:buChar char="–"/>
              <a:defRPr sz="1200"/>
            </a:lvl7pPr>
            <a:lvl8pPr marL="3657600" lvl="7" indent="-304800" rtl="0">
              <a:spcBef>
                <a:spcPts val="1000"/>
              </a:spcBef>
              <a:spcAft>
                <a:spcPts val="0"/>
              </a:spcAft>
              <a:buSzPts val="1200"/>
              <a:buChar char="–"/>
              <a:defRPr sz="1200"/>
            </a:lvl8pPr>
            <a:lvl9pPr marL="4114800" lvl="8" indent="-304800" rtl="0">
              <a:spcBef>
                <a:spcPts val="1000"/>
              </a:spcBef>
              <a:spcAft>
                <a:spcPts val="1000"/>
              </a:spcAft>
              <a:buSzPts val="1200"/>
              <a:buChar char="–"/>
              <a:defRPr sz="1200"/>
            </a:lvl9pPr>
          </a:lstStyle>
          <a:p>
            <a:endParaRPr/>
          </a:p>
        </p:txBody>
      </p:sp>
      <p:sp>
        <p:nvSpPr>
          <p:cNvPr id="293" name="Google Shape;293;p27"/>
          <p:cNvSpPr txBox="1">
            <a:spLocks noGrp="1"/>
          </p:cNvSpPr>
          <p:nvPr>
            <p:ph type="body" idx="2"/>
          </p:nvPr>
        </p:nvSpPr>
        <p:spPr>
          <a:xfrm>
            <a:off x="4832400" y="1152475"/>
            <a:ext cx="3999900" cy="34164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04800" rtl="0">
              <a:spcBef>
                <a:spcPts val="1000"/>
              </a:spcBef>
              <a:spcAft>
                <a:spcPts val="0"/>
              </a:spcAft>
              <a:buSzPts val="1200"/>
              <a:buChar char="–"/>
              <a:defRPr sz="1200"/>
            </a:lvl2pPr>
            <a:lvl3pPr marL="1371600" lvl="2" indent="-304800" rtl="0">
              <a:spcBef>
                <a:spcPts val="1000"/>
              </a:spcBef>
              <a:spcAft>
                <a:spcPts val="0"/>
              </a:spcAft>
              <a:buSzPts val="1200"/>
              <a:buChar char="–"/>
              <a:defRPr sz="1200"/>
            </a:lvl3pPr>
            <a:lvl4pPr marL="1828800" lvl="3" indent="-304800" rtl="0">
              <a:spcBef>
                <a:spcPts val="1000"/>
              </a:spcBef>
              <a:spcAft>
                <a:spcPts val="0"/>
              </a:spcAft>
              <a:buSzPts val="1200"/>
              <a:buChar char="–"/>
              <a:defRPr sz="1200"/>
            </a:lvl4pPr>
            <a:lvl5pPr marL="2286000" lvl="4" indent="-304800" rtl="0">
              <a:spcBef>
                <a:spcPts val="1000"/>
              </a:spcBef>
              <a:spcAft>
                <a:spcPts val="0"/>
              </a:spcAft>
              <a:buSzPts val="1200"/>
              <a:buChar char="–"/>
              <a:defRPr sz="1200"/>
            </a:lvl5pPr>
            <a:lvl6pPr marL="2743200" lvl="5" indent="-304800" rtl="0">
              <a:spcBef>
                <a:spcPts val="1000"/>
              </a:spcBef>
              <a:spcAft>
                <a:spcPts val="0"/>
              </a:spcAft>
              <a:buSzPts val="1200"/>
              <a:buChar char="–"/>
              <a:defRPr sz="1200"/>
            </a:lvl6pPr>
            <a:lvl7pPr marL="3200400" lvl="6" indent="-304800" rtl="0">
              <a:spcBef>
                <a:spcPts val="1000"/>
              </a:spcBef>
              <a:spcAft>
                <a:spcPts val="0"/>
              </a:spcAft>
              <a:buSzPts val="1200"/>
              <a:buChar char="–"/>
              <a:defRPr sz="1200"/>
            </a:lvl7pPr>
            <a:lvl8pPr marL="3657600" lvl="7" indent="-304800" rtl="0">
              <a:spcBef>
                <a:spcPts val="1000"/>
              </a:spcBef>
              <a:spcAft>
                <a:spcPts val="0"/>
              </a:spcAft>
              <a:buSzPts val="1200"/>
              <a:buChar char="–"/>
              <a:defRPr sz="1200"/>
            </a:lvl8pPr>
            <a:lvl9pPr marL="4114800" lvl="8" indent="-304800" rtl="0">
              <a:spcBef>
                <a:spcPts val="1000"/>
              </a:spcBef>
              <a:spcAft>
                <a:spcPts val="1000"/>
              </a:spcAft>
              <a:buSzPts val="1200"/>
              <a:buChar char="–"/>
              <a:defRPr sz="1200"/>
            </a:lvl9pPr>
          </a:lstStyle>
          <a:p>
            <a:endParaRPr/>
          </a:p>
        </p:txBody>
      </p:sp>
      <p:sp>
        <p:nvSpPr>
          <p:cNvPr id="294" name="Google Shape;29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295" name="Google Shape;295;p27"/>
          <p:cNvPicPr preferRelativeResize="0"/>
          <p:nvPr/>
        </p:nvPicPr>
        <p:blipFill>
          <a:blip r:embed="rId2">
            <a:alphaModFix/>
          </a:blip>
          <a:stretch>
            <a:fillRect/>
          </a:stretch>
        </p:blipFill>
        <p:spPr>
          <a:xfrm>
            <a:off x="6523400" y="4632139"/>
            <a:ext cx="1588375" cy="381750"/>
          </a:xfrm>
          <a:prstGeom prst="rect">
            <a:avLst/>
          </a:prstGeom>
          <a:noFill/>
          <a:ln>
            <a:noFill/>
          </a:ln>
        </p:spPr>
      </p:pic>
      <p:sp>
        <p:nvSpPr>
          <p:cNvPr id="296" name="Google Shape;296;p27"/>
          <p:cNvSpPr txBox="1">
            <a:spLocks noGrp="1"/>
          </p:cNvSpPr>
          <p:nvPr>
            <p:ph type="sldNum" idx="3"/>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 MwU Art - Option 1">
  <p:cSld name="Blank - Cyan_1_1_1">
    <p:bg>
      <p:bgPr>
        <a:blipFill>
          <a:blip r:embed="rId2">
            <a:alphaModFix/>
          </a:blip>
          <a:stretch>
            <a:fillRect/>
          </a:stretch>
        </a:blipFill>
        <a:effectLst/>
      </p:bgPr>
    </p:bg>
    <p:spTree>
      <p:nvGrpSpPr>
        <p:cNvPr id="1" name="Shape 297"/>
        <p:cNvGrpSpPr/>
        <p:nvPr/>
      </p:nvGrpSpPr>
      <p:grpSpPr>
        <a:xfrm>
          <a:off x="0" y="0"/>
          <a:ext cx="0" cy="0"/>
          <a:chOff x="0" y="0"/>
          <a:chExt cx="0" cy="0"/>
        </a:xfrm>
      </p:grpSpPr>
      <p:pic>
        <p:nvPicPr>
          <p:cNvPr id="298" name="Google Shape;298;p28" descr="unity-master-white.png"/>
          <p:cNvPicPr preferRelativeResize="0"/>
          <p:nvPr/>
        </p:nvPicPr>
        <p:blipFill rotWithShape="1">
          <a:blip r:embed="rId3">
            <a:alphaModFix/>
          </a:blip>
          <a:srcRect/>
          <a:stretch/>
        </p:blipFill>
        <p:spPr>
          <a:xfrm>
            <a:off x="361013" y="4555366"/>
            <a:ext cx="791400" cy="420600"/>
          </a:xfrm>
          <a:prstGeom prst="rect">
            <a:avLst/>
          </a:prstGeom>
          <a:noFill/>
          <a:ln>
            <a:noFill/>
          </a:ln>
        </p:spPr>
      </p:pic>
      <p:sp>
        <p:nvSpPr>
          <p:cNvPr id="299" name="Google Shape;299;p28"/>
          <p:cNvSpPr txBox="1"/>
          <p:nvPr/>
        </p:nvSpPr>
        <p:spPr>
          <a:xfrm rot="-5400000">
            <a:off x="8009541" y="4011000"/>
            <a:ext cx="2030100" cy="1386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r>
              <a:rPr lang="en" sz="500">
                <a:solidFill>
                  <a:srgbClr val="666666"/>
                </a:solidFill>
              </a:rPr>
              <a:t>Zero Days by Scatter – Made with Unity</a:t>
            </a:r>
            <a:endParaRPr sz="500">
              <a:solidFill>
                <a:srgbClr val="666666"/>
              </a:solidFill>
            </a:endParaRPr>
          </a:p>
          <a:p>
            <a:pPr marL="0" lvl="0" indent="0" algn="l" rtl="0">
              <a:spcBef>
                <a:spcPts val="0"/>
              </a:spcBef>
              <a:spcAft>
                <a:spcPts val="0"/>
              </a:spcAft>
              <a:buNone/>
            </a:pPr>
            <a:endParaRPr sz="500">
              <a:solidFill>
                <a:srgbClr val="666666"/>
              </a:solidFill>
            </a:endParaRPr>
          </a:p>
        </p:txBody>
      </p:sp>
      <p:sp>
        <p:nvSpPr>
          <p:cNvPr id="300" name="Google Shape;300;p28"/>
          <p:cNvSpPr txBox="1">
            <a:spLocks noGrp="1"/>
          </p:cNvSpPr>
          <p:nvPr>
            <p:ph type="sldNum" idx="12"/>
          </p:nvPr>
        </p:nvSpPr>
        <p:spPr>
          <a:xfrm>
            <a:off x="4297665" y="4749851"/>
            <a:ext cx="548700" cy="393600"/>
          </a:xfrm>
          <a:prstGeom prst="rect">
            <a:avLst/>
          </a:prstGeom>
          <a:noFill/>
          <a:ln>
            <a:noFill/>
          </a:ln>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White 1">
  <p:cSld name="TITLE_4">
    <p:spTree>
      <p:nvGrpSpPr>
        <p:cNvPr id="1" name="Shape 301"/>
        <p:cNvGrpSpPr/>
        <p:nvPr/>
      </p:nvGrpSpPr>
      <p:grpSpPr>
        <a:xfrm>
          <a:off x="0" y="0"/>
          <a:ext cx="0" cy="0"/>
          <a:chOff x="0" y="0"/>
          <a:chExt cx="0" cy="0"/>
        </a:xfrm>
      </p:grpSpPr>
      <p:sp>
        <p:nvSpPr>
          <p:cNvPr id="302" name="Google Shape;302;p29"/>
          <p:cNvSpPr txBox="1">
            <a:spLocks noGrp="1"/>
          </p:cNvSpPr>
          <p:nvPr>
            <p:ph type="ctrTitle"/>
          </p:nvPr>
        </p:nvSpPr>
        <p:spPr>
          <a:xfrm>
            <a:off x="571525" y="428700"/>
            <a:ext cx="7048500" cy="2203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4800"/>
              <a:buFont typeface="Roboto Black"/>
              <a:buNone/>
              <a:defRPr sz="4800" b="0">
                <a:latin typeface="Roboto Black"/>
                <a:ea typeface="Roboto Black"/>
                <a:cs typeface="Roboto Black"/>
                <a:sym typeface="Roboto Black"/>
              </a:defRPr>
            </a:lvl1pPr>
            <a:lvl2pPr lvl="1" rtl="0">
              <a:spcBef>
                <a:spcPts val="0"/>
              </a:spcBef>
              <a:spcAft>
                <a:spcPts val="0"/>
              </a:spcAft>
              <a:buSzPts val="4800"/>
              <a:buFont typeface="Roboto Black"/>
              <a:buNone/>
              <a:defRPr sz="4800" b="0">
                <a:latin typeface="Roboto Black"/>
                <a:ea typeface="Roboto Black"/>
                <a:cs typeface="Roboto Black"/>
                <a:sym typeface="Roboto Black"/>
              </a:defRPr>
            </a:lvl2pPr>
            <a:lvl3pPr lvl="2" rtl="0">
              <a:spcBef>
                <a:spcPts val="0"/>
              </a:spcBef>
              <a:spcAft>
                <a:spcPts val="0"/>
              </a:spcAft>
              <a:buSzPts val="4800"/>
              <a:buFont typeface="Roboto Black"/>
              <a:buNone/>
              <a:defRPr sz="4800" b="0">
                <a:latin typeface="Roboto Black"/>
                <a:ea typeface="Roboto Black"/>
                <a:cs typeface="Roboto Black"/>
                <a:sym typeface="Roboto Black"/>
              </a:defRPr>
            </a:lvl3pPr>
            <a:lvl4pPr lvl="3" rtl="0">
              <a:spcBef>
                <a:spcPts val="0"/>
              </a:spcBef>
              <a:spcAft>
                <a:spcPts val="0"/>
              </a:spcAft>
              <a:buSzPts val="4800"/>
              <a:buFont typeface="Roboto Black"/>
              <a:buNone/>
              <a:defRPr sz="4800" b="0">
                <a:latin typeface="Roboto Black"/>
                <a:ea typeface="Roboto Black"/>
                <a:cs typeface="Roboto Black"/>
                <a:sym typeface="Roboto Black"/>
              </a:defRPr>
            </a:lvl4pPr>
            <a:lvl5pPr lvl="4" rtl="0">
              <a:spcBef>
                <a:spcPts val="0"/>
              </a:spcBef>
              <a:spcAft>
                <a:spcPts val="0"/>
              </a:spcAft>
              <a:buSzPts val="4800"/>
              <a:buFont typeface="Roboto Black"/>
              <a:buNone/>
              <a:defRPr sz="4800" b="0">
                <a:latin typeface="Roboto Black"/>
                <a:ea typeface="Roboto Black"/>
                <a:cs typeface="Roboto Black"/>
                <a:sym typeface="Roboto Black"/>
              </a:defRPr>
            </a:lvl5pPr>
            <a:lvl6pPr lvl="5" rtl="0">
              <a:spcBef>
                <a:spcPts val="0"/>
              </a:spcBef>
              <a:spcAft>
                <a:spcPts val="0"/>
              </a:spcAft>
              <a:buSzPts val="4800"/>
              <a:buFont typeface="Roboto Black"/>
              <a:buNone/>
              <a:defRPr sz="4800" b="0">
                <a:latin typeface="Roboto Black"/>
                <a:ea typeface="Roboto Black"/>
                <a:cs typeface="Roboto Black"/>
                <a:sym typeface="Roboto Black"/>
              </a:defRPr>
            </a:lvl6pPr>
            <a:lvl7pPr lvl="6" rtl="0">
              <a:spcBef>
                <a:spcPts val="0"/>
              </a:spcBef>
              <a:spcAft>
                <a:spcPts val="0"/>
              </a:spcAft>
              <a:buSzPts val="4800"/>
              <a:buFont typeface="Roboto Black"/>
              <a:buNone/>
              <a:defRPr sz="4800" b="0">
                <a:latin typeface="Roboto Black"/>
                <a:ea typeface="Roboto Black"/>
                <a:cs typeface="Roboto Black"/>
                <a:sym typeface="Roboto Black"/>
              </a:defRPr>
            </a:lvl7pPr>
            <a:lvl8pPr lvl="7" rtl="0">
              <a:spcBef>
                <a:spcPts val="0"/>
              </a:spcBef>
              <a:spcAft>
                <a:spcPts val="0"/>
              </a:spcAft>
              <a:buSzPts val="4800"/>
              <a:buFont typeface="Roboto Black"/>
              <a:buNone/>
              <a:defRPr sz="4800" b="0">
                <a:latin typeface="Roboto Black"/>
                <a:ea typeface="Roboto Black"/>
                <a:cs typeface="Roboto Black"/>
                <a:sym typeface="Roboto Black"/>
              </a:defRPr>
            </a:lvl8pPr>
            <a:lvl9pPr lvl="8" rtl="0">
              <a:spcBef>
                <a:spcPts val="0"/>
              </a:spcBef>
              <a:spcAft>
                <a:spcPts val="0"/>
              </a:spcAft>
              <a:buSzPts val="4800"/>
              <a:buFont typeface="Roboto Black"/>
              <a:buNone/>
              <a:defRPr sz="4800" b="0">
                <a:latin typeface="Roboto Black"/>
                <a:ea typeface="Roboto Black"/>
                <a:cs typeface="Roboto Black"/>
                <a:sym typeface="Roboto Black"/>
              </a:defRPr>
            </a:lvl9pPr>
          </a:lstStyle>
          <a:p>
            <a:endParaRPr/>
          </a:p>
        </p:txBody>
      </p:sp>
      <p:sp>
        <p:nvSpPr>
          <p:cNvPr id="303" name="Google Shape;303;p29"/>
          <p:cNvSpPr txBox="1">
            <a:spLocks noGrp="1"/>
          </p:cNvSpPr>
          <p:nvPr>
            <p:ph type="subTitle" idx="1"/>
          </p:nvPr>
        </p:nvSpPr>
        <p:spPr>
          <a:xfrm>
            <a:off x="571525" y="3000950"/>
            <a:ext cx="6667500" cy="15006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dk1"/>
              </a:buClr>
              <a:buSzPts val="1800"/>
              <a:buNone/>
              <a:defRPr sz="1800"/>
            </a:lvl1pPr>
            <a:lvl2pPr lvl="1" rtl="0">
              <a:lnSpc>
                <a:spcPct val="115000"/>
              </a:lnSpc>
              <a:spcBef>
                <a:spcPts val="1000"/>
              </a:spcBef>
              <a:spcAft>
                <a:spcPts val="0"/>
              </a:spcAft>
              <a:buClr>
                <a:schemeClr val="dk1"/>
              </a:buClr>
              <a:buSzPts val="1800"/>
              <a:buNone/>
              <a:defRPr sz="1800"/>
            </a:lvl2pPr>
            <a:lvl3pPr lvl="2" rtl="0">
              <a:lnSpc>
                <a:spcPct val="115000"/>
              </a:lnSpc>
              <a:spcBef>
                <a:spcPts val="1000"/>
              </a:spcBef>
              <a:spcAft>
                <a:spcPts val="0"/>
              </a:spcAft>
              <a:buClr>
                <a:schemeClr val="dk1"/>
              </a:buClr>
              <a:buSzPts val="1800"/>
              <a:buNone/>
              <a:defRPr sz="1800"/>
            </a:lvl3pPr>
            <a:lvl4pPr lvl="3" rtl="0">
              <a:lnSpc>
                <a:spcPct val="115000"/>
              </a:lnSpc>
              <a:spcBef>
                <a:spcPts val="1000"/>
              </a:spcBef>
              <a:spcAft>
                <a:spcPts val="0"/>
              </a:spcAft>
              <a:buClr>
                <a:schemeClr val="dk1"/>
              </a:buClr>
              <a:buSzPts val="1800"/>
              <a:buNone/>
              <a:defRPr sz="1800"/>
            </a:lvl4pPr>
            <a:lvl5pPr lvl="4" rtl="0">
              <a:lnSpc>
                <a:spcPct val="115000"/>
              </a:lnSpc>
              <a:spcBef>
                <a:spcPts val="1000"/>
              </a:spcBef>
              <a:spcAft>
                <a:spcPts val="0"/>
              </a:spcAft>
              <a:buClr>
                <a:schemeClr val="dk1"/>
              </a:buClr>
              <a:buSzPts val="1800"/>
              <a:buNone/>
              <a:defRPr sz="1800"/>
            </a:lvl5pPr>
            <a:lvl6pPr lvl="5" rtl="0">
              <a:lnSpc>
                <a:spcPct val="115000"/>
              </a:lnSpc>
              <a:spcBef>
                <a:spcPts val="1000"/>
              </a:spcBef>
              <a:spcAft>
                <a:spcPts val="0"/>
              </a:spcAft>
              <a:buClr>
                <a:schemeClr val="dk1"/>
              </a:buClr>
              <a:buSzPts val="1800"/>
              <a:buNone/>
              <a:defRPr sz="1800"/>
            </a:lvl6pPr>
            <a:lvl7pPr lvl="6" rtl="0">
              <a:lnSpc>
                <a:spcPct val="115000"/>
              </a:lnSpc>
              <a:spcBef>
                <a:spcPts val="1000"/>
              </a:spcBef>
              <a:spcAft>
                <a:spcPts val="0"/>
              </a:spcAft>
              <a:buClr>
                <a:schemeClr val="dk1"/>
              </a:buClr>
              <a:buSzPts val="1800"/>
              <a:buNone/>
              <a:defRPr sz="1800"/>
            </a:lvl7pPr>
            <a:lvl8pPr lvl="7" rtl="0">
              <a:lnSpc>
                <a:spcPct val="115000"/>
              </a:lnSpc>
              <a:spcBef>
                <a:spcPts val="1000"/>
              </a:spcBef>
              <a:spcAft>
                <a:spcPts val="0"/>
              </a:spcAft>
              <a:buClr>
                <a:schemeClr val="dk1"/>
              </a:buClr>
              <a:buSzPts val="1800"/>
              <a:buNone/>
              <a:defRPr sz="1800"/>
            </a:lvl8pPr>
            <a:lvl9pPr lvl="8" rtl="0">
              <a:lnSpc>
                <a:spcPct val="115000"/>
              </a:lnSpc>
              <a:spcBef>
                <a:spcPts val="1000"/>
              </a:spcBef>
              <a:spcAft>
                <a:spcPts val="1000"/>
              </a:spcAft>
              <a:buClr>
                <a:schemeClr val="dk1"/>
              </a:buClr>
              <a:buSzPts val="1800"/>
              <a:buNone/>
              <a:defRPr sz="1800"/>
            </a:lvl9pPr>
          </a:lstStyle>
          <a:p>
            <a:endParaRPr/>
          </a:p>
        </p:txBody>
      </p:sp>
      <p:grpSp>
        <p:nvGrpSpPr>
          <p:cNvPr id="304" name="Google Shape;304;p29"/>
          <p:cNvGrpSpPr/>
          <p:nvPr/>
        </p:nvGrpSpPr>
        <p:grpSpPr>
          <a:xfrm>
            <a:off x="8187968" y="4740683"/>
            <a:ext cx="471415" cy="164675"/>
            <a:chOff x="238125" y="1563525"/>
            <a:chExt cx="7088950" cy="2569025"/>
          </a:xfrm>
        </p:grpSpPr>
        <p:sp>
          <p:nvSpPr>
            <p:cNvPr id="305" name="Google Shape;305;p29"/>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06" name="Google Shape;306;p29"/>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07" name="Google Shape;307;p29"/>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08" name="Google Shape;308;p29"/>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09" name="Google Shape;309;p29"/>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10" name="Google Shape;310;p29"/>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311" name="Google Shape;311;p29"/>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312" name="Google Shape;312;p29"/>
          <p:cNvPicPr preferRelativeResize="0"/>
          <p:nvPr/>
        </p:nvPicPr>
        <p:blipFill>
          <a:blip r:embed="rId2">
            <a:alphaModFix/>
          </a:blip>
          <a:stretch>
            <a:fillRect/>
          </a:stretch>
        </p:blipFill>
        <p:spPr>
          <a:xfrm>
            <a:off x="6523400" y="4632139"/>
            <a:ext cx="1588375" cy="3817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 Black 1">
  <p:cSld name="Blank - Black">
    <p:bg>
      <p:bgPr>
        <a:solidFill>
          <a:schemeClr val="dk1"/>
        </a:solidFill>
        <a:effectLst/>
      </p:bgPr>
    </p:bg>
    <p:spTree>
      <p:nvGrpSpPr>
        <p:cNvPr id="1" name="Shape 313"/>
        <p:cNvGrpSpPr/>
        <p:nvPr/>
      </p:nvGrpSpPr>
      <p:grpSpPr>
        <a:xfrm>
          <a:off x="0" y="0"/>
          <a:ext cx="0" cy="0"/>
          <a:chOff x="0" y="0"/>
          <a:chExt cx="0" cy="0"/>
        </a:xfrm>
      </p:grpSpPr>
      <p:pic>
        <p:nvPicPr>
          <p:cNvPr id="314" name="Google Shape;314;p30" descr="unity-master-white.png"/>
          <p:cNvPicPr preferRelativeResize="0"/>
          <p:nvPr/>
        </p:nvPicPr>
        <p:blipFill rotWithShape="1">
          <a:blip r:embed="rId2">
            <a:alphaModFix/>
          </a:blip>
          <a:srcRect/>
          <a:stretch/>
        </p:blipFill>
        <p:spPr>
          <a:xfrm>
            <a:off x="361014" y="4555366"/>
            <a:ext cx="791325" cy="420751"/>
          </a:xfrm>
          <a:prstGeom prst="rect">
            <a:avLst/>
          </a:prstGeom>
          <a:noFill/>
          <a:ln>
            <a:noFill/>
          </a:ln>
        </p:spPr>
      </p:pic>
      <p:pic>
        <p:nvPicPr>
          <p:cNvPr id="315" name="Google Shape;315;p30"/>
          <p:cNvPicPr preferRelativeResize="0"/>
          <p:nvPr/>
        </p:nvPicPr>
        <p:blipFill>
          <a:blip r:embed="rId3">
            <a:alphaModFix/>
          </a:blip>
          <a:stretch>
            <a:fillRect/>
          </a:stretch>
        </p:blipFill>
        <p:spPr>
          <a:xfrm>
            <a:off x="1221567" y="4597025"/>
            <a:ext cx="1403929" cy="337425"/>
          </a:xfrm>
          <a:prstGeom prst="rect">
            <a:avLst/>
          </a:prstGeom>
          <a:noFill/>
          <a:ln>
            <a:noFill/>
          </a:ln>
        </p:spPr>
      </p:pic>
      <p:sp>
        <p:nvSpPr>
          <p:cNvPr id="316" name="Google Shape;316;p30"/>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White">
  <p:cSld name="TITLE_3">
    <p:spTree>
      <p:nvGrpSpPr>
        <p:cNvPr id="1" name="Shape 37"/>
        <p:cNvGrpSpPr/>
        <p:nvPr/>
      </p:nvGrpSpPr>
      <p:grpSpPr>
        <a:xfrm>
          <a:off x="0" y="0"/>
          <a:ext cx="0" cy="0"/>
          <a:chOff x="0" y="0"/>
          <a:chExt cx="0" cy="0"/>
        </a:xfrm>
      </p:grpSpPr>
      <p:sp>
        <p:nvSpPr>
          <p:cNvPr id="38" name="Google Shape;38;p4"/>
          <p:cNvSpPr txBox="1">
            <a:spLocks noGrp="1"/>
          </p:cNvSpPr>
          <p:nvPr>
            <p:ph type="ctrTitle"/>
          </p:nvPr>
        </p:nvSpPr>
        <p:spPr>
          <a:xfrm>
            <a:off x="571525" y="428700"/>
            <a:ext cx="7048500" cy="2203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4800"/>
              <a:buFont typeface="Inter-Regular"/>
              <a:buNone/>
              <a:defRPr sz="4800" b="0">
                <a:latin typeface="Inter-Regular"/>
                <a:ea typeface="Inter-Regular"/>
                <a:cs typeface="Inter-Regular"/>
                <a:sym typeface="Inter-Regular"/>
              </a:defRPr>
            </a:lvl1pPr>
            <a:lvl2pPr lvl="1" rtl="0">
              <a:spcBef>
                <a:spcPts val="0"/>
              </a:spcBef>
              <a:spcAft>
                <a:spcPts val="0"/>
              </a:spcAft>
              <a:buSzPts val="4800"/>
              <a:buFont typeface="Inter-Regular"/>
              <a:buNone/>
              <a:defRPr sz="4800" b="0">
                <a:latin typeface="Inter-Regular"/>
                <a:ea typeface="Inter-Regular"/>
                <a:cs typeface="Inter-Regular"/>
                <a:sym typeface="Inter-Regular"/>
              </a:defRPr>
            </a:lvl2pPr>
            <a:lvl3pPr lvl="2" rtl="0">
              <a:spcBef>
                <a:spcPts val="0"/>
              </a:spcBef>
              <a:spcAft>
                <a:spcPts val="0"/>
              </a:spcAft>
              <a:buSzPts val="4800"/>
              <a:buFont typeface="Inter-Regular"/>
              <a:buNone/>
              <a:defRPr sz="4800" b="0">
                <a:latin typeface="Inter-Regular"/>
                <a:ea typeface="Inter-Regular"/>
                <a:cs typeface="Inter-Regular"/>
                <a:sym typeface="Inter-Regular"/>
              </a:defRPr>
            </a:lvl3pPr>
            <a:lvl4pPr lvl="3" rtl="0">
              <a:spcBef>
                <a:spcPts val="0"/>
              </a:spcBef>
              <a:spcAft>
                <a:spcPts val="0"/>
              </a:spcAft>
              <a:buSzPts val="4800"/>
              <a:buFont typeface="Inter-Regular"/>
              <a:buNone/>
              <a:defRPr sz="4800" b="0">
                <a:latin typeface="Inter-Regular"/>
                <a:ea typeface="Inter-Regular"/>
                <a:cs typeface="Inter-Regular"/>
                <a:sym typeface="Inter-Regular"/>
              </a:defRPr>
            </a:lvl4pPr>
            <a:lvl5pPr lvl="4" rtl="0">
              <a:spcBef>
                <a:spcPts val="0"/>
              </a:spcBef>
              <a:spcAft>
                <a:spcPts val="0"/>
              </a:spcAft>
              <a:buSzPts val="4800"/>
              <a:buFont typeface="Inter-Regular"/>
              <a:buNone/>
              <a:defRPr sz="4800" b="0">
                <a:latin typeface="Inter-Regular"/>
                <a:ea typeface="Inter-Regular"/>
                <a:cs typeface="Inter-Regular"/>
                <a:sym typeface="Inter-Regular"/>
              </a:defRPr>
            </a:lvl5pPr>
            <a:lvl6pPr lvl="5" rtl="0">
              <a:spcBef>
                <a:spcPts val="0"/>
              </a:spcBef>
              <a:spcAft>
                <a:spcPts val="0"/>
              </a:spcAft>
              <a:buSzPts val="4800"/>
              <a:buFont typeface="Inter-Regular"/>
              <a:buNone/>
              <a:defRPr sz="4800" b="0">
                <a:latin typeface="Inter-Regular"/>
                <a:ea typeface="Inter-Regular"/>
                <a:cs typeface="Inter-Regular"/>
                <a:sym typeface="Inter-Regular"/>
              </a:defRPr>
            </a:lvl6pPr>
            <a:lvl7pPr lvl="6" rtl="0">
              <a:spcBef>
                <a:spcPts val="0"/>
              </a:spcBef>
              <a:spcAft>
                <a:spcPts val="0"/>
              </a:spcAft>
              <a:buSzPts val="4800"/>
              <a:buFont typeface="Inter-Regular"/>
              <a:buNone/>
              <a:defRPr sz="4800" b="0">
                <a:latin typeface="Inter-Regular"/>
                <a:ea typeface="Inter-Regular"/>
                <a:cs typeface="Inter-Regular"/>
                <a:sym typeface="Inter-Regular"/>
              </a:defRPr>
            </a:lvl7pPr>
            <a:lvl8pPr lvl="7" rtl="0">
              <a:spcBef>
                <a:spcPts val="0"/>
              </a:spcBef>
              <a:spcAft>
                <a:spcPts val="0"/>
              </a:spcAft>
              <a:buSzPts val="4800"/>
              <a:buFont typeface="Inter-Regular"/>
              <a:buNone/>
              <a:defRPr sz="4800" b="0">
                <a:latin typeface="Inter-Regular"/>
                <a:ea typeface="Inter-Regular"/>
                <a:cs typeface="Inter-Regular"/>
                <a:sym typeface="Inter-Regular"/>
              </a:defRPr>
            </a:lvl8pPr>
            <a:lvl9pPr lvl="8" rtl="0">
              <a:spcBef>
                <a:spcPts val="0"/>
              </a:spcBef>
              <a:spcAft>
                <a:spcPts val="0"/>
              </a:spcAft>
              <a:buSzPts val="4800"/>
              <a:buFont typeface="Inter-Regular"/>
              <a:buNone/>
              <a:defRPr sz="4800" b="0">
                <a:latin typeface="Inter-Regular"/>
                <a:ea typeface="Inter-Regular"/>
                <a:cs typeface="Inter-Regular"/>
                <a:sym typeface="Inter-Regular"/>
              </a:defRPr>
            </a:lvl9pPr>
          </a:lstStyle>
          <a:p>
            <a:endParaRPr/>
          </a:p>
        </p:txBody>
      </p:sp>
      <p:sp>
        <p:nvSpPr>
          <p:cNvPr id="39" name="Google Shape;39;p4"/>
          <p:cNvSpPr txBox="1">
            <a:spLocks noGrp="1"/>
          </p:cNvSpPr>
          <p:nvPr>
            <p:ph type="subTitle" idx="1"/>
          </p:nvPr>
        </p:nvSpPr>
        <p:spPr>
          <a:xfrm>
            <a:off x="571525" y="3000950"/>
            <a:ext cx="6667500" cy="85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dk1"/>
              </a:buClr>
              <a:buSzPts val="1800"/>
              <a:buNone/>
              <a:defRPr sz="1800"/>
            </a:lvl1pPr>
            <a:lvl2pPr lvl="1" rtl="0">
              <a:lnSpc>
                <a:spcPct val="115000"/>
              </a:lnSpc>
              <a:spcBef>
                <a:spcPts val="1000"/>
              </a:spcBef>
              <a:spcAft>
                <a:spcPts val="0"/>
              </a:spcAft>
              <a:buClr>
                <a:schemeClr val="dk1"/>
              </a:buClr>
              <a:buSzPts val="1800"/>
              <a:buNone/>
              <a:defRPr sz="1800"/>
            </a:lvl2pPr>
            <a:lvl3pPr lvl="2" rtl="0">
              <a:lnSpc>
                <a:spcPct val="115000"/>
              </a:lnSpc>
              <a:spcBef>
                <a:spcPts val="1000"/>
              </a:spcBef>
              <a:spcAft>
                <a:spcPts val="0"/>
              </a:spcAft>
              <a:buClr>
                <a:schemeClr val="dk1"/>
              </a:buClr>
              <a:buSzPts val="1800"/>
              <a:buNone/>
              <a:defRPr sz="1800"/>
            </a:lvl3pPr>
            <a:lvl4pPr lvl="3" rtl="0">
              <a:lnSpc>
                <a:spcPct val="115000"/>
              </a:lnSpc>
              <a:spcBef>
                <a:spcPts val="1000"/>
              </a:spcBef>
              <a:spcAft>
                <a:spcPts val="0"/>
              </a:spcAft>
              <a:buClr>
                <a:schemeClr val="dk1"/>
              </a:buClr>
              <a:buSzPts val="1800"/>
              <a:buNone/>
              <a:defRPr sz="1800"/>
            </a:lvl4pPr>
            <a:lvl5pPr lvl="4" rtl="0">
              <a:lnSpc>
                <a:spcPct val="115000"/>
              </a:lnSpc>
              <a:spcBef>
                <a:spcPts val="1000"/>
              </a:spcBef>
              <a:spcAft>
                <a:spcPts val="0"/>
              </a:spcAft>
              <a:buClr>
                <a:schemeClr val="dk1"/>
              </a:buClr>
              <a:buSzPts val="1800"/>
              <a:buNone/>
              <a:defRPr sz="1800"/>
            </a:lvl5pPr>
            <a:lvl6pPr lvl="5" rtl="0">
              <a:lnSpc>
                <a:spcPct val="115000"/>
              </a:lnSpc>
              <a:spcBef>
                <a:spcPts val="1000"/>
              </a:spcBef>
              <a:spcAft>
                <a:spcPts val="0"/>
              </a:spcAft>
              <a:buClr>
                <a:schemeClr val="dk1"/>
              </a:buClr>
              <a:buSzPts val="1800"/>
              <a:buNone/>
              <a:defRPr sz="1800"/>
            </a:lvl6pPr>
            <a:lvl7pPr lvl="6" rtl="0">
              <a:lnSpc>
                <a:spcPct val="115000"/>
              </a:lnSpc>
              <a:spcBef>
                <a:spcPts val="1000"/>
              </a:spcBef>
              <a:spcAft>
                <a:spcPts val="0"/>
              </a:spcAft>
              <a:buClr>
                <a:schemeClr val="dk1"/>
              </a:buClr>
              <a:buSzPts val="1800"/>
              <a:buNone/>
              <a:defRPr sz="1800"/>
            </a:lvl7pPr>
            <a:lvl8pPr lvl="7" rtl="0">
              <a:lnSpc>
                <a:spcPct val="115000"/>
              </a:lnSpc>
              <a:spcBef>
                <a:spcPts val="1000"/>
              </a:spcBef>
              <a:spcAft>
                <a:spcPts val="0"/>
              </a:spcAft>
              <a:buClr>
                <a:schemeClr val="dk1"/>
              </a:buClr>
              <a:buSzPts val="1800"/>
              <a:buNone/>
              <a:defRPr sz="1800"/>
            </a:lvl8pPr>
            <a:lvl9pPr lvl="8" rtl="0">
              <a:lnSpc>
                <a:spcPct val="115000"/>
              </a:lnSpc>
              <a:spcBef>
                <a:spcPts val="1000"/>
              </a:spcBef>
              <a:spcAft>
                <a:spcPts val="1000"/>
              </a:spcAft>
              <a:buClr>
                <a:schemeClr val="dk1"/>
              </a:buClr>
              <a:buSzPts val="1800"/>
              <a:buNone/>
              <a:defRPr sz="1800"/>
            </a:lvl9pPr>
          </a:lstStyle>
          <a:p>
            <a:endParaRPr/>
          </a:p>
        </p:txBody>
      </p:sp>
      <p:grpSp>
        <p:nvGrpSpPr>
          <p:cNvPr id="40" name="Google Shape;40;p4"/>
          <p:cNvGrpSpPr/>
          <p:nvPr/>
        </p:nvGrpSpPr>
        <p:grpSpPr>
          <a:xfrm>
            <a:off x="8187968" y="4740683"/>
            <a:ext cx="471415" cy="164675"/>
            <a:chOff x="238125" y="1563525"/>
            <a:chExt cx="7088950" cy="2569025"/>
          </a:xfrm>
        </p:grpSpPr>
        <p:sp>
          <p:nvSpPr>
            <p:cNvPr id="41" name="Google Shape;41;p4"/>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42" name="Google Shape;42;p4"/>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43" name="Google Shape;43;p4"/>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44" name="Google Shape;44;p4"/>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45" name="Google Shape;45;p4"/>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46" name="Google Shape;46;p4"/>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47" name="Google Shape;47;p4"/>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sp>
        <p:nvSpPr>
          <p:cNvPr id="48" name="Google Shape;48;p4"/>
          <p:cNvSpPr txBox="1">
            <a:spLocks noGrp="1"/>
          </p:cNvSpPr>
          <p:nvPr>
            <p:ph type="subTitle" idx="2"/>
          </p:nvPr>
        </p:nvSpPr>
        <p:spPr>
          <a:xfrm>
            <a:off x="571525" y="4287075"/>
            <a:ext cx="6667500" cy="214500"/>
          </a:xfrm>
          <a:prstGeom prst="rect">
            <a:avLst/>
          </a:prstGeom>
          <a:noFill/>
          <a:ln>
            <a:noFill/>
          </a:ln>
        </p:spPr>
        <p:txBody>
          <a:bodyPr spcFirstLastPara="1" wrap="square" lIns="0" tIns="0" rIns="0" bIns="0" anchor="b" anchorCtr="0">
            <a:noAutofit/>
          </a:bodyPr>
          <a:lstStyle>
            <a:lvl1pPr lvl="0" rtl="0">
              <a:lnSpc>
                <a:spcPct val="100000"/>
              </a:lnSpc>
              <a:spcBef>
                <a:spcPts val="0"/>
              </a:spcBef>
              <a:spcAft>
                <a:spcPts val="0"/>
              </a:spcAft>
              <a:buClr>
                <a:schemeClr val="dk1"/>
              </a:buClr>
              <a:buSzPts val="1200"/>
              <a:buNone/>
              <a:defRPr sz="1200"/>
            </a:lvl1pPr>
            <a:lvl2pPr lvl="1" rtl="0">
              <a:lnSpc>
                <a:spcPct val="100000"/>
              </a:lnSpc>
              <a:spcBef>
                <a:spcPts val="0"/>
              </a:spcBef>
              <a:spcAft>
                <a:spcPts val="0"/>
              </a:spcAft>
              <a:buClr>
                <a:schemeClr val="dk1"/>
              </a:buClr>
              <a:buSzPts val="1200"/>
              <a:buNone/>
              <a:defRPr sz="1200"/>
            </a:lvl2pPr>
            <a:lvl3pPr lvl="2" rtl="0">
              <a:lnSpc>
                <a:spcPct val="100000"/>
              </a:lnSpc>
              <a:spcBef>
                <a:spcPts val="0"/>
              </a:spcBef>
              <a:spcAft>
                <a:spcPts val="0"/>
              </a:spcAft>
              <a:buClr>
                <a:schemeClr val="dk1"/>
              </a:buClr>
              <a:buSzPts val="1200"/>
              <a:buNone/>
              <a:defRPr sz="1200"/>
            </a:lvl3pPr>
            <a:lvl4pPr lvl="3" rtl="0">
              <a:lnSpc>
                <a:spcPct val="100000"/>
              </a:lnSpc>
              <a:spcBef>
                <a:spcPts val="0"/>
              </a:spcBef>
              <a:spcAft>
                <a:spcPts val="0"/>
              </a:spcAft>
              <a:buClr>
                <a:schemeClr val="dk1"/>
              </a:buClr>
              <a:buSzPts val="1200"/>
              <a:buNone/>
              <a:defRPr sz="1200"/>
            </a:lvl4pPr>
            <a:lvl5pPr lvl="4" rtl="0">
              <a:lnSpc>
                <a:spcPct val="100000"/>
              </a:lnSpc>
              <a:spcBef>
                <a:spcPts val="0"/>
              </a:spcBef>
              <a:spcAft>
                <a:spcPts val="0"/>
              </a:spcAft>
              <a:buClr>
                <a:schemeClr val="dk1"/>
              </a:buClr>
              <a:buSzPts val="1200"/>
              <a:buNone/>
              <a:defRPr sz="1200"/>
            </a:lvl5pPr>
            <a:lvl6pPr lvl="5" rtl="0">
              <a:lnSpc>
                <a:spcPct val="100000"/>
              </a:lnSpc>
              <a:spcBef>
                <a:spcPts val="0"/>
              </a:spcBef>
              <a:spcAft>
                <a:spcPts val="0"/>
              </a:spcAft>
              <a:buClr>
                <a:schemeClr val="dk1"/>
              </a:buClr>
              <a:buSzPts val="1200"/>
              <a:buNone/>
              <a:defRPr sz="1200"/>
            </a:lvl6pPr>
            <a:lvl7pPr lvl="6" rtl="0">
              <a:lnSpc>
                <a:spcPct val="100000"/>
              </a:lnSpc>
              <a:spcBef>
                <a:spcPts val="0"/>
              </a:spcBef>
              <a:spcAft>
                <a:spcPts val="0"/>
              </a:spcAft>
              <a:buClr>
                <a:schemeClr val="dk1"/>
              </a:buClr>
              <a:buSzPts val="1200"/>
              <a:buNone/>
              <a:defRPr sz="1200"/>
            </a:lvl7pPr>
            <a:lvl8pPr lvl="7" rtl="0">
              <a:lnSpc>
                <a:spcPct val="100000"/>
              </a:lnSpc>
              <a:spcBef>
                <a:spcPts val="0"/>
              </a:spcBef>
              <a:spcAft>
                <a:spcPts val="0"/>
              </a:spcAft>
              <a:buClr>
                <a:schemeClr val="dk1"/>
              </a:buClr>
              <a:buSzPts val="1200"/>
              <a:buNone/>
              <a:defRPr sz="1200"/>
            </a:lvl8pPr>
            <a:lvl9pPr lvl="8" rtl="0">
              <a:lnSpc>
                <a:spcPct val="100000"/>
              </a:lnSpc>
              <a:spcBef>
                <a:spcPts val="0"/>
              </a:spcBef>
              <a:spcAft>
                <a:spcPts val="0"/>
              </a:spcAft>
              <a:buClr>
                <a:schemeClr val="dk1"/>
              </a:buClr>
              <a:buSzPts val="1200"/>
              <a:buNone/>
              <a:defRPr sz="1200"/>
            </a:lvl9pPr>
          </a:lstStyle>
          <a:p>
            <a:endParaRPr/>
          </a:p>
        </p:txBody>
      </p:sp>
      <p:pic>
        <p:nvPicPr>
          <p:cNvPr id="49" name="Google Shape;49;p4"/>
          <p:cNvPicPr preferRelativeResize="0"/>
          <p:nvPr/>
        </p:nvPicPr>
        <p:blipFill>
          <a:blip r:embed="rId2">
            <a:alphaModFix/>
          </a:blip>
          <a:stretch>
            <a:fillRect/>
          </a:stretch>
        </p:blipFill>
        <p:spPr>
          <a:xfrm>
            <a:off x="6523400" y="4632139"/>
            <a:ext cx="1588375" cy="3817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line - Blank - black">
  <p:cSld name="Headline - Blank - black">
    <p:bg>
      <p:bgPr>
        <a:solidFill>
          <a:srgbClr val="000000"/>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476250" y="321300"/>
            <a:ext cx="7143900" cy="536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1100"/>
              <a:buFont typeface="Roboto"/>
              <a:buNone/>
              <a:defRPr sz="2800" b="1" i="0" u="none" strike="noStrike" cap="none">
                <a:solidFill>
                  <a:srgbClr val="FFFFFF"/>
                </a:solidFill>
                <a:latin typeface="Roboto"/>
                <a:ea typeface="Roboto"/>
                <a:cs typeface="Roboto"/>
                <a:sym typeface="Roboto"/>
              </a:defRPr>
            </a:lvl1pPr>
            <a:lvl2pPr lvl="1" algn="l" rtl="0">
              <a:lnSpc>
                <a:spcPct val="100000"/>
              </a:lnSpc>
              <a:spcBef>
                <a:spcPts val="0"/>
              </a:spcBef>
              <a:spcAft>
                <a:spcPts val="0"/>
              </a:spcAft>
              <a:buClr>
                <a:srgbClr val="FFFFFF"/>
              </a:buClr>
              <a:buSzPts val="1100"/>
              <a:buFont typeface="Roboto"/>
              <a:buNone/>
              <a:defRPr sz="2800" b="1">
                <a:solidFill>
                  <a:srgbClr val="FFFFFF"/>
                </a:solidFill>
                <a:latin typeface="Roboto"/>
                <a:ea typeface="Roboto"/>
                <a:cs typeface="Roboto"/>
                <a:sym typeface="Roboto"/>
              </a:defRPr>
            </a:lvl2pPr>
            <a:lvl3pPr lvl="2" algn="l" rtl="0">
              <a:lnSpc>
                <a:spcPct val="100000"/>
              </a:lnSpc>
              <a:spcBef>
                <a:spcPts val="0"/>
              </a:spcBef>
              <a:spcAft>
                <a:spcPts val="0"/>
              </a:spcAft>
              <a:buClr>
                <a:srgbClr val="FFFFFF"/>
              </a:buClr>
              <a:buSzPts val="1100"/>
              <a:buFont typeface="Roboto"/>
              <a:buNone/>
              <a:defRPr sz="2800" b="1">
                <a:solidFill>
                  <a:srgbClr val="FFFFFF"/>
                </a:solidFill>
                <a:latin typeface="Roboto"/>
                <a:ea typeface="Roboto"/>
                <a:cs typeface="Roboto"/>
                <a:sym typeface="Roboto"/>
              </a:defRPr>
            </a:lvl3pPr>
            <a:lvl4pPr lvl="3" algn="l" rtl="0">
              <a:lnSpc>
                <a:spcPct val="100000"/>
              </a:lnSpc>
              <a:spcBef>
                <a:spcPts val="0"/>
              </a:spcBef>
              <a:spcAft>
                <a:spcPts val="0"/>
              </a:spcAft>
              <a:buClr>
                <a:srgbClr val="FFFFFF"/>
              </a:buClr>
              <a:buSzPts val="1100"/>
              <a:buFont typeface="Roboto"/>
              <a:buNone/>
              <a:defRPr sz="2800" b="1">
                <a:solidFill>
                  <a:srgbClr val="FFFFFF"/>
                </a:solidFill>
                <a:latin typeface="Roboto"/>
                <a:ea typeface="Roboto"/>
                <a:cs typeface="Roboto"/>
                <a:sym typeface="Roboto"/>
              </a:defRPr>
            </a:lvl4pPr>
            <a:lvl5pPr lvl="4" algn="l" rtl="0">
              <a:lnSpc>
                <a:spcPct val="100000"/>
              </a:lnSpc>
              <a:spcBef>
                <a:spcPts val="0"/>
              </a:spcBef>
              <a:spcAft>
                <a:spcPts val="0"/>
              </a:spcAft>
              <a:buClr>
                <a:srgbClr val="FFFFFF"/>
              </a:buClr>
              <a:buSzPts val="1100"/>
              <a:buFont typeface="Roboto"/>
              <a:buNone/>
              <a:defRPr sz="2800" b="1">
                <a:solidFill>
                  <a:srgbClr val="FFFFFF"/>
                </a:solidFill>
                <a:latin typeface="Roboto"/>
                <a:ea typeface="Roboto"/>
                <a:cs typeface="Roboto"/>
                <a:sym typeface="Roboto"/>
              </a:defRPr>
            </a:lvl5pPr>
            <a:lvl6pPr lvl="5" algn="l" rtl="0">
              <a:lnSpc>
                <a:spcPct val="100000"/>
              </a:lnSpc>
              <a:spcBef>
                <a:spcPts val="0"/>
              </a:spcBef>
              <a:spcAft>
                <a:spcPts val="0"/>
              </a:spcAft>
              <a:buClr>
                <a:srgbClr val="FFFFFF"/>
              </a:buClr>
              <a:buSzPts val="1100"/>
              <a:buFont typeface="Roboto"/>
              <a:buNone/>
              <a:defRPr sz="2800" b="1">
                <a:solidFill>
                  <a:srgbClr val="FFFFFF"/>
                </a:solidFill>
                <a:latin typeface="Roboto"/>
                <a:ea typeface="Roboto"/>
                <a:cs typeface="Roboto"/>
                <a:sym typeface="Roboto"/>
              </a:defRPr>
            </a:lvl6pPr>
            <a:lvl7pPr lvl="6" algn="l" rtl="0">
              <a:lnSpc>
                <a:spcPct val="100000"/>
              </a:lnSpc>
              <a:spcBef>
                <a:spcPts val="0"/>
              </a:spcBef>
              <a:spcAft>
                <a:spcPts val="0"/>
              </a:spcAft>
              <a:buClr>
                <a:srgbClr val="FFFFFF"/>
              </a:buClr>
              <a:buSzPts val="1100"/>
              <a:buFont typeface="Roboto"/>
              <a:buNone/>
              <a:defRPr sz="2800" b="1">
                <a:solidFill>
                  <a:srgbClr val="FFFFFF"/>
                </a:solidFill>
                <a:latin typeface="Roboto"/>
                <a:ea typeface="Roboto"/>
                <a:cs typeface="Roboto"/>
                <a:sym typeface="Roboto"/>
              </a:defRPr>
            </a:lvl7pPr>
            <a:lvl8pPr lvl="7" algn="l" rtl="0">
              <a:lnSpc>
                <a:spcPct val="100000"/>
              </a:lnSpc>
              <a:spcBef>
                <a:spcPts val="0"/>
              </a:spcBef>
              <a:spcAft>
                <a:spcPts val="0"/>
              </a:spcAft>
              <a:buClr>
                <a:srgbClr val="FFFFFF"/>
              </a:buClr>
              <a:buSzPts val="1100"/>
              <a:buFont typeface="Roboto"/>
              <a:buNone/>
              <a:defRPr sz="2800" b="1">
                <a:solidFill>
                  <a:srgbClr val="FFFFFF"/>
                </a:solidFill>
                <a:latin typeface="Roboto"/>
                <a:ea typeface="Roboto"/>
                <a:cs typeface="Roboto"/>
                <a:sym typeface="Roboto"/>
              </a:defRPr>
            </a:lvl8pPr>
            <a:lvl9pPr lvl="8" algn="l" rtl="0">
              <a:lnSpc>
                <a:spcPct val="100000"/>
              </a:lnSpc>
              <a:spcBef>
                <a:spcPts val="0"/>
              </a:spcBef>
              <a:spcAft>
                <a:spcPts val="0"/>
              </a:spcAft>
              <a:buClr>
                <a:srgbClr val="FFFFFF"/>
              </a:buClr>
              <a:buSzPts val="1100"/>
              <a:buFont typeface="Roboto"/>
              <a:buNone/>
              <a:defRPr sz="2800" b="1">
                <a:solidFill>
                  <a:srgbClr val="FFFFFF"/>
                </a:solidFill>
                <a:latin typeface="Roboto"/>
                <a:ea typeface="Roboto"/>
                <a:cs typeface="Roboto"/>
                <a:sym typeface="Roboto"/>
              </a:defRPr>
            </a:lvl9pPr>
          </a:lstStyle>
          <a:p>
            <a:endParaRPr/>
          </a:p>
        </p:txBody>
      </p:sp>
      <p:grpSp>
        <p:nvGrpSpPr>
          <p:cNvPr id="319" name="Google Shape;319;p31"/>
          <p:cNvGrpSpPr/>
          <p:nvPr/>
        </p:nvGrpSpPr>
        <p:grpSpPr>
          <a:xfrm>
            <a:off x="8291669" y="4740683"/>
            <a:ext cx="471415" cy="164675"/>
            <a:chOff x="238125" y="1563525"/>
            <a:chExt cx="7088950" cy="2569025"/>
          </a:xfrm>
        </p:grpSpPr>
        <p:sp>
          <p:nvSpPr>
            <p:cNvPr id="320" name="Google Shape;320;p31"/>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31"/>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1"/>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31"/>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31"/>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31"/>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31"/>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27" name="Google Shape;327;p31"/>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328" name="Google Shape;328;p31"/>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line + Body - Black 1">
  <p:cSld name="Headline + Body - Black">
    <p:bg>
      <p:bgPr>
        <a:solidFill>
          <a:srgbClr val="000000"/>
        </a:solidFill>
        <a:effectLst/>
      </p:bgPr>
    </p:bg>
    <p:spTree>
      <p:nvGrpSpPr>
        <p:cNvPr id="1" name="Shape 329"/>
        <p:cNvGrpSpPr/>
        <p:nvPr/>
      </p:nvGrpSpPr>
      <p:grpSpPr>
        <a:xfrm>
          <a:off x="0" y="0"/>
          <a:ext cx="0" cy="0"/>
          <a:chOff x="0" y="0"/>
          <a:chExt cx="0" cy="0"/>
        </a:xfrm>
      </p:grpSpPr>
      <p:sp>
        <p:nvSpPr>
          <p:cNvPr id="330" name="Google Shape;330;p32"/>
          <p:cNvSpPr txBox="1">
            <a:spLocks noGrp="1"/>
          </p:cNvSpPr>
          <p:nvPr>
            <p:ph type="title"/>
          </p:nvPr>
        </p:nvSpPr>
        <p:spPr>
          <a:xfrm>
            <a:off x="476250" y="321300"/>
            <a:ext cx="7143900" cy="536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FFFFFF"/>
              </a:buClr>
              <a:buSzPts val="3300"/>
              <a:buFont typeface="Calibri"/>
              <a:buNone/>
              <a:defRPr>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1" name="Google Shape;331;p32"/>
          <p:cNvSpPr txBox="1">
            <a:spLocks noGrp="1"/>
          </p:cNvSpPr>
          <p:nvPr>
            <p:ph type="body" idx="1"/>
          </p:nvPr>
        </p:nvSpPr>
        <p:spPr>
          <a:xfrm>
            <a:off x="476250" y="1071775"/>
            <a:ext cx="6381900" cy="3429600"/>
          </a:xfrm>
          <a:prstGeom prst="rect">
            <a:avLst/>
          </a:prstGeom>
          <a:noFill/>
          <a:ln>
            <a:noFill/>
          </a:ln>
        </p:spPr>
        <p:txBody>
          <a:bodyPr spcFirstLastPara="1" wrap="square" lIns="0" tIns="0" rIns="0" bIns="0" anchor="t" anchorCtr="0">
            <a:noAutofit/>
          </a:bodyPr>
          <a:lstStyle>
            <a:lvl1pPr marL="457200" lvl="0" indent="-311150" algn="l" rtl="0">
              <a:lnSpc>
                <a:spcPct val="115000"/>
              </a:lnSpc>
              <a:spcBef>
                <a:spcPts val="0"/>
              </a:spcBef>
              <a:spcAft>
                <a:spcPts val="0"/>
              </a:spcAft>
              <a:buClr>
                <a:srgbClr val="FFFFFF"/>
              </a:buClr>
              <a:buSzPts val="1300"/>
              <a:buChar char="—"/>
              <a:defRPr>
                <a:solidFill>
                  <a:srgbClr val="FFFFFF"/>
                </a:solidFill>
              </a:defRPr>
            </a:lvl1pPr>
            <a:lvl2pPr marL="914400" lvl="1" indent="-298450" algn="l" rtl="0">
              <a:lnSpc>
                <a:spcPct val="115000"/>
              </a:lnSpc>
              <a:spcBef>
                <a:spcPts val="1000"/>
              </a:spcBef>
              <a:spcAft>
                <a:spcPts val="0"/>
              </a:spcAft>
              <a:buClr>
                <a:srgbClr val="FFFFFF"/>
              </a:buClr>
              <a:buSzPts val="1100"/>
              <a:buChar char="–"/>
              <a:defRPr>
                <a:solidFill>
                  <a:srgbClr val="FFFFFF"/>
                </a:solidFill>
              </a:defRPr>
            </a:lvl2pPr>
            <a:lvl3pPr marL="1371600" lvl="2" indent="-298450" algn="l" rtl="0">
              <a:lnSpc>
                <a:spcPct val="115000"/>
              </a:lnSpc>
              <a:spcBef>
                <a:spcPts val="1000"/>
              </a:spcBef>
              <a:spcAft>
                <a:spcPts val="0"/>
              </a:spcAft>
              <a:buClr>
                <a:srgbClr val="FFFFFF"/>
              </a:buClr>
              <a:buSzPts val="1100"/>
              <a:buChar char="–"/>
              <a:defRPr>
                <a:solidFill>
                  <a:srgbClr val="FFFFFF"/>
                </a:solidFill>
              </a:defRPr>
            </a:lvl3pPr>
            <a:lvl4pPr marL="1828800" lvl="3" indent="-298450" algn="l" rtl="0">
              <a:lnSpc>
                <a:spcPct val="115000"/>
              </a:lnSpc>
              <a:spcBef>
                <a:spcPts val="1000"/>
              </a:spcBef>
              <a:spcAft>
                <a:spcPts val="0"/>
              </a:spcAft>
              <a:buClr>
                <a:srgbClr val="FFFFFF"/>
              </a:buClr>
              <a:buSzPts val="1100"/>
              <a:buChar char="–"/>
              <a:defRPr>
                <a:solidFill>
                  <a:srgbClr val="FFFFFF"/>
                </a:solidFill>
              </a:defRPr>
            </a:lvl4pPr>
            <a:lvl5pPr marL="2286000" lvl="4" indent="-298450" algn="l" rtl="0">
              <a:lnSpc>
                <a:spcPct val="115000"/>
              </a:lnSpc>
              <a:spcBef>
                <a:spcPts val="1000"/>
              </a:spcBef>
              <a:spcAft>
                <a:spcPts val="0"/>
              </a:spcAft>
              <a:buClr>
                <a:srgbClr val="FFFFFF"/>
              </a:buClr>
              <a:buSzPts val="1100"/>
              <a:buChar char="–"/>
              <a:defRPr>
                <a:solidFill>
                  <a:srgbClr val="FFFFFF"/>
                </a:solidFill>
              </a:defRPr>
            </a:lvl5pPr>
            <a:lvl6pPr marL="2743200" lvl="5" indent="-298450" algn="l" rtl="0">
              <a:lnSpc>
                <a:spcPct val="115000"/>
              </a:lnSpc>
              <a:spcBef>
                <a:spcPts val="1000"/>
              </a:spcBef>
              <a:spcAft>
                <a:spcPts val="0"/>
              </a:spcAft>
              <a:buClr>
                <a:srgbClr val="FFFFFF"/>
              </a:buClr>
              <a:buSzPts val="1100"/>
              <a:buChar char="–"/>
              <a:defRPr>
                <a:solidFill>
                  <a:srgbClr val="FFFFFF"/>
                </a:solidFill>
              </a:defRPr>
            </a:lvl6pPr>
            <a:lvl7pPr marL="3200400" lvl="6" indent="-298450" algn="l" rtl="0">
              <a:lnSpc>
                <a:spcPct val="115000"/>
              </a:lnSpc>
              <a:spcBef>
                <a:spcPts val="1000"/>
              </a:spcBef>
              <a:spcAft>
                <a:spcPts val="0"/>
              </a:spcAft>
              <a:buClr>
                <a:srgbClr val="FFFFFF"/>
              </a:buClr>
              <a:buSzPts val="1100"/>
              <a:buChar char="–"/>
              <a:defRPr>
                <a:solidFill>
                  <a:srgbClr val="FFFFFF"/>
                </a:solidFill>
              </a:defRPr>
            </a:lvl7pPr>
            <a:lvl8pPr marL="3657600" lvl="7" indent="-298450" algn="l" rtl="0">
              <a:lnSpc>
                <a:spcPct val="115000"/>
              </a:lnSpc>
              <a:spcBef>
                <a:spcPts val="1000"/>
              </a:spcBef>
              <a:spcAft>
                <a:spcPts val="0"/>
              </a:spcAft>
              <a:buClr>
                <a:srgbClr val="FFFFFF"/>
              </a:buClr>
              <a:buSzPts val="1100"/>
              <a:buChar char="–"/>
              <a:defRPr>
                <a:solidFill>
                  <a:srgbClr val="FFFFFF"/>
                </a:solidFill>
              </a:defRPr>
            </a:lvl8pPr>
            <a:lvl9pPr marL="4114800" lvl="8" indent="-298450" algn="l" rtl="0">
              <a:lnSpc>
                <a:spcPct val="115000"/>
              </a:lnSpc>
              <a:spcBef>
                <a:spcPts val="1000"/>
              </a:spcBef>
              <a:spcAft>
                <a:spcPts val="1000"/>
              </a:spcAft>
              <a:buClr>
                <a:srgbClr val="FFFFFF"/>
              </a:buClr>
              <a:buSzPts val="1100"/>
              <a:buChar char="–"/>
              <a:defRPr>
                <a:solidFill>
                  <a:srgbClr val="FFFFFF"/>
                </a:solidFill>
              </a:defRPr>
            </a:lvl9pPr>
          </a:lstStyle>
          <a:p>
            <a:endParaRPr/>
          </a:p>
        </p:txBody>
      </p:sp>
      <p:grpSp>
        <p:nvGrpSpPr>
          <p:cNvPr id="332" name="Google Shape;332;p32"/>
          <p:cNvGrpSpPr/>
          <p:nvPr/>
        </p:nvGrpSpPr>
        <p:grpSpPr>
          <a:xfrm>
            <a:off x="8187969" y="4740683"/>
            <a:ext cx="471415" cy="164675"/>
            <a:chOff x="238125" y="1563525"/>
            <a:chExt cx="7088950" cy="2569025"/>
          </a:xfrm>
        </p:grpSpPr>
        <p:sp>
          <p:nvSpPr>
            <p:cNvPr id="333" name="Google Shape;333;p32"/>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4" name="Google Shape;334;p32"/>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5" name="Google Shape;335;p32"/>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6" name="Google Shape;336;p32"/>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7" name="Google Shape;337;p32"/>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8" name="Google Shape;338;p32"/>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39" name="Google Shape;339;p32"/>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pic>
        <p:nvPicPr>
          <p:cNvPr id="340" name="Google Shape;340;p32"/>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341" name="Google Shape;341;p32"/>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eadline + Body - Black 1 1">
  <p:cSld name="CUSTOM_4_1_1">
    <p:bg>
      <p:bgPr>
        <a:solidFill>
          <a:srgbClr val="000000"/>
        </a:solidFill>
        <a:effectLst/>
      </p:bgPr>
    </p:bg>
    <p:spTree>
      <p:nvGrpSpPr>
        <p:cNvPr id="1" name="Shape 342"/>
        <p:cNvGrpSpPr/>
        <p:nvPr/>
      </p:nvGrpSpPr>
      <p:grpSpPr>
        <a:xfrm>
          <a:off x="0" y="0"/>
          <a:ext cx="0" cy="0"/>
          <a:chOff x="0" y="0"/>
          <a:chExt cx="0" cy="0"/>
        </a:xfrm>
      </p:grpSpPr>
      <p:sp>
        <p:nvSpPr>
          <p:cNvPr id="343" name="Google Shape;343;p33"/>
          <p:cNvSpPr txBox="1">
            <a:spLocks noGrp="1"/>
          </p:cNvSpPr>
          <p:nvPr>
            <p:ph type="title"/>
          </p:nvPr>
        </p:nvSpPr>
        <p:spPr>
          <a:xfrm>
            <a:off x="476250" y="321300"/>
            <a:ext cx="7143900" cy="536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solidFill>
                  <a:srgbClr val="FFFFFF"/>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4" name="Google Shape;344;p33"/>
          <p:cNvSpPr txBox="1">
            <a:spLocks noGrp="1"/>
          </p:cNvSpPr>
          <p:nvPr>
            <p:ph type="body" idx="1"/>
          </p:nvPr>
        </p:nvSpPr>
        <p:spPr>
          <a:xfrm>
            <a:off x="476250" y="1071775"/>
            <a:ext cx="6381900" cy="3429600"/>
          </a:xfrm>
          <a:prstGeom prst="rect">
            <a:avLst/>
          </a:prstGeom>
          <a:noFill/>
          <a:ln>
            <a:noFill/>
          </a:ln>
        </p:spPr>
        <p:txBody>
          <a:bodyPr spcFirstLastPara="1" wrap="square" lIns="0" tIns="0" rIns="0" bIns="0" anchor="t" anchorCtr="0">
            <a:noAutofit/>
          </a:bodyPr>
          <a:lstStyle>
            <a:lvl1pPr marL="457200" lvl="0" indent="-336550" algn="l" rtl="0">
              <a:lnSpc>
                <a:spcPct val="115000"/>
              </a:lnSpc>
              <a:spcBef>
                <a:spcPts val="0"/>
              </a:spcBef>
              <a:spcAft>
                <a:spcPts val="0"/>
              </a:spcAft>
              <a:buClr>
                <a:srgbClr val="FFFFFF"/>
              </a:buClr>
              <a:buSzPts val="1700"/>
              <a:buChar char="—"/>
              <a:defRPr>
                <a:solidFill>
                  <a:srgbClr val="FFFFFF"/>
                </a:solidFill>
              </a:defRPr>
            </a:lvl1pPr>
            <a:lvl2pPr marL="914400" lvl="1" indent="-317500" algn="l" rtl="0">
              <a:lnSpc>
                <a:spcPct val="115000"/>
              </a:lnSpc>
              <a:spcBef>
                <a:spcPts val="1000"/>
              </a:spcBef>
              <a:spcAft>
                <a:spcPts val="0"/>
              </a:spcAft>
              <a:buClr>
                <a:srgbClr val="FFFFFF"/>
              </a:buClr>
              <a:buSzPts val="1400"/>
              <a:buChar char="–"/>
              <a:defRPr>
                <a:solidFill>
                  <a:srgbClr val="FFFFFF"/>
                </a:solidFill>
              </a:defRPr>
            </a:lvl2pPr>
            <a:lvl3pPr marL="1371600" lvl="2" indent="-317500" algn="l" rtl="0">
              <a:lnSpc>
                <a:spcPct val="115000"/>
              </a:lnSpc>
              <a:spcBef>
                <a:spcPts val="1000"/>
              </a:spcBef>
              <a:spcAft>
                <a:spcPts val="0"/>
              </a:spcAft>
              <a:buClr>
                <a:srgbClr val="FFFFFF"/>
              </a:buClr>
              <a:buSzPts val="1400"/>
              <a:buChar char="–"/>
              <a:defRPr>
                <a:solidFill>
                  <a:srgbClr val="FFFFFF"/>
                </a:solidFill>
              </a:defRPr>
            </a:lvl3pPr>
            <a:lvl4pPr marL="1828800" lvl="3" indent="-317500" algn="l" rtl="0">
              <a:lnSpc>
                <a:spcPct val="115000"/>
              </a:lnSpc>
              <a:spcBef>
                <a:spcPts val="1000"/>
              </a:spcBef>
              <a:spcAft>
                <a:spcPts val="0"/>
              </a:spcAft>
              <a:buClr>
                <a:srgbClr val="FFFFFF"/>
              </a:buClr>
              <a:buSzPts val="1400"/>
              <a:buChar char="–"/>
              <a:defRPr>
                <a:solidFill>
                  <a:srgbClr val="FFFFFF"/>
                </a:solidFill>
              </a:defRPr>
            </a:lvl4pPr>
            <a:lvl5pPr marL="2286000" lvl="4" indent="-317500" algn="l" rtl="0">
              <a:lnSpc>
                <a:spcPct val="115000"/>
              </a:lnSpc>
              <a:spcBef>
                <a:spcPts val="1000"/>
              </a:spcBef>
              <a:spcAft>
                <a:spcPts val="0"/>
              </a:spcAft>
              <a:buClr>
                <a:srgbClr val="FFFFFF"/>
              </a:buClr>
              <a:buSzPts val="1400"/>
              <a:buChar char="–"/>
              <a:defRPr>
                <a:solidFill>
                  <a:srgbClr val="FFFFFF"/>
                </a:solidFill>
              </a:defRPr>
            </a:lvl5pPr>
            <a:lvl6pPr marL="2743200" lvl="5" indent="-317500" algn="l" rtl="0">
              <a:lnSpc>
                <a:spcPct val="115000"/>
              </a:lnSpc>
              <a:spcBef>
                <a:spcPts val="1000"/>
              </a:spcBef>
              <a:spcAft>
                <a:spcPts val="0"/>
              </a:spcAft>
              <a:buClr>
                <a:srgbClr val="FFFFFF"/>
              </a:buClr>
              <a:buSzPts val="1400"/>
              <a:buChar char="–"/>
              <a:defRPr>
                <a:solidFill>
                  <a:srgbClr val="FFFFFF"/>
                </a:solidFill>
              </a:defRPr>
            </a:lvl6pPr>
            <a:lvl7pPr marL="3200400" lvl="6" indent="-317500" algn="l" rtl="0">
              <a:lnSpc>
                <a:spcPct val="115000"/>
              </a:lnSpc>
              <a:spcBef>
                <a:spcPts val="1000"/>
              </a:spcBef>
              <a:spcAft>
                <a:spcPts val="0"/>
              </a:spcAft>
              <a:buClr>
                <a:srgbClr val="FFFFFF"/>
              </a:buClr>
              <a:buSzPts val="1400"/>
              <a:buChar char="–"/>
              <a:defRPr>
                <a:solidFill>
                  <a:srgbClr val="FFFFFF"/>
                </a:solidFill>
              </a:defRPr>
            </a:lvl7pPr>
            <a:lvl8pPr marL="3657600" lvl="7" indent="-317500" algn="l" rtl="0">
              <a:lnSpc>
                <a:spcPct val="115000"/>
              </a:lnSpc>
              <a:spcBef>
                <a:spcPts val="1000"/>
              </a:spcBef>
              <a:spcAft>
                <a:spcPts val="0"/>
              </a:spcAft>
              <a:buClr>
                <a:srgbClr val="FFFFFF"/>
              </a:buClr>
              <a:buSzPts val="1400"/>
              <a:buChar char="–"/>
              <a:defRPr>
                <a:solidFill>
                  <a:srgbClr val="FFFFFF"/>
                </a:solidFill>
              </a:defRPr>
            </a:lvl8pPr>
            <a:lvl9pPr marL="4114800" lvl="8" indent="-317500" algn="l" rtl="0">
              <a:lnSpc>
                <a:spcPct val="115000"/>
              </a:lnSpc>
              <a:spcBef>
                <a:spcPts val="1000"/>
              </a:spcBef>
              <a:spcAft>
                <a:spcPts val="1000"/>
              </a:spcAft>
              <a:buClr>
                <a:srgbClr val="FFFFFF"/>
              </a:buClr>
              <a:buSzPts val="1400"/>
              <a:buChar char="–"/>
              <a:defRPr>
                <a:solidFill>
                  <a:srgbClr val="FFFFFF"/>
                </a:solidFill>
              </a:defRPr>
            </a:lvl9pPr>
          </a:lstStyle>
          <a:p>
            <a:endParaRPr/>
          </a:p>
        </p:txBody>
      </p:sp>
      <p:grpSp>
        <p:nvGrpSpPr>
          <p:cNvPr id="345" name="Google Shape;345;p33"/>
          <p:cNvGrpSpPr/>
          <p:nvPr/>
        </p:nvGrpSpPr>
        <p:grpSpPr>
          <a:xfrm>
            <a:off x="8187968" y="4740683"/>
            <a:ext cx="471415" cy="164675"/>
            <a:chOff x="238125" y="1563525"/>
            <a:chExt cx="7088950" cy="2569025"/>
          </a:xfrm>
        </p:grpSpPr>
        <p:sp>
          <p:nvSpPr>
            <p:cNvPr id="346" name="Google Shape;346;p33"/>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3"/>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3"/>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3"/>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3"/>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3"/>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3"/>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53" name="Google Shape;353;p33"/>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354" name="Google Shape;354;p33"/>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ingle Image - black">
  <p:cSld name="1_Single Image - black">
    <p:bg>
      <p:bgPr>
        <a:solidFill>
          <a:srgbClr val="000000"/>
        </a:solidFill>
        <a:effectLst/>
      </p:bgPr>
    </p:bg>
    <p:spTree>
      <p:nvGrpSpPr>
        <p:cNvPr id="1" name="Shape 355"/>
        <p:cNvGrpSpPr/>
        <p:nvPr/>
      </p:nvGrpSpPr>
      <p:grpSpPr>
        <a:xfrm>
          <a:off x="0" y="0"/>
          <a:ext cx="0" cy="0"/>
          <a:chOff x="0" y="0"/>
          <a:chExt cx="0" cy="0"/>
        </a:xfrm>
      </p:grpSpPr>
      <p:pic>
        <p:nvPicPr>
          <p:cNvPr id="356" name="Google Shape;356;p34"/>
          <p:cNvPicPr preferRelativeResize="0"/>
          <p:nvPr/>
        </p:nvPicPr>
        <p:blipFill rotWithShape="1">
          <a:blip r:embed="rId2">
            <a:alphaModFix/>
          </a:blip>
          <a:srcRect/>
          <a:stretch/>
        </p:blipFill>
        <p:spPr>
          <a:xfrm>
            <a:off x="0" y="0"/>
            <a:ext cx="9144002" cy="5143501"/>
          </a:xfrm>
          <a:prstGeom prst="rect">
            <a:avLst/>
          </a:prstGeom>
          <a:noFill/>
          <a:ln>
            <a:noFill/>
          </a:ln>
        </p:spPr>
      </p:pic>
      <p:grpSp>
        <p:nvGrpSpPr>
          <p:cNvPr id="357" name="Google Shape;357;p34"/>
          <p:cNvGrpSpPr/>
          <p:nvPr/>
        </p:nvGrpSpPr>
        <p:grpSpPr>
          <a:xfrm>
            <a:off x="8291668" y="4740683"/>
            <a:ext cx="471415" cy="164675"/>
            <a:chOff x="238125" y="1563525"/>
            <a:chExt cx="7088950" cy="2569025"/>
          </a:xfrm>
        </p:grpSpPr>
        <p:sp>
          <p:nvSpPr>
            <p:cNvPr id="358" name="Google Shape;358;p34"/>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34"/>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34"/>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34"/>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34"/>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34"/>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34"/>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65" name="Google Shape;365;p34"/>
          <p:cNvPicPr preferRelativeResize="0"/>
          <p:nvPr/>
        </p:nvPicPr>
        <p:blipFill rotWithShape="1">
          <a:blip r:embed="rId3">
            <a:alphaModFix/>
          </a:blip>
          <a:srcRect/>
          <a:stretch/>
        </p:blipFill>
        <p:spPr>
          <a:xfrm>
            <a:off x="203423" y="4520906"/>
            <a:ext cx="1712241" cy="498927"/>
          </a:xfrm>
          <a:prstGeom prst="rect">
            <a:avLst/>
          </a:prstGeom>
          <a:noFill/>
          <a:ln>
            <a:noFill/>
          </a:ln>
        </p:spPr>
      </p:pic>
      <p:sp>
        <p:nvSpPr>
          <p:cNvPr id="366" name="Google Shape;366;p34"/>
          <p:cNvSpPr txBox="1"/>
          <p:nvPr/>
        </p:nvSpPr>
        <p:spPr>
          <a:xfrm>
            <a:off x="4305185" y="4708418"/>
            <a:ext cx="548700" cy="210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550"/>
              <a:buFont typeface="Arial"/>
              <a:buNone/>
            </a:pPr>
            <a:fld id="{00000000-1234-1234-1234-123412341234}" type="slidenum">
              <a:rPr lang="en" sz="550" b="0" i="0" u="none" strike="noStrike" cap="none">
                <a:solidFill>
                  <a:srgbClr val="FFFFFF"/>
                </a:solidFill>
                <a:latin typeface="Roboto"/>
                <a:ea typeface="Roboto"/>
                <a:cs typeface="Roboto"/>
                <a:sym typeface="Roboto"/>
              </a:rPr>
              <a:t>‹#›</a:t>
            </a:fld>
            <a:endParaRPr sz="550" b="0" i="0" u="none" strike="noStrike" cap="none">
              <a:solidFill>
                <a:srgbClr val="FFFFFF"/>
              </a:solidFill>
              <a:latin typeface="Roboto"/>
              <a:ea typeface="Roboto"/>
              <a:cs typeface="Roboto"/>
              <a:sym typeface="Roboto"/>
            </a:endParaRPr>
          </a:p>
        </p:txBody>
      </p:sp>
      <p:sp>
        <p:nvSpPr>
          <p:cNvPr id="367" name="Google Shape;367;p34"/>
          <p:cNvSpPr txBox="1"/>
          <p:nvPr/>
        </p:nvSpPr>
        <p:spPr>
          <a:xfrm>
            <a:off x="2932371" y="4834532"/>
            <a:ext cx="36162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chemeClr val="lt1"/>
                </a:solidFill>
                <a:latin typeface="Arial"/>
                <a:ea typeface="Arial"/>
                <a:cs typeface="Arial"/>
                <a:sym typeface="Arial"/>
              </a:rPr>
              <a:t>Advances in Real-Time Rendering in Games course, SIGGRAPH 2019</a:t>
            </a:r>
            <a:endParaRPr sz="800" b="0" i="0" u="none" strike="noStrike" cap="none">
              <a:solidFill>
                <a:schemeClr val="lt1"/>
              </a:solidFill>
              <a:latin typeface="Arial"/>
              <a:ea typeface="Arial"/>
              <a:cs typeface="Arial"/>
              <a:sym typeface="Arial"/>
            </a:endParaRPr>
          </a:p>
        </p:txBody>
      </p:sp>
      <p:sp>
        <p:nvSpPr>
          <p:cNvPr id="368" name="Google Shape;368;p34"/>
          <p:cNvSpPr txBox="1">
            <a:spLocks noGrp="1"/>
          </p:cNvSpPr>
          <p:nvPr>
            <p:ph type="title"/>
          </p:nvPr>
        </p:nvSpPr>
        <p:spPr>
          <a:xfrm>
            <a:off x="476249" y="321299"/>
            <a:ext cx="7677900" cy="789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800"/>
              <a:buFont typeface="Roboto"/>
              <a:buNone/>
              <a:defRPr sz="28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2800"/>
              <a:buFont typeface="Roboto"/>
              <a:buNone/>
              <a:defRPr sz="2800" b="1">
                <a:latin typeface="Roboto"/>
                <a:ea typeface="Roboto"/>
                <a:cs typeface="Roboto"/>
                <a:sym typeface="Roboto"/>
              </a:defRPr>
            </a:lvl2pPr>
            <a:lvl3pPr lvl="2" algn="l" rtl="0">
              <a:lnSpc>
                <a:spcPct val="100000"/>
              </a:lnSpc>
              <a:spcBef>
                <a:spcPts val="0"/>
              </a:spcBef>
              <a:spcAft>
                <a:spcPts val="0"/>
              </a:spcAft>
              <a:buSzPts val="2800"/>
              <a:buFont typeface="Roboto"/>
              <a:buNone/>
              <a:defRPr sz="2800" b="1">
                <a:latin typeface="Roboto"/>
                <a:ea typeface="Roboto"/>
                <a:cs typeface="Roboto"/>
                <a:sym typeface="Roboto"/>
              </a:defRPr>
            </a:lvl3pPr>
            <a:lvl4pPr lvl="3" algn="l" rtl="0">
              <a:lnSpc>
                <a:spcPct val="100000"/>
              </a:lnSpc>
              <a:spcBef>
                <a:spcPts val="0"/>
              </a:spcBef>
              <a:spcAft>
                <a:spcPts val="0"/>
              </a:spcAft>
              <a:buSzPts val="2800"/>
              <a:buFont typeface="Roboto"/>
              <a:buNone/>
              <a:defRPr sz="2800" b="1">
                <a:latin typeface="Roboto"/>
                <a:ea typeface="Roboto"/>
                <a:cs typeface="Roboto"/>
                <a:sym typeface="Roboto"/>
              </a:defRPr>
            </a:lvl4pPr>
            <a:lvl5pPr lvl="4" algn="l" rtl="0">
              <a:lnSpc>
                <a:spcPct val="100000"/>
              </a:lnSpc>
              <a:spcBef>
                <a:spcPts val="0"/>
              </a:spcBef>
              <a:spcAft>
                <a:spcPts val="0"/>
              </a:spcAft>
              <a:buSzPts val="2800"/>
              <a:buFont typeface="Roboto"/>
              <a:buNone/>
              <a:defRPr sz="2800" b="1">
                <a:latin typeface="Roboto"/>
                <a:ea typeface="Roboto"/>
                <a:cs typeface="Roboto"/>
                <a:sym typeface="Roboto"/>
              </a:defRPr>
            </a:lvl5pPr>
            <a:lvl6pPr lvl="5" algn="l" rtl="0">
              <a:lnSpc>
                <a:spcPct val="100000"/>
              </a:lnSpc>
              <a:spcBef>
                <a:spcPts val="0"/>
              </a:spcBef>
              <a:spcAft>
                <a:spcPts val="0"/>
              </a:spcAft>
              <a:buSzPts val="2800"/>
              <a:buFont typeface="Roboto"/>
              <a:buNone/>
              <a:defRPr sz="2800" b="1">
                <a:latin typeface="Roboto"/>
                <a:ea typeface="Roboto"/>
                <a:cs typeface="Roboto"/>
                <a:sym typeface="Roboto"/>
              </a:defRPr>
            </a:lvl6pPr>
            <a:lvl7pPr lvl="6" algn="l" rtl="0">
              <a:lnSpc>
                <a:spcPct val="100000"/>
              </a:lnSpc>
              <a:spcBef>
                <a:spcPts val="0"/>
              </a:spcBef>
              <a:spcAft>
                <a:spcPts val="0"/>
              </a:spcAft>
              <a:buSzPts val="2800"/>
              <a:buFont typeface="Roboto"/>
              <a:buNone/>
              <a:defRPr sz="2800" b="1">
                <a:latin typeface="Roboto"/>
                <a:ea typeface="Roboto"/>
                <a:cs typeface="Roboto"/>
                <a:sym typeface="Roboto"/>
              </a:defRPr>
            </a:lvl7pPr>
            <a:lvl8pPr lvl="7" algn="l" rtl="0">
              <a:lnSpc>
                <a:spcPct val="100000"/>
              </a:lnSpc>
              <a:spcBef>
                <a:spcPts val="0"/>
              </a:spcBef>
              <a:spcAft>
                <a:spcPts val="0"/>
              </a:spcAft>
              <a:buSzPts val="2800"/>
              <a:buFont typeface="Roboto"/>
              <a:buNone/>
              <a:defRPr sz="2800" b="1">
                <a:latin typeface="Roboto"/>
                <a:ea typeface="Roboto"/>
                <a:cs typeface="Roboto"/>
                <a:sym typeface="Roboto"/>
              </a:defRPr>
            </a:lvl8pPr>
            <a:lvl9pPr lvl="8" algn="l" rtl="0">
              <a:lnSpc>
                <a:spcPct val="100000"/>
              </a:lnSpc>
              <a:spcBef>
                <a:spcPts val="0"/>
              </a:spcBef>
              <a:spcAft>
                <a:spcPts val="0"/>
              </a:spcAft>
              <a:buSzPts val="2800"/>
              <a:buFont typeface="Roboto"/>
              <a:buNone/>
              <a:defRPr sz="2800" b="1">
                <a:latin typeface="Roboto"/>
                <a:ea typeface="Roboto"/>
                <a:cs typeface="Roboto"/>
                <a:sym typeface="Robo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Black">
  <p:cSld name="TITLE_2_1_1">
    <p:bg>
      <p:bgPr>
        <a:solidFill>
          <a:srgbClr val="000000"/>
        </a:solidFill>
        <a:effectLst/>
      </p:bgPr>
    </p:bg>
    <p:spTree>
      <p:nvGrpSpPr>
        <p:cNvPr id="1" name="Shape 50"/>
        <p:cNvGrpSpPr/>
        <p:nvPr/>
      </p:nvGrpSpPr>
      <p:grpSpPr>
        <a:xfrm>
          <a:off x="0" y="0"/>
          <a:ext cx="0" cy="0"/>
          <a:chOff x="0" y="0"/>
          <a:chExt cx="0" cy="0"/>
        </a:xfrm>
      </p:grpSpPr>
      <p:sp>
        <p:nvSpPr>
          <p:cNvPr id="51" name="Google Shape;51;p5"/>
          <p:cNvSpPr txBox="1">
            <a:spLocks noGrp="1"/>
          </p:cNvSpPr>
          <p:nvPr>
            <p:ph type="ctrTitle"/>
          </p:nvPr>
        </p:nvSpPr>
        <p:spPr>
          <a:xfrm>
            <a:off x="571525" y="428700"/>
            <a:ext cx="7048500" cy="2203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1pPr>
            <a:lvl2pPr lvl="1"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2pPr>
            <a:lvl3pPr lvl="2"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3pPr>
            <a:lvl4pPr lvl="3"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4pPr>
            <a:lvl5pPr lvl="4"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5pPr>
            <a:lvl6pPr lvl="5"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6pPr>
            <a:lvl7pPr lvl="6"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7pPr>
            <a:lvl8pPr lvl="7"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8pPr>
            <a:lvl9pPr lvl="8" rtl="0">
              <a:lnSpc>
                <a:spcPct val="100000"/>
              </a:lnSpc>
              <a:spcBef>
                <a:spcPts val="0"/>
              </a:spcBef>
              <a:spcAft>
                <a:spcPts val="0"/>
              </a:spcAft>
              <a:buClr>
                <a:schemeClr val="lt1"/>
              </a:buClr>
              <a:buSzPts val="4800"/>
              <a:buFont typeface="Inter-Regular"/>
              <a:buNone/>
              <a:defRPr sz="4800" b="0">
                <a:solidFill>
                  <a:schemeClr val="lt1"/>
                </a:solidFill>
                <a:latin typeface="Inter-Regular"/>
                <a:ea typeface="Inter-Regular"/>
                <a:cs typeface="Inter-Regular"/>
                <a:sym typeface="Inter-Regular"/>
              </a:defRPr>
            </a:lvl9pPr>
          </a:lstStyle>
          <a:p>
            <a:endParaRPr/>
          </a:p>
        </p:txBody>
      </p:sp>
      <p:sp>
        <p:nvSpPr>
          <p:cNvPr id="52" name="Google Shape;52;p5"/>
          <p:cNvSpPr txBox="1">
            <a:spLocks noGrp="1"/>
          </p:cNvSpPr>
          <p:nvPr>
            <p:ph type="subTitle" idx="1"/>
          </p:nvPr>
        </p:nvSpPr>
        <p:spPr>
          <a:xfrm>
            <a:off x="571525" y="3000950"/>
            <a:ext cx="6667500" cy="15006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a:endParaRPr/>
          </a:p>
        </p:txBody>
      </p:sp>
      <p:grpSp>
        <p:nvGrpSpPr>
          <p:cNvPr id="53" name="Google Shape;53;p5"/>
          <p:cNvGrpSpPr/>
          <p:nvPr/>
        </p:nvGrpSpPr>
        <p:grpSpPr>
          <a:xfrm>
            <a:off x="8187968" y="4740683"/>
            <a:ext cx="471415" cy="164675"/>
            <a:chOff x="238125" y="1563525"/>
            <a:chExt cx="7088950" cy="2569025"/>
          </a:xfrm>
        </p:grpSpPr>
        <p:sp>
          <p:nvSpPr>
            <p:cNvPr id="54" name="Google Shape;54;p5"/>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55" name="Google Shape;55;p5"/>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56" name="Google Shape;56;p5"/>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57" name="Google Shape;57;p5"/>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58" name="Google Shape;58;p5"/>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59" name="Google Shape;59;p5"/>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60" name="Google Shape;60;p5"/>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sp>
        <p:nvSpPr>
          <p:cNvPr id="61" name="Google Shape;61;p5"/>
          <p:cNvSpPr txBox="1">
            <a:spLocks noGrp="1"/>
          </p:cNvSpPr>
          <p:nvPr>
            <p:ph type="subTitle" idx="2"/>
          </p:nvPr>
        </p:nvSpPr>
        <p:spPr>
          <a:xfrm>
            <a:off x="571525" y="4287075"/>
            <a:ext cx="6667500" cy="214200"/>
          </a:xfrm>
          <a:prstGeom prst="rect">
            <a:avLst/>
          </a:prstGeom>
          <a:noFill/>
          <a:ln>
            <a:noFill/>
          </a:ln>
        </p:spPr>
        <p:txBody>
          <a:bodyPr spcFirstLastPara="1" wrap="square" lIns="0" tIns="0" rIns="0" bIns="0" anchor="b"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pic>
        <p:nvPicPr>
          <p:cNvPr id="62" name="Google Shape;62;p5"/>
          <p:cNvPicPr preferRelativeResize="0"/>
          <p:nvPr/>
        </p:nvPicPr>
        <p:blipFill>
          <a:blip r:embed="rId2">
            <a:alphaModFix/>
          </a:blip>
          <a:stretch>
            <a:fillRect/>
          </a:stretch>
        </p:blipFill>
        <p:spPr>
          <a:xfrm>
            <a:off x="6533967" y="4654288"/>
            <a:ext cx="1403929" cy="3374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 White">
  <p:cSld name="TITLE_1">
    <p:spTree>
      <p:nvGrpSpPr>
        <p:cNvPr id="1" name="Shape 63"/>
        <p:cNvGrpSpPr/>
        <p:nvPr/>
      </p:nvGrpSpPr>
      <p:grpSpPr>
        <a:xfrm>
          <a:off x="0" y="0"/>
          <a:ext cx="0" cy="0"/>
          <a:chOff x="0" y="0"/>
          <a:chExt cx="0" cy="0"/>
        </a:xfrm>
      </p:grpSpPr>
      <p:sp>
        <p:nvSpPr>
          <p:cNvPr id="64" name="Google Shape;64;p6"/>
          <p:cNvSpPr txBox="1">
            <a:spLocks noGrp="1"/>
          </p:cNvSpPr>
          <p:nvPr>
            <p:ph type="ctrTitle"/>
          </p:nvPr>
        </p:nvSpPr>
        <p:spPr>
          <a:xfrm>
            <a:off x="571525" y="535950"/>
            <a:ext cx="6286500" cy="22506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4000"/>
              <a:buNone/>
              <a:defRPr sz="4000" b="0"/>
            </a:lvl1pPr>
            <a:lvl2pPr lvl="1" rtl="0">
              <a:spcBef>
                <a:spcPts val="0"/>
              </a:spcBef>
              <a:spcAft>
                <a:spcPts val="0"/>
              </a:spcAft>
              <a:buSzPts val="4000"/>
              <a:buFont typeface="Roboto Black"/>
              <a:buNone/>
              <a:defRPr sz="4000" b="0">
                <a:latin typeface="Roboto Black"/>
                <a:ea typeface="Roboto Black"/>
                <a:cs typeface="Roboto Black"/>
                <a:sym typeface="Roboto Black"/>
              </a:defRPr>
            </a:lvl2pPr>
            <a:lvl3pPr lvl="2" rtl="0">
              <a:spcBef>
                <a:spcPts val="0"/>
              </a:spcBef>
              <a:spcAft>
                <a:spcPts val="0"/>
              </a:spcAft>
              <a:buSzPts val="4000"/>
              <a:buFont typeface="Roboto Black"/>
              <a:buNone/>
              <a:defRPr sz="4000" b="0">
                <a:latin typeface="Roboto Black"/>
                <a:ea typeface="Roboto Black"/>
                <a:cs typeface="Roboto Black"/>
                <a:sym typeface="Roboto Black"/>
              </a:defRPr>
            </a:lvl3pPr>
            <a:lvl4pPr lvl="3" rtl="0">
              <a:spcBef>
                <a:spcPts val="0"/>
              </a:spcBef>
              <a:spcAft>
                <a:spcPts val="0"/>
              </a:spcAft>
              <a:buSzPts val="4000"/>
              <a:buFont typeface="Roboto Black"/>
              <a:buNone/>
              <a:defRPr sz="4000" b="0">
                <a:latin typeface="Roboto Black"/>
                <a:ea typeface="Roboto Black"/>
                <a:cs typeface="Roboto Black"/>
                <a:sym typeface="Roboto Black"/>
              </a:defRPr>
            </a:lvl4pPr>
            <a:lvl5pPr lvl="4" rtl="0">
              <a:spcBef>
                <a:spcPts val="0"/>
              </a:spcBef>
              <a:spcAft>
                <a:spcPts val="0"/>
              </a:spcAft>
              <a:buSzPts val="4000"/>
              <a:buFont typeface="Roboto Black"/>
              <a:buNone/>
              <a:defRPr sz="4000" b="0">
                <a:latin typeface="Roboto Black"/>
                <a:ea typeface="Roboto Black"/>
                <a:cs typeface="Roboto Black"/>
                <a:sym typeface="Roboto Black"/>
              </a:defRPr>
            </a:lvl5pPr>
            <a:lvl6pPr lvl="5" rtl="0">
              <a:spcBef>
                <a:spcPts val="0"/>
              </a:spcBef>
              <a:spcAft>
                <a:spcPts val="0"/>
              </a:spcAft>
              <a:buSzPts val="4000"/>
              <a:buFont typeface="Roboto Black"/>
              <a:buNone/>
              <a:defRPr sz="4000" b="0">
                <a:latin typeface="Roboto Black"/>
                <a:ea typeface="Roboto Black"/>
                <a:cs typeface="Roboto Black"/>
                <a:sym typeface="Roboto Black"/>
              </a:defRPr>
            </a:lvl6pPr>
            <a:lvl7pPr lvl="6" rtl="0">
              <a:spcBef>
                <a:spcPts val="0"/>
              </a:spcBef>
              <a:spcAft>
                <a:spcPts val="0"/>
              </a:spcAft>
              <a:buSzPts val="4000"/>
              <a:buFont typeface="Roboto Black"/>
              <a:buNone/>
              <a:defRPr sz="4000" b="0">
                <a:latin typeface="Roboto Black"/>
                <a:ea typeface="Roboto Black"/>
                <a:cs typeface="Roboto Black"/>
                <a:sym typeface="Roboto Black"/>
              </a:defRPr>
            </a:lvl7pPr>
            <a:lvl8pPr lvl="7" rtl="0">
              <a:spcBef>
                <a:spcPts val="0"/>
              </a:spcBef>
              <a:spcAft>
                <a:spcPts val="0"/>
              </a:spcAft>
              <a:buSzPts val="4000"/>
              <a:buFont typeface="Roboto Black"/>
              <a:buNone/>
              <a:defRPr sz="4000" b="0">
                <a:latin typeface="Roboto Black"/>
                <a:ea typeface="Roboto Black"/>
                <a:cs typeface="Roboto Black"/>
                <a:sym typeface="Roboto Black"/>
              </a:defRPr>
            </a:lvl8pPr>
            <a:lvl9pPr lvl="8" rtl="0">
              <a:spcBef>
                <a:spcPts val="0"/>
              </a:spcBef>
              <a:spcAft>
                <a:spcPts val="0"/>
              </a:spcAft>
              <a:buSzPts val="4000"/>
              <a:buFont typeface="Roboto Black"/>
              <a:buNone/>
              <a:defRPr sz="4000" b="0">
                <a:latin typeface="Roboto Black"/>
                <a:ea typeface="Roboto Black"/>
                <a:cs typeface="Roboto Black"/>
                <a:sym typeface="Roboto Black"/>
              </a:defRPr>
            </a:lvl9pPr>
          </a:lstStyle>
          <a:p>
            <a:endParaRPr/>
          </a:p>
        </p:txBody>
      </p:sp>
      <p:sp>
        <p:nvSpPr>
          <p:cNvPr id="65" name="Google Shape;65;p6"/>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grpSp>
        <p:nvGrpSpPr>
          <p:cNvPr id="66" name="Google Shape;66;p6"/>
          <p:cNvGrpSpPr/>
          <p:nvPr/>
        </p:nvGrpSpPr>
        <p:grpSpPr>
          <a:xfrm>
            <a:off x="8187968" y="4740683"/>
            <a:ext cx="471415" cy="164675"/>
            <a:chOff x="238125" y="1563525"/>
            <a:chExt cx="7088950" cy="2569025"/>
          </a:xfrm>
        </p:grpSpPr>
        <p:sp>
          <p:nvSpPr>
            <p:cNvPr id="67" name="Google Shape;67;p6"/>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68" name="Google Shape;68;p6"/>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69" name="Google Shape;69;p6"/>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70" name="Google Shape;70;p6"/>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71" name="Google Shape;71;p6"/>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72" name="Google Shape;72;p6"/>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73" name="Google Shape;73;p6"/>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74" name="Google Shape;74;p6"/>
          <p:cNvPicPr preferRelativeResize="0"/>
          <p:nvPr/>
        </p:nvPicPr>
        <p:blipFill>
          <a:blip r:embed="rId2">
            <a:alphaModFix/>
          </a:blip>
          <a:stretch>
            <a:fillRect/>
          </a:stretch>
        </p:blipFill>
        <p:spPr>
          <a:xfrm>
            <a:off x="6523400" y="4632139"/>
            <a:ext cx="1588375" cy="3817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 Black">
  <p:cSld name="TITLE_1_1">
    <p:bg>
      <p:bgPr>
        <a:solidFill>
          <a:srgbClr val="000000"/>
        </a:solidFill>
        <a:effectLst/>
      </p:bgPr>
    </p:bg>
    <p:spTree>
      <p:nvGrpSpPr>
        <p:cNvPr id="1" name="Shape 75"/>
        <p:cNvGrpSpPr/>
        <p:nvPr/>
      </p:nvGrpSpPr>
      <p:grpSpPr>
        <a:xfrm>
          <a:off x="0" y="0"/>
          <a:ext cx="0" cy="0"/>
          <a:chOff x="0" y="0"/>
          <a:chExt cx="0" cy="0"/>
        </a:xfrm>
      </p:grpSpPr>
      <p:sp>
        <p:nvSpPr>
          <p:cNvPr id="76" name="Google Shape;76;p7"/>
          <p:cNvSpPr txBox="1">
            <a:spLocks noGrp="1"/>
          </p:cNvSpPr>
          <p:nvPr>
            <p:ph type="ctrTitle"/>
          </p:nvPr>
        </p:nvSpPr>
        <p:spPr>
          <a:xfrm>
            <a:off x="571525" y="535950"/>
            <a:ext cx="6286500" cy="22506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4000"/>
              <a:buNone/>
              <a:defRPr sz="4000" b="0">
                <a:solidFill>
                  <a:srgbClr val="FFFFFF"/>
                </a:solidFill>
              </a:defRPr>
            </a:lvl1pPr>
            <a:lvl2pPr lvl="1" rtl="0">
              <a:spcBef>
                <a:spcPts val="0"/>
              </a:spcBef>
              <a:spcAft>
                <a:spcPts val="0"/>
              </a:spcAft>
              <a:buClr>
                <a:srgbClr val="FFFFFF"/>
              </a:buClr>
              <a:buSzPts val="4000"/>
              <a:buFont typeface="Roboto Black"/>
              <a:buNone/>
              <a:defRPr sz="40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4000"/>
              <a:buFont typeface="Roboto Black"/>
              <a:buNone/>
              <a:defRPr sz="40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4000"/>
              <a:buFont typeface="Roboto Black"/>
              <a:buNone/>
              <a:defRPr sz="40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4000"/>
              <a:buFont typeface="Roboto Black"/>
              <a:buNone/>
              <a:defRPr sz="40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4000"/>
              <a:buFont typeface="Roboto Black"/>
              <a:buNone/>
              <a:defRPr sz="40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4000"/>
              <a:buFont typeface="Roboto Black"/>
              <a:buNone/>
              <a:defRPr sz="40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4000"/>
              <a:buFont typeface="Roboto Black"/>
              <a:buNone/>
              <a:defRPr sz="40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4000"/>
              <a:buFont typeface="Roboto Black"/>
              <a:buNone/>
              <a:defRPr sz="4000" b="0">
                <a:solidFill>
                  <a:srgbClr val="FFFFFF"/>
                </a:solidFill>
                <a:latin typeface="Roboto Black"/>
                <a:ea typeface="Roboto Black"/>
                <a:cs typeface="Roboto Black"/>
                <a:sym typeface="Roboto Black"/>
              </a:defRPr>
            </a:lvl9pPr>
          </a:lstStyle>
          <a:p>
            <a:endParaRPr/>
          </a:p>
        </p:txBody>
      </p:sp>
      <p:grpSp>
        <p:nvGrpSpPr>
          <p:cNvPr id="77" name="Google Shape;77;p7"/>
          <p:cNvGrpSpPr/>
          <p:nvPr/>
        </p:nvGrpSpPr>
        <p:grpSpPr>
          <a:xfrm>
            <a:off x="8187968" y="4740683"/>
            <a:ext cx="471415" cy="164675"/>
            <a:chOff x="238125" y="1563525"/>
            <a:chExt cx="7088950" cy="2569025"/>
          </a:xfrm>
        </p:grpSpPr>
        <p:sp>
          <p:nvSpPr>
            <p:cNvPr id="78" name="Google Shape;78;p7"/>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79" name="Google Shape;79;p7"/>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80" name="Google Shape;80;p7"/>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81" name="Google Shape;81;p7"/>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82" name="Google Shape;82;p7"/>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83" name="Google Shape;83;p7"/>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84" name="Google Shape;84;p7"/>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85" name="Google Shape;85;p7"/>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86" name="Google Shape;86;p7"/>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ine + Body - White">
  <p:cSld name="CUSTOM_4">
    <p:spTree>
      <p:nvGrpSpPr>
        <p:cNvPr id="1" name="Shape 87"/>
        <p:cNvGrpSpPr/>
        <p:nvPr/>
      </p:nvGrpSpPr>
      <p:grpSpPr>
        <a:xfrm>
          <a:off x="0" y="0"/>
          <a:ext cx="0" cy="0"/>
          <a:chOff x="0" y="0"/>
          <a:chExt cx="0" cy="0"/>
        </a:xfrm>
      </p:grpSpPr>
      <p:sp>
        <p:nvSpPr>
          <p:cNvPr id="88" name="Google Shape;88;p8"/>
          <p:cNvSpPr txBox="1">
            <a:spLocks noGrp="1"/>
          </p:cNvSpPr>
          <p:nvPr>
            <p:ph type="title"/>
          </p:nvPr>
        </p:nvSpPr>
        <p:spPr>
          <a:xfrm>
            <a:off x="476250" y="321300"/>
            <a:ext cx="7143900" cy="5361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9" name="Google Shape;89;p8"/>
          <p:cNvSpPr txBox="1">
            <a:spLocks noGrp="1"/>
          </p:cNvSpPr>
          <p:nvPr>
            <p:ph type="body" idx="1"/>
          </p:nvPr>
        </p:nvSpPr>
        <p:spPr>
          <a:xfrm>
            <a:off x="476250" y="1071775"/>
            <a:ext cx="6381900" cy="3429600"/>
          </a:xfrm>
          <a:prstGeom prst="rect">
            <a:avLst/>
          </a:prstGeom>
        </p:spPr>
        <p:txBody>
          <a:bodyPr spcFirstLastPara="1" wrap="square" lIns="0" tIns="0" rIns="0" bIns="0" anchor="t" anchorCtr="0">
            <a:noAutofit/>
          </a:bodyPr>
          <a:lstStyle>
            <a:lvl1pPr marL="457200" lvl="0" indent="-336550" rtl="0">
              <a:lnSpc>
                <a:spcPct val="115000"/>
              </a:lnSpc>
              <a:spcBef>
                <a:spcPts val="0"/>
              </a:spcBef>
              <a:spcAft>
                <a:spcPts val="0"/>
              </a:spcAft>
              <a:buClr>
                <a:srgbClr val="000000"/>
              </a:buClr>
              <a:buSzPts val="1700"/>
              <a:buChar char="—"/>
              <a:defRPr>
                <a:solidFill>
                  <a:srgbClr val="000000"/>
                </a:solidFill>
              </a:defRPr>
            </a:lvl1pPr>
            <a:lvl2pPr marL="914400" lvl="1" indent="-317500" rtl="0">
              <a:lnSpc>
                <a:spcPct val="115000"/>
              </a:lnSpc>
              <a:spcBef>
                <a:spcPts val="1000"/>
              </a:spcBef>
              <a:spcAft>
                <a:spcPts val="0"/>
              </a:spcAft>
              <a:buClr>
                <a:srgbClr val="000000"/>
              </a:buClr>
              <a:buSzPts val="1400"/>
              <a:buChar char="–"/>
              <a:defRPr>
                <a:solidFill>
                  <a:srgbClr val="000000"/>
                </a:solidFill>
              </a:defRPr>
            </a:lvl2pPr>
            <a:lvl3pPr marL="1371600" lvl="2" indent="-317500" rtl="0">
              <a:lnSpc>
                <a:spcPct val="115000"/>
              </a:lnSpc>
              <a:spcBef>
                <a:spcPts val="1000"/>
              </a:spcBef>
              <a:spcAft>
                <a:spcPts val="0"/>
              </a:spcAft>
              <a:buClr>
                <a:srgbClr val="000000"/>
              </a:buClr>
              <a:buSzPts val="1400"/>
              <a:buChar char="–"/>
              <a:defRPr>
                <a:solidFill>
                  <a:srgbClr val="000000"/>
                </a:solidFill>
              </a:defRPr>
            </a:lvl3pPr>
            <a:lvl4pPr marL="1828800" lvl="3" indent="-317500" rtl="0">
              <a:lnSpc>
                <a:spcPct val="115000"/>
              </a:lnSpc>
              <a:spcBef>
                <a:spcPts val="1000"/>
              </a:spcBef>
              <a:spcAft>
                <a:spcPts val="0"/>
              </a:spcAft>
              <a:buClr>
                <a:srgbClr val="000000"/>
              </a:buClr>
              <a:buSzPts val="1400"/>
              <a:buChar char="–"/>
              <a:defRPr>
                <a:solidFill>
                  <a:srgbClr val="000000"/>
                </a:solidFill>
              </a:defRPr>
            </a:lvl4pPr>
            <a:lvl5pPr marL="2286000" lvl="4" indent="-317500" rtl="0">
              <a:lnSpc>
                <a:spcPct val="115000"/>
              </a:lnSpc>
              <a:spcBef>
                <a:spcPts val="1000"/>
              </a:spcBef>
              <a:spcAft>
                <a:spcPts val="0"/>
              </a:spcAft>
              <a:buClr>
                <a:srgbClr val="000000"/>
              </a:buClr>
              <a:buSzPts val="1400"/>
              <a:buChar char="–"/>
              <a:defRPr>
                <a:solidFill>
                  <a:srgbClr val="000000"/>
                </a:solidFill>
              </a:defRPr>
            </a:lvl5pPr>
            <a:lvl6pPr marL="2743200" lvl="5" indent="-317500" rtl="0">
              <a:lnSpc>
                <a:spcPct val="115000"/>
              </a:lnSpc>
              <a:spcBef>
                <a:spcPts val="1000"/>
              </a:spcBef>
              <a:spcAft>
                <a:spcPts val="0"/>
              </a:spcAft>
              <a:buClr>
                <a:srgbClr val="000000"/>
              </a:buClr>
              <a:buSzPts val="1400"/>
              <a:buChar char="–"/>
              <a:defRPr>
                <a:solidFill>
                  <a:srgbClr val="000000"/>
                </a:solidFill>
              </a:defRPr>
            </a:lvl6pPr>
            <a:lvl7pPr marL="3200400" lvl="6" indent="-317500" rtl="0">
              <a:lnSpc>
                <a:spcPct val="115000"/>
              </a:lnSpc>
              <a:spcBef>
                <a:spcPts val="1000"/>
              </a:spcBef>
              <a:spcAft>
                <a:spcPts val="0"/>
              </a:spcAft>
              <a:buClr>
                <a:srgbClr val="000000"/>
              </a:buClr>
              <a:buSzPts val="1400"/>
              <a:buChar char="–"/>
              <a:defRPr>
                <a:solidFill>
                  <a:srgbClr val="000000"/>
                </a:solidFill>
              </a:defRPr>
            </a:lvl7pPr>
            <a:lvl8pPr marL="3657600" lvl="7" indent="-317500" rtl="0">
              <a:lnSpc>
                <a:spcPct val="115000"/>
              </a:lnSpc>
              <a:spcBef>
                <a:spcPts val="1000"/>
              </a:spcBef>
              <a:spcAft>
                <a:spcPts val="0"/>
              </a:spcAft>
              <a:buClr>
                <a:srgbClr val="000000"/>
              </a:buClr>
              <a:buSzPts val="1400"/>
              <a:buChar char="–"/>
              <a:defRPr>
                <a:solidFill>
                  <a:srgbClr val="000000"/>
                </a:solidFill>
              </a:defRPr>
            </a:lvl8pPr>
            <a:lvl9pPr marL="4114800" lvl="8" indent="-317500" rtl="0">
              <a:lnSpc>
                <a:spcPct val="115000"/>
              </a:lnSpc>
              <a:spcBef>
                <a:spcPts val="1000"/>
              </a:spcBef>
              <a:spcAft>
                <a:spcPts val="1000"/>
              </a:spcAft>
              <a:buClr>
                <a:srgbClr val="000000"/>
              </a:buClr>
              <a:buSzPts val="1400"/>
              <a:buChar char="–"/>
              <a:defRPr>
                <a:solidFill>
                  <a:srgbClr val="000000"/>
                </a:solidFill>
              </a:defRPr>
            </a:lvl9pPr>
          </a:lstStyle>
          <a:p>
            <a:endParaRPr/>
          </a:p>
        </p:txBody>
      </p:sp>
      <p:grpSp>
        <p:nvGrpSpPr>
          <p:cNvPr id="90" name="Google Shape;90;p8"/>
          <p:cNvGrpSpPr/>
          <p:nvPr/>
        </p:nvGrpSpPr>
        <p:grpSpPr>
          <a:xfrm>
            <a:off x="8187968" y="4740683"/>
            <a:ext cx="471415" cy="164675"/>
            <a:chOff x="238125" y="1563525"/>
            <a:chExt cx="7088950" cy="2569025"/>
          </a:xfrm>
        </p:grpSpPr>
        <p:sp>
          <p:nvSpPr>
            <p:cNvPr id="91" name="Google Shape;91;p8"/>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92" name="Google Shape;92;p8"/>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93" name="Google Shape;93;p8"/>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94" name="Google Shape;94;p8"/>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95" name="Google Shape;95;p8"/>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96" name="Google Shape;96;p8"/>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97" name="Google Shape;97;p8"/>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98" name="Google Shape;98;p8"/>
          <p:cNvPicPr preferRelativeResize="0"/>
          <p:nvPr/>
        </p:nvPicPr>
        <p:blipFill>
          <a:blip r:embed="rId2">
            <a:alphaModFix/>
          </a:blip>
          <a:stretch>
            <a:fillRect/>
          </a:stretch>
        </p:blipFill>
        <p:spPr>
          <a:xfrm>
            <a:off x="6523400" y="4632139"/>
            <a:ext cx="1588375" cy="381750"/>
          </a:xfrm>
          <a:prstGeom prst="rect">
            <a:avLst/>
          </a:prstGeom>
          <a:noFill/>
          <a:ln>
            <a:noFill/>
          </a:ln>
        </p:spPr>
      </p:pic>
      <p:sp>
        <p:nvSpPr>
          <p:cNvPr id="99" name="Google Shape;99;p8"/>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 Body - Black">
  <p:cSld name="CUSTOM_4_1">
    <p:bg>
      <p:bgPr>
        <a:solidFill>
          <a:srgbClr val="000000"/>
        </a:solidFill>
        <a:effectLst/>
      </p:bgPr>
    </p:bg>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476250" y="321300"/>
            <a:ext cx="7143900" cy="5361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2" name="Google Shape;102;p9"/>
          <p:cNvSpPr txBox="1">
            <a:spLocks noGrp="1"/>
          </p:cNvSpPr>
          <p:nvPr>
            <p:ph type="body" idx="1"/>
          </p:nvPr>
        </p:nvSpPr>
        <p:spPr>
          <a:xfrm>
            <a:off x="476250" y="1071775"/>
            <a:ext cx="6381900" cy="3429600"/>
          </a:xfrm>
          <a:prstGeom prst="rect">
            <a:avLst/>
          </a:prstGeom>
        </p:spPr>
        <p:txBody>
          <a:bodyPr spcFirstLastPara="1" wrap="square" lIns="0" tIns="0" rIns="0" bIns="0" anchor="t" anchorCtr="0">
            <a:noAutofit/>
          </a:bodyPr>
          <a:lstStyle>
            <a:lvl1pPr marL="457200" lvl="0" indent="-336550" rtl="0">
              <a:lnSpc>
                <a:spcPct val="115000"/>
              </a:lnSpc>
              <a:spcBef>
                <a:spcPts val="0"/>
              </a:spcBef>
              <a:spcAft>
                <a:spcPts val="0"/>
              </a:spcAft>
              <a:buClr>
                <a:srgbClr val="FFFFFF"/>
              </a:buClr>
              <a:buSzPts val="1700"/>
              <a:buChar char="—"/>
              <a:defRPr>
                <a:solidFill>
                  <a:srgbClr val="FFFFFF"/>
                </a:solidFill>
              </a:defRPr>
            </a:lvl1pPr>
            <a:lvl2pPr marL="914400" lvl="1" indent="-317500" rtl="0">
              <a:lnSpc>
                <a:spcPct val="115000"/>
              </a:lnSpc>
              <a:spcBef>
                <a:spcPts val="1000"/>
              </a:spcBef>
              <a:spcAft>
                <a:spcPts val="0"/>
              </a:spcAft>
              <a:buClr>
                <a:srgbClr val="FFFFFF"/>
              </a:buClr>
              <a:buSzPts val="1400"/>
              <a:buChar char="–"/>
              <a:defRPr>
                <a:solidFill>
                  <a:srgbClr val="FFFFFF"/>
                </a:solidFill>
              </a:defRPr>
            </a:lvl2pPr>
            <a:lvl3pPr marL="1371600" lvl="2" indent="-317500" rtl="0">
              <a:lnSpc>
                <a:spcPct val="115000"/>
              </a:lnSpc>
              <a:spcBef>
                <a:spcPts val="1000"/>
              </a:spcBef>
              <a:spcAft>
                <a:spcPts val="0"/>
              </a:spcAft>
              <a:buClr>
                <a:srgbClr val="FFFFFF"/>
              </a:buClr>
              <a:buSzPts val="1400"/>
              <a:buChar char="–"/>
              <a:defRPr>
                <a:solidFill>
                  <a:srgbClr val="FFFFFF"/>
                </a:solidFill>
              </a:defRPr>
            </a:lvl3pPr>
            <a:lvl4pPr marL="1828800" lvl="3" indent="-317500" rtl="0">
              <a:lnSpc>
                <a:spcPct val="115000"/>
              </a:lnSpc>
              <a:spcBef>
                <a:spcPts val="1000"/>
              </a:spcBef>
              <a:spcAft>
                <a:spcPts val="0"/>
              </a:spcAft>
              <a:buClr>
                <a:srgbClr val="FFFFFF"/>
              </a:buClr>
              <a:buSzPts val="1400"/>
              <a:buChar char="–"/>
              <a:defRPr>
                <a:solidFill>
                  <a:srgbClr val="FFFFFF"/>
                </a:solidFill>
              </a:defRPr>
            </a:lvl4pPr>
            <a:lvl5pPr marL="2286000" lvl="4" indent="-317500" rtl="0">
              <a:lnSpc>
                <a:spcPct val="115000"/>
              </a:lnSpc>
              <a:spcBef>
                <a:spcPts val="1000"/>
              </a:spcBef>
              <a:spcAft>
                <a:spcPts val="0"/>
              </a:spcAft>
              <a:buClr>
                <a:srgbClr val="FFFFFF"/>
              </a:buClr>
              <a:buSzPts val="1400"/>
              <a:buChar char="–"/>
              <a:defRPr>
                <a:solidFill>
                  <a:srgbClr val="FFFFFF"/>
                </a:solidFill>
              </a:defRPr>
            </a:lvl5pPr>
            <a:lvl6pPr marL="2743200" lvl="5" indent="-317500" rtl="0">
              <a:lnSpc>
                <a:spcPct val="115000"/>
              </a:lnSpc>
              <a:spcBef>
                <a:spcPts val="1000"/>
              </a:spcBef>
              <a:spcAft>
                <a:spcPts val="0"/>
              </a:spcAft>
              <a:buClr>
                <a:srgbClr val="FFFFFF"/>
              </a:buClr>
              <a:buSzPts val="1400"/>
              <a:buChar char="–"/>
              <a:defRPr>
                <a:solidFill>
                  <a:srgbClr val="FFFFFF"/>
                </a:solidFill>
              </a:defRPr>
            </a:lvl6pPr>
            <a:lvl7pPr marL="3200400" lvl="6" indent="-317500" rtl="0">
              <a:lnSpc>
                <a:spcPct val="115000"/>
              </a:lnSpc>
              <a:spcBef>
                <a:spcPts val="1000"/>
              </a:spcBef>
              <a:spcAft>
                <a:spcPts val="0"/>
              </a:spcAft>
              <a:buClr>
                <a:srgbClr val="FFFFFF"/>
              </a:buClr>
              <a:buSzPts val="1400"/>
              <a:buChar char="–"/>
              <a:defRPr>
                <a:solidFill>
                  <a:srgbClr val="FFFFFF"/>
                </a:solidFill>
              </a:defRPr>
            </a:lvl7pPr>
            <a:lvl8pPr marL="3657600" lvl="7" indent="-317500" rtl="0">
              <a:lnSpc>
                <a:spcPct val="115000"/>
              </a:lnSpc>
              <a:spcBef>
                <a:spcPts val="1000"/>
              </a:spcBef>
              <a:spcAft>
                <a:spcPts val="0"/>
              </a:spcAft>
              <a:buClr>
                <a:srgbClr val="FFFFFF"/>
              </a:buClr>
              <a:buSzPts val="1400"/>
              <a:buChar char="–"/>
              <a:defRPr>
                <a:solidFill>
                  <a:srgbClr val="FFFFFF"/>
                </a:solidFill>
              </a:defRPr>
            </a:lvl8pPr>
            <a:lvl9pPr marL="4114800" lvl="8" indent="-317500" rtl="0">
              <a:lnSpc>
                <a:spcPct val="115000"/>
              </a:lnSpc>
              <a:spcBef>
                <a:spcPts val="1000"/>
              </a:spcBef>
              <a:spcAft>
                <a:spcPts val="1000"/>
              </a:spcAft>
              <a:buClr>
                <a:srgbClr val="FFFFFF"/>
              </a:buClr>
              <a:buSzPts val="1400"/>
              <a:buChar char="–"/>
              <a:defRPr>
                <a:solidFill>
                  <a:srgbClr val="FFFFFF"/>
                </a:solidFill>
              </a:defRPr>
            </a:lvl9pPr>
          </a:lstStyle>
          <a:p>
            <a:endParaRPr/>
          </a:p>
        </p:txBody>
      </p:sp>
      <p:grpSp>
        <p:nvGrpSpPr>
          <p:cNvPr id="103" name="Google Shape;103;p9"/>
          <p:cNvGrpSpPr/>
          <p:nvPr/>
        </p:nvGrpSpPr>
        <p:grpSpPr>
          <a:xfrm>
            <a:off x="8187968" y="4740683"/>
            <a:ext cx="471415" cy="164675"/>
            <a:chOff x="238125" y="1563525"/>
            <a:chExt cx="7088950" cy="2569025"/>
          </a:xfrm>
        </p:grpSpPr>
        <p:sp>
          <p:nvSpPr>
            <p:cNvPr id="104" name="Google Shape;104;p9"/>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5" name="Google Shape;105;p9"/>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6" name="Google Shape;106;p9"/>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7" name="Google Shape;107;p9"/>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8" name="Google Shape;108;p9"/>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9" name="Google Shape;109;p9"/>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10" name="Google Shape;110;p9"/>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111" name="Google Shape;111;p9"/>
          <p:cNvPicPr preferRelativeResize="0"/>
          <p:nvPr/>
        </p:nvPicPr>
        <p:blipFill>
          <a:blip r:embed="rId2">
            <a:alphaModFix/>
          </a:blip>
          <a:stretch>
            <a:fillRect/>
          </a:stretch>
        </p:blipFill>
        <p:spPr>
          <a:xfrm>
            <a:off x="6533967" y="4654288"/>
            <a:ext cx="1403929" cy="337425"/>
          </a:xfrm>
          <a:prstGeom prst="rect">
            <a:avLst/>
          </a:prstGeom>
          <a:noFill/>
          <a:ln>
            <a:noFill/>
          </a:ln>
        </p:spPr>
      </p:pic>
      <p:sp>
        <p:nvSpPr>
          <p:cNvPr id="112" name="Google Shape;112;p9"/>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lt1"/>
                </a:solidFill>
                <a:latin typeface="Roboto"/>
                <a:ea typeface="Roboto"/>
                <a:cs typeface="Roboto"/>
                <a:sym typeface="Roboto"/>
              </a:defRPr>
            </a:lvl1pPr>
            <a:lvl2pPr lvl="1" algn="ctr" rtl="0">
              <a:buNone/>
              <a:defRPr sz="600" i="1">
                <a:solidFill>
                  <a:schemeClr val="lt1"/>
                </a:solidFill>
                <a:latin typeface="Roboto"/>
                <a:ea typeface="Roboto"/>
                <a:cs typeface="Roboto"/>
                <a:sym typeface="Roboto"/>
              </a:defRPr>
            </a:lvl2pPr>
            <a:lvl3pPr lvl="2" algn="ctr" rtl="0">
              <a:buNone/>
              <a:defRPr sz="600" i="1">
                <a:solidFill>
                  <a:schemeClr val="lt1"/>
                </a:solidFill>
                <a:latin typeface="Roboto"/>
                <a:ea typeface="Roboto"/>
                <a:cs typeface="Roboto"/>
                <a:sym typeface="Roboto"/>
              </a:defRPr>
            </a:lvl3pPr>
            <a:lvl4pPr lvl="3" algn="ctr" rtl="0">
              <a:buNone/>
              <a:defRPr sz="600" i="1">
                <a:solidFill>
                  <a:schemeClr val="lt1"/>
                </a:solidFill>
                <a:latin typeface="Roboto"/>
                <a:ea typeface="Roboto"/>
                <a:cs typeface="Roboto"/>
                <a:sym typeface="Roboto"/>
              </a:defRPr>
            </a:lvl4pPr>
            <a:lvl5pPr lvl="4" algn="ctr" rtl="0">
              <a:buNone/>
              <a:defRPr sz="600" i="1">
                <a:solidFill>
                  <a:schemeClr val="lt1"/>
                </a:solidFill>
                <a:latin typeface="Roboto"/>
                <a:ea typeface="Roboto"/>
                <a:cs typeface="Roboto"/>
                <a:sym typeface="Roboto"/>
              </a:defRPr>
            </a:lvl5pPr>
            <a:lvl6pPr lvl="5" algn="ctr" rtl="0">
              <a:buNone/>
              <a:defRPr sz="600" i="1">
                <a:solidFill>
                  <a:schemeClr val="lt1"/>
                </a:solidFill>
                <a:latin typeface="Roboto"/>
                <a:ea typeface="Roboto"/>
                <a:cs typeface="Roboto"/>
                <a:sym typeface="Roboto"/>
              </a:defRPr>
            </a:lvl6pPr>
            <a:lvl7pPr lvl="6" algn="ctr" rtl="0">
              <a:buNone/>
              <a:defRPr sz="600" i="1">
                <a:solidFill>
                  <a:schemeClr val="lt1"/>
                </a:solidFill>
                <a:latin typeface="Roboto"/>
                <a:ea typeface="Roboto"/>
                <a:cs typeface="Roboto"/>
                <a:sym typeface="Roboto"/>
              </a:defRPr>
            </a:lvl7pPr>
            <a:lvl8pPr lvl="7" algn="ctr" rtl="0">
              <a:buNone/>
              <a:defRPr sz="600" i="1">
                <a:solidFill>
                  <a:schemeClr val="lt1"/>
                </a:solidFill>
                <a:latin typeface="Roboto"/>
                <a:ea typeface="Roboto"/>
                <a:cs typeface="Roboto"/>
                <a:sym typeface="Roboto"/>
              </a:defRPr>
            </a:lvl8pPr>
            <a:lvl9pPr lvl="8" algn="ctr" rtl="0">
              <a:buNone/>
              <a:defRPr sz="600" i="1">
                <a:solidFill>
                  <a:schemeClr val="lt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line - White">
  <p:cSld name="CUSTOM_2">
    <p:spTree>
      <p:nvGrpSpPr>
        <p:cNvPr id="1" name="Shape 113"/>
        <p:cNvGrpSpPr/>
        <p:nvPr/>
      </p:nvGrpSpPr>
      <p:grpSpPr>
        <a:xfrm>
          <a:off x="0" y="0"/>
          <a:ext cx="0" cy="0"/>
          <a:chOff x="0" y="0"/>
          <a:chExt cx="0" cy="0"/>
        </a:xfrm>
      </p:grpSpPr>
      <p:sp>
        <p:nvSpPr>
          <p:cNvPr id="114" name="Google Shape;114;p10"/>
          <p:cNvSpPr txBox="1">
            <a:spLocks noGrp="1"/>
          </p:cNvSpPr>
          <p:nvPr>
            <p:ph type="title"/>
          </p:nvPr>
        </p:nvSpPr>
        <p:spPr>
          <a:xfrm>
            <a:off x="476250" y="321300"/>
            <a:ext cx="7143900" cy="536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800"/>
              <a:buNone/>
              <a:defRPr sz="2800" i="0" u="none" strike="noStrike" cap="none">
                <a:solidFill>
                  <a:schemeClr val="dk1"/>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5" name="Google Shape;115;p10"/>
          <p:cNvGrpSpPr/>
          <p:nvPr/>
        </p:nvGrpSpPr>
        <p:grpSpPr>
          <a:xfrm>
            <a:off x="8187968" y="4740683"/>
            <a:ext cx="471415" cy="164675"/>
            <a:chOff x="238125" y="1563525"/>
            <a:chExt cx="7088950" cy="2569025"/>
          </a:xfrm>
        </p:grpSpPr>
        <p:sp>
          <p:nvSpPr>
            <p:cNvPr id="116" name="Google Shape;116;p10"/>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17" name="Google Shape;117;p10"/>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18" name="Google Shape;118;p10"/>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19" name="Google Shape;119;p10"/>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20" name="Google Shape;120;p10"/>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21" name="Google Shape;121;p10"/>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22" name="Google Shape;122;p10"/>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pic>
        <p:nvPicPr>
          <p:cNvPr id="123" name="Google Shape;123;p10"/>
          <p:cNvPicPr preferRelativeResize="0"/>
          <p:nvPr/>
        </p:nvPicPr>
        <p:blipFill>
          <a:blip r:embed="rId2">
            <a:alphaModFix/>
          </a:blip>
          <a:stretch>
            <a:fillRect/>
          </a:stretch>
        </p:blipFill>
        <p:spPr>
          <a:xfrm>
            <a:off x="6523400" y="4632139"/>
            <a:ext cx="1588375" cy="381750"/>
          </a:xfrm>
          <a:prstGeom prst="rect">
            <a:avLst/>
          </a:prstGeom>
          <a:noFill/>
          <a:ln>
            <a:noFill/>
          </a:ln>
        </p:spPr>
      </p:pic>
      <p:sp>
        <p:nvSpPr>
          <p:cNvPr id="124" name="Google Shape;124;p10"/>
          <p:cNvSpPr txBox="1">
            <a:spLocks noGrp="1"/>
          </p:cNvSpPr>
          <p:nvPr>
            <p:ph type="sldNum" idx="12"/>
          </p:nvPr>
        </p:nvSpPr>
        <p:spPr>
          <a:xfrm>
            <a:off x="2995125" y="4715750"/>
            <a:ext cx="3100800" cy="210300"/>
          </a:xfrm>
          <a:prstGeom prst="rect">
            <a:avLst/>
          </a:prstGeom>
          <a:noFill/>
          <a:ln>
            <a:noFill/>
          </a:ln>
        </p:spPr>
        <p:txBody>
          <a:bodyPr spcFirstLastPara="1" wrap="square" lIns="0" tIns="0" rIns="0" bIns="0" anchor="ctr" anchorCtr="0">
            <a:noAutofit/>
          </a:bodyPr>
          <a:lstStyle>
            <a:lvl1pPr lvl="0" algn="ctr" rtl="0">
              <a:buNone/>
              <a:defRPr sz="600" i="1">
                <a:solidFill>
                  <a:schemeClr val="dk1"/>
                </a:solidFill>
                <a:latin typeface="Roboto"/>
                <a:ea typeface="Roboto"/>
                <a:cs typeface="Roboto"/>
                <a:sym typeface="Roboto"/>
              </a:defRPr>
            </a:lvl1pPr>
            <a:lvl2pPr lvl="1" algn="ctr" rtl="0">
              <a:buNone/>
              <a:defRPr sz="600" i="1">
                <a:solidFill>
                  <a:schemeClr val="dk1"/>
                </a:solidFill>
                <a:latin typeface="Roboto"/>
                <a:ea typeface="Roboto"/>
                <a:cs typeface="Roboto"/>
                <a:sym typeface="Roboto"/>
              </a:defRPr>
            </a:lvl2pPr>
            <a:lvl3pPr lvl="2" algn="ctr" rtl="0">
              <a:buNone/>
              <a:defRPr sz="600" i="1">
                <a:solidFill>
                  <a:schemeClr val="dk1"/>
                </a:solidFill>
                <a:latin typeface="Roboto"/>
                <a:ea typeface="Roboto"/>
                <a:cs typeface="Roboto"/>
                <a:sym typeface="Roboto"/>
              </a:defRPr>
            </a:lvl3pPr>
            <a:lvl4pPr lvl="3" algn="ctr" rtl="0">
              <a:buNone/>
              <a:defRPr sz="600" i="1">
                <a:solidFill>
                  <a:schemeClr val="dk1"/>
                </a:solidFill>
                <a:latin typeface="Roboto"/>
                <a:ea typeface="Roboto"/>
                <a:cs typeface="Roboto"/>
                <a:sym typeface="Roboto"/>
              </a:defRPr>
            </a:lvl4pPr>
            <a:lvl5pPr lvl="4" algn="ctr" rtl="0">
              <a:buNone/>
              <a:defRPr sz="600" i="1">
                <a:solidFill>
                  <a:schemeClr val="dk1"/>
                </a:solidFill>
                <a:latin typeface="Roboto"/>
                <a:ea typeface="Roboto"/>
                <a:cs typeface="Roboto"/>
                <a:sym typeface="Roboto"/>
              </a:defRPr>
            </a:lvl5pPr>
            <a:lvl6pPr lvl="5" algn="ctr" rtl="0">
              <a:buNone/>
              <a:defRPr sz="600" i="1">
                <a:solidFill>
                  <a:schemeClr val="dk1"/>
                </a:solidFill>
                <a:latin typeface="Roboto"/>
                <a:ea typeface="Roboto"/>
                <a:cs typeface="Roboto"/>
                <a:sym typeface="Roboto"/>
              </a:defRPr>
            </a:lvl6pPr>
            <a:lvl7pPr lvl="6" algn="ctr" rtl="0">
              <a:buNone/>
              <a:defRPr sz="600" i="1">
                <a:solidFill>
                  <a:schemeClr val="dk1"/>
                </a:solidFill>
                <a:latin typeface="Roboto"/>
                <a:ea typeface="Roboto"/>
                <a:cs typeface="Roboto"/>
                <a:sym typeface="Roboto"/>
              </a:defRPr>
            </a:lvl7pPr>
            <a:lvl8pPr lvl="7" algn="ctr" rtl="0">
              <a:buNone/>
              <a:defRPr sz="600" i="1">
                <a:solidFill>
                  <a:schemeClr val="dk1"/>
                </a:solidFill>
                <a:latin typeface="Roboto"/>
                <a:ea typeface="Roboto"/>
                <a:cs typeface="Roboto"/>
                <a:sym typeface="Roboto"/>
              </a:defRPr>
            </a:lvl8pPr>
            <a:lvl9pPr lvl="8" algn="ctr" rtl="0">
              <a:buNone/>
              <a:defRPr sz="600" i="1">
                <a:solidFill>
                  <a:schemeClr val="dk1"/>
                </a:solidFill>
                <a:latin typeface="Roboto"/>
                <a:ea typeface="Roboto"/>
                <a:cs typeface="Roboto"/>
                <a:sym typeface="Roboto"/>
              </a:defRPr>
            </a:lvl9p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6250" y="321300"/>
            <a:ext cx="7143900" cy="536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800"/>
              <a:buFont typeface="Inter"/>
              <a:buNone/>
              <a:defRPr sz="2800" b="1" i="0" u="none" strike="noStrike" cap="none">
                <a:solidFill>
                  <a:schemeClr val="dk1"/>
                </a:solidFill>
                <a:latin typeface="Inter"/>
                <a:ea typeface="Inter"/>
                <a:cs typeface="Inter"/>
                <a:sym typeface="Inter"/>
              </a:defRPr>
            </a:lvl1pPr>
            <a:lvl2pPr lvl="1" rtl="0">
              <a:lnSpc>
                <a:spcPct val="100000"/>
              </a:lnSpc>
              <a:spcBef>
                <a:spcPts val="0"/>
              </a:spcBef>
              <a:spcAft>
                <a:spcPts val="0"/>
              </a:spcAft>
              <a:buSzPts val="2800"/>
              <a:buFont typeface="Inter"/>
              <a:buNone/>
              <a:defRPr sz="2800" b="1">
                <a:latin typeface="Inter"/>
                <a:ea typeface="Inter"/>
                <a:cs typeface="Inter"/>
                <a:sym typeface="Inter"/>
              </a:defRPr>
            </a:lvl2pPr>
            <a:lvl3pPr lvl="2" rtl="0">
              <a:lnSpc>
                <a:spcPct val="100000"/>
              </a:lnSpc>
              <a:spcBef>
                <a:spcPts val="0"/>
              </a:spcBef>
              <a:spcAft>
                <a:spcPts val="0"/>
              </a:spcAft>
              <a:buSzPts val="2800"/>
              <a:buFont typeface="Inter"/>
              <a:buNone/>
              <a:defRPr sz="2800" b="1">
                <a:latin typeface="Inter"/>
                <a:ea typeface="Inter"/>
                <a:cs typeface="Inter"/>
                <a:sym typeface="Inter"/>
              </a:defRPr>
            </a:lvl3pPr>
            <a:lvl4pPr lvl="3" rtl="0">
              <a:lnSpc>
                <a:spcPct val="100000"/>
              </a:lnSpc>
              <a:spcBef>
                <a:spcPts val="0"/>
              </a:spcBef>
              <a:spcAft>
                <a:spcPts val="0"/>
              </a:spcAft>
              <a:buSzPts val="2800"/>
              <a:buFont typeface="Inter"/>
              <a:buNone/>
              <a:defRPr sz="2800" b="1">
                <a:latin typeface="Inter"/>
                <a:ea typeface="Inter"/>
                <a:cs typeface="Inter"/>
                <a:sym typeface="Inter"/>
              </a:defRPr>
            </a:lvl4pPr>
            <a:lvl5pPr lvl="4" rtl="0">
              <a:lnSpc>
                <a:spcPct val="100000"/>
              </a:lnSpc>
              <a:spcBef>
                <a:spcPts val="0"/>
              </a:spcBef>
              <a:spcAft>
                <a:spcPts val="0"/>
              </a:spcAft>
              <a:buSzPts val="2800"/>
              <a:buFont typeface="Inter"/>
              <a:buNone/>
              <a:defRPr sz="2800" b="1">
                <a:latin typeface="Inter"/>
                <a:ea typeface="Inter"/>
                <a:cs typeface="Inter"/>
                <a:sym typeface="Inter"/>
              </a:defRPr>
            </a:lvl5pPr>
            <a:lvl6pPr lvl="5" rtl="0">
              <a:lnSpc>
                <a:spcPct val="100000"/>
              </a:lnSpc>
              <a:spcBef>
                <a:spcPts val="0"/>
              </a:spcBef>
              <a:spcAft>
                <a:spcPts val="0"/>
              </a:spcAft>
              <a:buSzPts val="2800"/>
              <a:buFont typeface="Inter"/>
              <a:buNone/>
              <a:defRPr sz="2800" b="1">
                <a:latin typeface="Inter"/>
                <a:ea typeface="Inter"/>
                <a:cs typeface="Inter"/>
                <a:sym typeface="Inter"/>
              </a:defRPr>
            </a:lvl6pPr>
            <a:lvl7pPr lvl="6" rtl="0">
              <a:lnSpc>
                <a:spcPct val="100000"/>
              </a:lnSpc>
              <a:spcBef>
                <a:spcPts val="0"/>
              </a:spcBef>
              <a:spcAft>
                <a:spcPts val="0"/>
              </a:spcAft>
              <a:buSzPts val="2800"/>
              <a:buFont typeface="Inter"/>
              <a:buNone/>
              <a:defRPr sz="2800" b="1">
                <a:latin typeface="Inter"/>
                <a:ea typeface="Inter"/>
                <a:cs typeface="Inter"/>
                <a:sym typeface="Inter"/>
              </a:defRPr>
            </a:lvl7pPr>
            <a:lvl8pPr lvl="7" rtl="0">
              <a:lnSpc>
                <a:spcPct val="100000"/>
              </a:lnSpc>
              <a:spcBef>
                <a:spcPts val="0"/>
              </a:spcBef>
              <a:spcAft>
                <a:spcPts val="0"/>
              </a:spcAft>
              <a:buSzPts val="2800"/>
              <a:buFont typeface="Inter"/>
              <a:buNone/>
              <a:defRPr sz="2800" b="1">
                <a:latin typeface="Inter"/>
                <a:ea typeface="Inter"/>
                <a:cs typeface="Inter"/>
                <a:sym typeface="Inter"/>
              </a:defRPr>
            </a:lvl8pPr>
            <a:lvl9pPr lvl="8" rtl="0">
              <a:lnSpc>
                <a:spcPct val="100000"/>
              </a:lnSpc>
              <a:spcBef>
                <a:spcPts val="0"/>
              </a:spcBef>
              <a:spcAft>
                <a:spcPts val="0"/>
              </a:spcAft>
              <a:buSzPts val="2800"/>
              <a:buFont typeface="Inter"/>
              <a:buNone/>
              <a:defRPr sz="2800" b="1">
                <a:latin typeface="Inter"/>
                <a:ea typeface="Inter"/>
                <a:cs typeface="Inter"/>
                <a:sym typeface="Inter"/>
              </a:defRPr>
            </a:lvl9pPr>
          </a:lstStyle>
          <a:p>
            <a:endParaRPr/>
          </a:p>
        </p:txBody>
      </p:sp>
      <p:sp>
        <p:nvSpPr>
          <p:cNvPr id="7" name="Google Shape;7;p1"/>
          <p:cNvSpPr txBox="1">
            <a:spLocks noGrp="1"/>
          </p:cNvSpPr>
          <p:nvPr>
            <p:ph type="body" idx="1"/>
          </p:nvPr>
        </p:nvSpPr>
        <p:spPr>
          <a:xfrm>
            <a:off x="476400" y="1179025"/>
            <a:ext cx="6381600" cy="3322500"/>
          </a:xfrm>
          <a:prstGeom prst="rect">
            <a:avLst/>
          </a:prstGeom>
          <a:noFill/>
          <a:ln>
            <a:noFill/>
          </a:ln>
        </p:spPr>
        <p:txBody>
          <a:bodyPr spcFirstLastPara="1" wrap="square" lIns="0" tIns="0" rIns="0" bIns="0" anchor="t" anchorCtr="0">
            <a:noAutofit/>
          </a:bodyPr>
          <a:lstStyle>
            <a:lvl1pPr marL="457200" marR="0" lvl="0" indent="-336550" algn="l" rtl="0">
              <a:lnSpc>
                <a:spcPct val="114000"/>
              </a:lnSpc>
              <a:spcBef>
                <a:spcPts val="0"/>
              </a:spcBef>
              <a:spcAft>
                <a:spcPts val="0"/>
              </a:spcAft>
              <a:buClr>
                <a:srgbClr val="212121"/>
              </a:buClr>
              <a:buSzPts val="1700"/>
              <a:buFont typeface="Inter"/>
              <a:buChar char="—"/>
              <a:defRPr sz="1700" i="0" u="none" strike="noStrike" cap="none">
                <a:solidFill>
                  <a:srgbClr val="212121"/>
                </a:solidFill>
                <a:latin typeface="Inter"/>
                <a:ea typeface="Inter"/>
                <a:cs typeface="Inter"/>
                <a:sym typeface="Inter"/>
              </a:defRPr>
            </a:lvl1pPr>
            <a:lvl2pPr marL="914400" marR="0" lvl="1" indent="-317500" algn="l" rtl="0">
              <a:lnSpc>
                <a:spcPct val="114000"/>
              </a:lnSpc>
              <a:spcBef>
                <a:spcPts val="1000"/>
              </a:spcBef>
              <a:spcAft>
                <a:spcPts val="0"/>
              </a:spcAft>
              <a:buClr>
                <a:srgbClr val="212121"/>
              </a:buClr>
              <a:buSzPts val="1400"/>
              <a:buFont typeface="Inter"/>
              <a:buChar char="–"/>
              <a:defRPr sz="1400" i="0" u="none" strike="noStrike" cap="none">
                <a:solidFill>
                  <a:srgbClr val="212121"/>
                </a:solidFill>
                <a:latin typeface="Inter"/>
                <a:ea typeface="Inter"/>
                <a:cs typeface="Inter"/>
                <a:sym typeface="Inter"/>
              </a:defRPr>
            </a:lvl2pPr>
            <a:lvl3pPr marL="1371600" marR="0" lvl="2" indent="-317500" algn="l" rtl="0">
              <a:lnSpc>
                <a:spcPct val="114000"/>
              </a:lnSpc>
              <a:spcBef>
                <a:spcPts val="1000"/>
              </a:spcBef>
              <a:spcAft>
                <a:spcPts val="0"/>
              </a:spcAft>
              <a:buClr>
                <a:srgbClr val="212121"/>
              </a:buClr>
              <a:buSzPts val="1400"/>
              <a:buFont typeface="Inter"/>
              <a:buChar char="–"/>
              <a:defRPr sz="1400" i="0" u="none" strike="noStrike" cap="none">
                <a:solidFill>
                  <a:srgbClr val="212121"/>
                </a:solidFill>
                <a:latin typeface="Inter"/>
                <a:ea typeface="Inter"/>
                <a:cs typeface="Inter"/>
                <a:sym typeface="Inter"/>
              </a:defRPr>
            </a:lvl3pPr>
            <a:lvl4pPr marL="1828800" marR="0" lvl="3" indent="-317500" algn="l" rtl="0">
              <a:lnSpc>
                <a:spcPct val="114000"/>
              </a:lnSpc>
              <a:spcBef>
                <a:spcPts val="1000"/>
              </a:spcBef>
              <a:spcAft>
                <a:spcPts val="0"/>
              </a:spcAft>
              <a:buClr>
                <a:srgbClr val="212121"/>
              </a:buClr>
              <a:buSzPts val="1400"/>
              <a:buFont typeface="Inter"/>
              <a:buChar char="–"/>
              <a:defRPr sz="1400" i="0" u="none" strike="noStrike" cap="none">
                <a:solidFill>
                  <a:srgbClr val="212121"/>
                </a:solidFill>
                <a:latin typeface="Inter"/>
                <a:ea typeface="Inter"/>
                <a:cs typeface="Inter"/>
                <a:sym typeface="Inter"/>
              </a:defRPr>
            </a:lvl4pPr>
            <a:lvl5pPr marL="2286000" marR="0" lvl="4" indent="-317500" algn="l" rtl="0">
              <a:lnSpc>
                <a:spcPct val="114000"/>
              </a:lnSpc>
              <a:spcBef>
                <a:spcPts val="1000"/>
              </a:spcBef>
              <a:spcAft>
                <a:spcPts val="0"/>
              </a:spcAft>
              <a:buClr>
                <a:srgbClr val="212121"/>
              </a:buClr>
              <a:buSzPts val="1400"/>
              <a:buFont typeface="Inter"/>
              <a:buChar char="–"/>
              <a:defRPr sz="1400" i="0" u="none" strike="noStrike" cap="none">
                <a:solidFill>
                  <a:srgbClr val="212121"/>
                </a:solidFill>
                <a:latin typeface="Inter"/>
                <a:ea typeface="Inter"/>
                <a:cs typeface="Inter"/>
                <a:sym typeface="Inter"/>
              </a:defRPr>
            </a:lvl5pPr>
            <a:lvl6pPr marL="2743200" marR="0" lvl="5" indent="-317500" algn="l" rtl="0">
              <a:lnSpc>
                <a:spcPct val="114000"/>
              </a:lnSpc>
              <a:spcBef>
                <a:spcPts val="1000"/>
              </a:spcBef>
              <a:spcAft>
                <a:spcPts val="0"/>
              </a:spcAft>
              <a:buClr>
                <a:srgbClr val="212121"/>
              </a:buClr>
              <a:buSzPts val="1400"/>
              <a:buFont typeface="Inter"/>
              <a:buChar char="–"/>
              <a:defRPr sz="1400" i="0" u="none" strike="noStrike" cap="none">
                <a:solidFill>
                  <a:srgbClr val="212121"/>
                </a:solidFill>
                <a:latin typeface="Inter"/>
                <a:ea typeface="Inter"/>
                <a:cs typeface="Inter"/>
                <a:sym typeface="Inter"/>
              </a:defRPr>
            </a:lvl6pPr>
            <a:lvl7pPr marL="3200400" marR="0" lvl="6" indent="-317500" algn="l" rtl="0">
              <a:lnSpc>
                <a:spcPct val="114000"/>
              </a:lnSpc>
              <a:spcBef>
                <a:spcPts val="1000"/>
              </a:spcBef>
              <a:spcAft>
                <a:spcPts val="0"/>
              </a:spcAft>
              <a:buClr>
                <a:srgbClr val="212121"/>
              </a:buClr>
              <a:buSzPts val="1400"/>
              <a:buFont typeface="Inter"/>
              <a:buChar char="–"/>
              <a:defRPr sz="1400" i="0" u="none" strike="noStrike" cap="none">
                <a:solidFill>
                  <a:srgbClr val="212121"/>
                </a:solidFill>
                <a:latin typeface="Inter"/>
                <a:ea typeface="Inter"/>
                <a:cs typeface="Inter"/>
                <a:sym typeface="Inter"/>
              </a:defRPr>
            </a:lvl7pPr>
            <a:lvl8pPr marL="3657600" marR="0" lvl="7" indent="-317500" algn="l" rtl="0">
              <a:lnSpc>
                <a:spcPct val="114000"/>
              </a:lnSpc>
              <a:spcBef>
                <a:spcPts val="1000"/>
              </a:spcBef>
              <a:spcAft>
                <a:spcPts val="0"/>
              </a:spcAft>
              <a:buClr>
                <a:srgbClr val="212121"/>
              </a:buClr>
              <a:buSzPts val="1400"/>
              <a:buFont typeface="Inter"/>
              <a:buChar char="–"/>
              <a:defRPr sz="1400" i="0" u="none" strike="noStrike" cap="none">
                <a:solidFill>
                  <a:srgbClr val="212121"/>
                </a:solidFill>
                <a:latin typeface="Inter"/>
                <a:ea typeface="Inter"/>
                <a:cs typeface="Inter"/>
                <a:sym typeface="Inter"/>
              </a:defRPr>
            </a:lvl8pPr>
            <a:lvl9pPr marL="4114800" marR="0" lvl="8" indent="-317500" algn="l" rtl="0">
              <a:lnSpc>
                <a:spcPct val="114000"/>
              </a:lnSpc>
              <a:spcBef>
                <a:spcPts val="1000"/>
              </a:spcBef>
              <a:spcAft>
                <a:spcPts val="1000"/>
              </a:spcAft>
              <a:buClr>
                <a:srgbClr val="212121"/>
              </a:buClr>
              <a:buSzPts val="1400"/>
              <a:buFont typeface="Inter"/>
              <a:buChar char="–"/>
              <a:defRPr sz="1400" i="0" u="none" strike="noStrike" cap="none">
                <a:solidFill>
                  <a:srgbClr val="21212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80">
          <p15:clr>
            <a:srgbClr val="E06666"/>
          </p15:clr>
        </p15:guide>
        <p15:guide id="2" pos="960">
          <p15:clr>
            <a:srgbClr val="E06666"/>
          </p15:clr>
        </p15:guide>
        <p15:guide id="3" pos="1440">
          <p15:clr>
            <a:srgbClr val="E06666"/>
          </p15:clr>
        </p15:guide>
        <p15:guide id="4" pos="1920">
          <p15:clr>
            <a:srgbClr val="E06666"/>
          </p15:clr>
        </p15:guide>
        <p15:guide id="5" pos="2400">
          <p15:clr>
            <a:srgbClr val="E06666"/>
          </p15:clr>
        </p15:guide>
        <p15:guide id="6" pos="2880">
          <p15:clr>
            <a:srgbClr val="E06666"/>
          </p15:clr>
        </p15:guide>
        <p15:guide id="7" pos="3360">
          <p15:clr>
            <a:srgbClr val="E06666"/>
          </p15:clr>
        </p15:guide>
        <p15:guide id="8" pos="3840">
          <p15:clr>
            <a:srgbClr val="E06666"/>
          </p15:clr>
        </p15:guide>
        <p15:guide id="9" pos="4320">
          <p15:clr>
            <a:srgbClr val="E06666"/>
          </p15:clr>
        </p15:guide>
        <p15:guide id="10" pos="4800">
          <p15:clr>
            <a:srgbClr val="E06666"/>
          </p15:clr>
        </p15:guide>
        <p15:guide id="11" pos="5280">
          <p15:clr>
            <a:srgbClr val="E06666"/>
          </p15:clr>
        </p15:guide>
        <p15:guide id="12" pos="300">
          <p15:clr>
            <a:srgbClr val="0000FF"/>
          </p15:clr>
        </p15:guide>
        <p15:guide id="13" pos="5455">
          <p15:clr>
            <a:srgbClr val="0000FF"/>
          </p15:clr>
        </p15:guide>
        <p15:guide id="14" orient="horz" pos="270">
          <p15:clr>
            <a:srgbClr val="E06666"/>
          </p15:clr>
        </p15:guide>
        <p15:guide id="15" orient="horz" pos="540">
          <p15:clr>
            <a:srgbClr val="E06666"/>
          </p15:clr>
        </p15:guide>
        <p15:guide id="16" orient="horz" pos="810">
          <p15:clr>
            <a:srgbClr val="E06666"/>
          </p15:clr>
        </p15:guide>
        <p15:guide id="17" orient="horz" pos="1080">
          <p15:clr>
            <a:srgbClr val="E06666"/>
          </p15:clr>
        </p15:guide>
        <p15:guide id="18" orient="horz" pos="1350">
          <p15:clr>
            <a:srgbClr val="E06666"/>
          </p15:clr>
        </p15:guide>
        <p15:guide id="19" orient="horz" pos="1620">
          <p15:clr>
            <a:srgbClr val="E06666"/>
          </p15:clr>
        </p15:guide>
        <p15:guide id="20" orient="horz" pos="1890">
          <p15:clr>
            <a:srgbClr val="E06666"/>
          </p15:clr>
        </p15:guide>
        <p15:guide id="21" orient="horz" pos="2160">
          <p15:clr>
            <a:srgbClr val="E06666"/>
          </p15:clr>
        </p15:guide>
        <p15:guide id="22" orient="horz" pos="2430">
          <p15:clr>
            <a:srgbClr val="E06666"/>
          </p15:clr>
        </p15:guide>
        <p15:guide id="23" orient="horz" pos="2701">
          <p15:clr>
            <a:srgbClr val="E06666"/>
          </p15:clr>
        </p15:guide>
        <p15:guide id="24" orient="horz" pos="2836">
          <p15:clr>
            <a:srgbClr val="0000FF"/>
          </p15:clr>
        </p15:guide>
        <p15:guide id="25" orient="horz" pos="2971">
          <p15:clr>
            <a:srgbClr val="E06666"/>
          </p15:clr>
        </p15:guide>
        <p15:guide id="26" orient="horz" pos="202">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3.gif"/><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github.com/Unity-Technologies/ScriptableRenderPipelin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s://www.amazon.com/Applied-Analysis-Dover-Books-Mathematics/dp/048665656X" TargetMode="External"/><Relationship Id="rId7" Type="http://schemas.openxmlformats.org/officeDocument/2006/relationships/hyperlink" Target="http://behindthepixels.io/assets/files/TemporalAA.pdf"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hyperlink" Target="https://www.ea.com/frostbite/news/4k-checkerboard-in-battlefield-1-and-mass-effect-andromeda" TargetMode="External"/><Relationship Id="rId5" Type="http://schemas.openxmlformats.org/officeDocument/2006/relationships/hyperlink" Target="https://gpuopen.com/fidelityfx-cas/" TargetMode="External"/><Relationship Id="rId4" Type="http://schemas.openxmlformats.org/officeDocument/2006/relationships/hyperlink" Target="https://legacy.imagemagick.org/Usage/filte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careers.unity.com/" TargetMode="External"/><Relationship Id="rId7"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gpuopen.com/fidelityfx-superresolution/"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6"/>
          <p:cNvSpPr txBox="1">
            <a:spLocks noGrp="1"/>
          </p:cNvSpPr>
          <p:nvPr>
            <p:ph type="ctrTitle"/>
          </p:nvPr>
        </p:nvSpPr>
        <p:spPr>
          <a:xfrm>
            <a:off x="230100" y="428700"/>
            <a:ext cx="7742400" cy="74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600"/>
              <a:t>FidelityFX Super Resolution (FSR)</a:t>
            </a:r>
            <a:endParaRPr sz="3500"/>
          </a:p>
          <a:p>
            <a:pPr marL="0" lvl="0" indent="0" algn="l" rtl="0">
              <a:spcBef>
                <a:spcPts val="0"/>
              </a:spcBef>
              <a:spcAft>
                <a:spcPts val="0"/>
              </a:spcAft>
              <a:buNone/>
            </a:pPr>
            <a:endParaRPr sz="3600"/>
          </a:p>
        </p:txBody>
      </p:sp>
      <p:sp>
        <p:nvSpPr>
          <p:cNvPr id="386" name="Google Shape;386;p36"/>
          <p:cNvSpPr txBox="1">
            <a:spLocks noGrp="1"/>
          </p:cNvSpPr>
          <p:nvPr>
            <p:ph type="subTitle" idx="1"/>
          </p:nvPr>
        </p:nvSpPr>
        <p:spPr>
          <a:xfrm>
            <a:off x="571525" y="3000950"/>
            <a:ext cx="6667500" cy="8574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solidFill>
                  <a:srgbClr val="EFEFEF"/>
                </a:solidFill>
              </a:rPr>
              <a:t>Timothy Lottes, Kleber Garcia</a:t>
            </a:r>
            <a:br>
              <a:rPr lang="en">
                <a:solidFill>
                  <a:srgbClr val="EFEFEF"/>
                </a:solidFill>
              </a:rPr>
            </a:br>
            <a:r>
              <a:rPr lang="en">
                <a:solidFill>
                  <a:srgbClr val="EFEFEF"/>
                </a:solidFill>
              </a:rPr>
              <a:t>Unity Technologies</a:t>
            </a:r>
            <a:endParaRPr>
              <a:solidFill>
                <a:srgbClr val="EFEFEF"/>
              </a:solidFill>
            </a:endParaRPr>
          </a:p>
        </p:txBody>
      </p:sp>
      <p:sp>
        <p:nvSpPr>
          <p:cNvPr id="387" name="Google Shape;387;p36"/>
          <p:cNvSpPr txBox="1">
            <a:spLocks noGrp="1"/>
          </p:cNvSpPr>
          <p:nvPr>
            <p:ph type="subTitle" idx="2"/>
          </p:nvPr>
        </p:nvSpPr>
        <p:spPr>
          <a:xfrm>
            <a:off x="571525" y="4287075"/>
            <a:ext cx="6667500" cy="21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i="1"/>
              <a:t>Advances in Real-Time Rendering in Games </a:t>
            </a:r>
            <a:r>
              <a:rPr lang="en"/>
              <a:t>course</a:t>
            </a:r>
            <a:endParaRPr/>
          </a:p>
        </p:txBody>
      </p:sp>
      <p:pic>
        <p:nvPicPr>
          <p:cNvPr id="388" name="Google Shape;388;p36"/>
          <p:cNvPicPr preferRelativeResize="0"/>
          <p:nvPr/>
        </p:nvPicPr>
        <p:blipFill>
          <a:blip r:embed="rId3">
            <a:alphaModFix/>
          </a:blip>
          <a:stretch>
            <a:fillRect/>
          </a:stretch>
        </p:blipFill>
        <p:spPr>
          <a:xfrm>
            <a:off x="5541225" y="4596100"/>
            <a:ext cx="889025" cy="440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5"/>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EASU and Color Spaces</a:t>
            </a:r>
            <a:endParaRPr/>
          </a:p>
        </p:txBody>
      </p:sp>
      <p:sp>
        <p:nvSpPr>
          <p:cNvPr id="617" name="Google Shape;617;p45"/>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618" name="Google Shape;618;p45"/>
          <p:cNvSpPr txBox="1">
            <a:spLocks noGrp="1"/>
          </p:cNvSpPr>
          <p:nvPr>
            <p:ph type="body" idx="1"/>
          </p:nvPr>
        </p:nvSpPr>
        <p:spPr>
          <a:xfrm>
            <a:off x="476125" y="1071775"/>
            <a:ext cx="8183400" cy="3552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Most gaming AA ends up with  </a:t>
            </a:r>
            <a:r>
              <a:rPr lang="en">
                <a:solidFill>
                  <a:schemeClr val="dk2"/>
                </a:solidFill>
              </a:rPr>
              <a:t>perceptually-even gradients</a:t>
            </a:r>
            <a:r>
              <a:rPr lang="en"/>
              <a:t> on edges</a:t>
            </a:r>
            <a:endParaRPr/>
          </a:p>
          <a:p>
            <a:pPr marL="0" lvl="0" indent="0" algn="l" rtl="0">
              <a:lnSpc>
                <a:spcPct val="114000"/>
              </a:lnSpc>
              <a:spcBef>
                <a:spcPts val="1000"/>
              </a:spcBef>
              <a:spcAft>
                <a:spcPts val="1000"/>
              </a:spcAft>
              <a:buNone/>
            </a:pPr>
            <a:endParaRPr/>
          </a:p>
        </p:txBody>
      </p:sp>
      <p:grpSp>
        <p:nvGrpSpPr>
          <p:cNvPr id="619" name="Google Shape;619;p45"/>
          <p:cNvGrpSpPr/>
          <p:nvPr/>
        </p:nvGrpSpPr>
        <p:grpSpPr>
          <a:xfrm>
            <a:off x="1828825" y="1427125"/>
            <a:ext cx="457200" cy="457200"/>
            <a:chOff x="5715000" y="1066800"/>
            <a:chExt cx="457200" cy="457200"/>
          </a:xfrm>
        </p:grpSpPr>
        <p:grpSp>
          <p:nvGrpSpPr>
            <p:cNvPr id="620" name="Google Shape;620;p45"/>
            <p:cNvGrpSpPr/>
            <p:nvPr/>
          </p:nvGrpSpPr>
          <p:grpSpPr>
            <a:xfrm>
              <a:off x="5715000" y="1066800"/>
              <a:ext cx="457200" cy="457200"/>
              <a:chOff x="5257800" y="1295400"/>
              <a:chExt cx="457200" cy="457200"/>
            </a:xfrm>
          </p:grpSpPr>
          <p:sp>
            <p:nvSpPr>
              <p:cNvPr id="621" name="Google Shape;621;p45"/>
              <p:cNvSpPr/>
              <p:nvPr/>
            </p:nvSpPr>
            <p:spPr>
              <a:xfrm>
                <a:off x="5410200" y="12954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5"/>
              <p:cNvSpPr/>
              <p:nvPr/>
            </p:nvSpPr>
            <p:spPr>
              <a:xfrm>
                <a:off x="5257800" y="14478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5"/>
              <p:cNvSpPr/>
              <p:nvPr/>
            </p:nvSpPr>
            <p:spPr>
              <a:xfrm>
                <a:off x="54102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5"/>
              <p:cNvSpPr/>
              <p:nvPr/>
            </p:nvSpPr>
            <p:spPr>
              <a:xfrm>
                <a:off x="5562600" y="14478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5"/>
              <p:cNvSpPr/>
              <p:nvPr/>
            </p:nvSpPr>
            <p:spPr>
              <a:xfrm>
                <a:off x="5410200" y="16002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26" name="Google Shape;626;p45"/>
            <p:cNvCxnSpPr>
              <a:stCxn id="624" idx="3"/>
              <a:endCxn id="622" idx="1"/>
            </p:cNvCxnSpPr>
            <p:nvPr/>
          </p:nvCxnSpPr>
          <p:spPr>
            <a:xfrm rot="10800000">
              <a:off x="5715000" y="1295400"/>
              <a:ext cx="457200" cy="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627" name="Google Shape;627;p45"/>
            <p:cNvCxnSpPr>
              <a:endCxn id="621" idx="0"/>
            </p:cNvCxnSpPr>
            <p:nvPr/>
          </p:nvCxnSpPr>
          <p:spPr>
            <a:xfrm rot="10800000">
              <a:off x="5943600" y="1066800"/>
              <a:ext cx="0" cy="45720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pic>
        <p:nvPicPr>
          <p:cNvPr id="628" name="Google Shape;628;p45"/>
          <p:cNvPicPr preferRelativeResize="0"/>
          <p:nvPr/>
        </p:nvPicPr>
        <p:blipFill>
          <a:blip r:embed="rId3">
            <a:alphaModFix/>
          </a:blip>
          <a:stretch>
            <a:fillRect/>
          </a:stretch>
        </p:blipFill>
        <p:spPr>
          <a:xfrm>
            <a:off x="476250" y="4564300"/>
            <a:ext cx="889025" cy="440300"/>
          </a:xfrm>
          <a:prstGeom prst="rect">
            <a:avLst/>
          </a:prstGeom>
          <a:noFill/>
          <a:ln>
            <a:noFill/>
          </a:ln>
        </p:spPr>
      </p:pic>
      <p:sp>
        <p:nvSpPr>
          <p:cNvPr id="629" name="Google Shape;629;p45"/>
          <p:cNvSpPr txBox="1">
            <a:spLocks noGrp="1"/>
          </p:cNvSpPr>
          <p:nvPr>
            <p:ph type="body" idx="1"/>
          </p:nvPr>
        </p:nvSpPr>
        <p:spPr>
          <a:xfrm>
            <a:off x="476125" y="1909763"/>
            <a:ext cx="8183400" cy="27138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Thus directional analysis works better in a </a:t>
            </a:r>
            <a:r>
              <a:rPr lang="en">
                <a:solidFill>
                  <a:schemeClr val="dk2"/>
                </a:solidFill>
              </a:rPr>
              <a:t>perceptual space</a:t>
            </a:r>
            <a:r>
              <a:rPr lang="en"/>
              <a:t> for games</a:t>
            </a:r>
            <a:endParaRPr/>
          </a:p>
          <a:p>
            <a:pPr marL="914400" lvl="1" indent="-317500" algn="l" rtl="0">
              <a:lnSpc>
                <a:spcPct val="114000"/>
              </a:lnSpc>
              <a:spcBef>
                <a:spcPts val="1000"/>
              </a:spcBef>
              <a:spcAft>
                <a:spcPts val="0"/>
              </a:spcAft>
              <a:buSzPts val="1400"/>
              <a:buChar char="–"/>
            </a:pPr>
            <a:r>
              <a:rPr lang="en"/>
              <a:t>Directional analysis is based on horizontal and vertical gradients</a:t>
            </a:r>
            <a:endParaRPr/>
          </a:p>
          <a:p>
            <a:pPr marL="914400" lvl="1" indent="-317500" algn="l" rtl="0">
              <a:lnSpc>
                <a:spcPct val="114000"/>
              </a:lnSpc>
              <a:spcBef>
                <a:spcPts val="1000"/>
              </a:spcBef>
              <a:spcAft>
                <a:spcPts val="0"/>
              </a:spcAft>
              <a:buClr>
                <a:schemeClr val="dk2"/>
              </a:buClr>
              <a:buSzPts val="1400"/>
              <a:buChar char="–"/>
            </a:pPr>
            <a:r>
              <a:rPr lang="en">
                <a:solidFill>
                  <a:schemeClr val="dk2"/>
                </a:solidFill>
              </a:rPr>
              <a:t>Perceptual as in sRGB (piecewise curve), gamma 2.0, gamma 2.2, etc</a:t>
            </a:r>
            <a:endParaRPr>
              <a:solidFill>
                <a:schemeClr val="dk2"/>
              </a:solidFill>
            </a:endParaRPr>
          </a:p>
          <a:p>
            <a:pPr marL="457200" lvl="0" indent="-336550" algn="l" rtl="0">
              <a:lnSpc>
                <a:spcPct val="114000"/>
              </a:lnSpc>
              <a:spcBef>
                <a:spcPts val="1000"/>
              </a:spcBef>
              <a:spcAft>
                <a:spcPts val="0"/>
              </a:spcAft>
              <a:buSzPts val="1700"/>
              <a:buChar char="—"/>
            </a:pPr>
            <a:r>
              <a:rPr lang="en"/>
              <a:t>Since </a:t>
            </a:r>
            <a:r>
              <a:rPr lang="en">
                <a:solidFill>
                  <a:schemeClr val="accent6"/>
                </a:solidFill>
              </a:rPr>
              <a:t>linear</a:t>
            </a:r>
            <a:r>
              <a:rPr lang="en"/>
              <a:t> to </a:t>
            </a:r>
            <a:r>
              <a:rPr lang="en">
                <a:solidFill>
                  <a:schemeClr val="dk2"/>
                </a:solidFill>
              </a:rPr>
              <a:t>perceptual</a:t>
            </a:r>
            <a:r>
              <a:rPr lang="en"/>
              <a:t> transforms are expensive and using 12 taps</a:t>
            </a:r>
            <a:endParaRPr/>
          </a:p>
          <a:p>
            <a:pPr marL="914400" lvl="1" indent="-317500" algn="l" rtl="0">
              <a:lnSpc>
                <a:spcPct val="114000"/>
              </a:lnSpc>
              <a:spcBef>
                <a:spcPts val="1000"/>
              </a:spcBef>
              <a:spcAft>
                <a:spcPts val="0"/>
              </a:spcAft>
              <a:buSzPts val="1400"/>
              <a:buChar char="–"/>
            </a:pPr>
            <a:r>
              <a:rPr lang="en"/>
              <a:t>It is better (required for good perf) to factor that out to the pass prior to EASU</a:t>
            </a:r>
            <a:endParaRPr/>
          </a:p>
          <a:p>
            <a:pPr marL="457200" lvl="0" indent="-336550" algn="l" rtl="0">
              <a:lnSpc>
                <a:spcPct val="114000"/>
              </a:lnSpc>
              <a:spcBef>
                <a:spcPts val="1000"/>
              </a:spcBef>
              <a:spcAft>
                <a:spcPts val="0"/>
              </a:spcAft>
              <a:buSzPts val="1700"/>
              <a:buChar char="—"/>
            </a:pPr>
            <a:r>
              <a:rPr lang="en" b="1"/>
              <a:t>Highly recommended to run EASU in a </a:t>
            </a:r>
            <a:r>
              <a:rPr lang="en" b="1">
                <a:solidFill>
                  <a:schemeClr val="dk2"/>
                </a:solidFill>
              </a:rPr>
              <a:t>perceptual space</a:t>
            </a:r>
            <a:endParaRPr b="1">
              <a:solidFill>
                <a:schemeClr val="dk2"/>
              </a:solidFill>
            </a:endParaRPr>
          </a:p>
          <a:p>
            <a:pPr marL="914400" lvl="1" indent="-317500" algn="l" rtl="0">
              <a:lnSpc>
                <a:spcPct val="114000"/>
              </a:lnSpc>
              <a:spcBef>
                <a:spcPts val="1000"/>
              </a:spcBef>
              <a:spcAft>
                <a:spcPts val="0"/>
              </a:spcAft>
              <a:buClr>
                <a:schemeClr val="accent6"/>
              </a:buClr>
              <a:buSzPts val="1400"/>
              <a:buChar char="–"/>
            </a:pPr>
            <a:r>
              <a:rPr lang="en">
                <a:solidFill>
                  <a:schemeClr val="accent6"/>
                </a:solidFill>
              </a:rPr>
              <a:t>It will work in linear to, just doesn’t look as good on some content</a:t>
            </a:r>
            <a:endParaRPr>
              <a:solidFill>
                <a:schemeClr val="accent6"/>
              </a:solidFill>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10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fade">
                                      <p:cBhvr>
                                        <p:cTn id="7" dur="1000"/>
                                        <p:tgtEl>
                                          <p:spTgt spid="618"/>
                                        </p:tgtEl>
                                      </p:cBhvr>
                                    </p:animEffect>
                                  </p:childTnLst>
                                </p:cTn>
                              </p:par>
                              <p:par>
                                <p:cTn id="8" presetID="10" presetClass="entr" presetSubtype="0" fill="hold" nodeType="withEffect">
                                  <p:stCondLst>
                                    <p:cond delay="0"/>
                                  </p:stCondLst>
                                  <p:childTnLst>
                                    <p:set>
                                      <p:cBhvr>
                                        <p:cTn id="9" dur="1" fill="hold">
                                          <p:stCondLst>
                                            <p:cond delay="0"/>
                                          </p:stCondLst>
                                        </p:cTn>
                                        <p:tgtEl>
                                          <p:spTgt spid="619"/>
                                        </p:tgtEl>
                                        <p:attrNameLst>
                                          <p:attrName>style.visibility</p:attrName>
                                        </p:attrNameLst>
                                      </p:cBhvr>
                                      <p:to>
                                        <p:strVal val="visible"/>
                                      </p:to>
                                    </p:set>
                                    <p:animEffect transition="in" filter="fade">
                                      <p:cBhvr>
                                        <p:cTn id="10" dur="1000"/>
                                        <p:tgtEl>
                                          <p:spTgt spid="6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9">
                                            <p:txEl>
                                              <p:pRg st="0" end="0"/>
                                            </p:txEl>
                                          </p:spTgt>
                                        </p:tgtEl>
                                        <p:attrNameLst>
                                          <p:attrName>style.visibility</p:attrName>
                                        </p:attrNameLst>
                                      </p:cBhvr>
                                      <p:to>
                                        <p:strVal val="visible"/>
                                      </p:to>
                                    </p:set>
                                    <p:animEffect transition="in" filter="fade">
                                      <p:cBhvr>
                                        <p:cTn id="15" dur="1000"/>
                                        <p:tgtEl>
                                          <p:spTgt spid="62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29">
                                            <p:txEl>
                                              <p:pRg st="1" end="1"/>
                                            </p:txEl>
                                          </p:spTgt>
                                        </p:tgtEl>
                                        <p:attrNameLst>
                                          <p:attrName>style.visibility</p:attrName>
                                        </p:attrNameLst>
                                      </p:cBhvr>
                                      <p:to>
                                        <p:strVal val="visible"/>
                                      </p:to>
                                    </p:set>
                                    <p:animEffect transition="in" filter="fade">
                                      <p:cBhvr>
                                        <p:cTn id="20" dur="1000"/>
                                        <p:tgtEl>
                                          <p:spTgt spid="62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29">
                                            <p:txEl>
                                              <p:pRg st="2" end="2"/>
                                            </p:txEl>
                                          </p:spTgt>
                                        </p:tgtEl>
                                        <p:attrNameLst>
                                          <p:attrName>style.visibility</p:attrName>
                                        </p:attrNameLst>
                                      </p:cBhvr>
                                      <p:to>
                                        <p:strVal val="visible"/>
                                      </p:to>
                                    </p:set>
                                    <p:animEffect transition="in" filter="fade">
                                      <p:cBhvr>
                                        <p:cTn id="25" dur="1000"/>
                                        <p:tgtEl>
                                          <p:spTgt spid="62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29">
                                            <p:txEl>
                                              <p:pRg st="3" end="3"/>
                                            </p:txEl>
                                          </p:spTgt>
                                        </p:tgtEl>
                                        <p:attrNameLst>
                                          <p:attrName>style.visibility</p:attrName>
                                        </p:attrNameLst>
                                      </p:cBhvr>
                                      <p:to>
                                        <p:strVal val="visible"/>
                                      </p:to>
                                    </p:set>
                                    <p:animEffect transition="in" filter="fade">
                                      <p:cBhvr>
                                        <p:cTn id="30" dur="1000"/>
                                        <p:tgtEl>
                                          <p:spTgt spid="62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29">
                                            <p:txEl>
                                              <p:pRg st="4" end="4"/>
                                            </p:txEl>
                                          </p:spTgt>
                                        </p:tgtEl>
                                        <p:attrNameLst>
                                          <p:attrName>style.visibility</p:attrName>
                                        </p:attrNameLst>
                                      </p:cBhvr>
                                      <p:to>
                                        <p:strVal val="visible"/>
                                      </p:to>
                                    </p:set>
                                    <p:animEffect transition="in" filter="fade">
                                      <p:cBhvr>
                                        <p:cTn id="35" dur="1000"/>
                                        <p:tgtEl>
                                          <p:spTgt spid="62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29">
                                            <p:txEl>
                                              <p:pRg st="5" end="5"/>
                                            </p:txEl>
                                          </p:spTgt>
                                        </p:tgtEl>
                                        <p:attrNameLst>
                                          <p:attrName>style.visibility</p:attrName>
                                        </p:attrNameLst>
                                      </p:cBhvr>
                                      <p:to>
                                        <p:strVal val="visible"/>
                                      </p:to>
                                    </p:set>
                                    <p:animEffect transition="in" filter="fade">
                                      <p:cBhvr>
                                        <p:cTn id="40" dur="1000"/>
                                        <p:tgtEl>
                                          <p:spTgt spid="62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29">
                                            <p:txEl>
                                              <p:pRg st="6" end="6"/>
                                            </p:txEl>
                                          </p:spTgt>
                                        </p:tgtEl>
                                        <p:attrNameLst>
                                          <p:attrName>style.visibility</p:attrName>
                                        </p:attrNameLst>
                                      </p:cBhvr>
                                      <p:to>
                                        <p:strVal val="visible"/>
                                      </p:to>
                                    </p:set>
                                    <p:animEffect transition="in" filter="fade">
                                      <p:cBhvr>
                                        <p:cTn id="45" dur="1000"/>
                                        <p:tgtEl>
                                          <p:spTgt spid="62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29">
                                            <p:txEl>
                                              <p:pRg st="7" end="7"/>
                                            </p:txEl>
                                          </p:spTgt>
                                        </p:tgtEl>
                                        <p:attrNameLst>
                                          <p:attrName>style.visibility</p:attrName>
                                        </p:attrNameLst>
                                      </p:cBhvr>
                                      <p:to>
                                        <p:strVal val="visible"/>
                                      </p:to>
                                    </p:set>
                                    <p:animEffect transition="in" filter="fade">
                                      <p:cBhvr>
                                        <p:cTn id="50" dur="1000"/>
                                        <p:tgtEl>
                                          <p:spTgt spid="629">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29">
                                            <p:txEl>
                                              <p:pRg st="8" end="8"/>
                                            </p:txEl>
                                          </p:spTgt>
                                        </p:tgtEl>
                                        <p:attrNameLst>
                                          <p:attrName>style.visibility</p:attrName>
                                        </p:attrNameLst>
                                      </p:cBhvr>
                                      <p:to>
                                        <p:strVal val="visible"/>
                                      </p:to>
                                    </p:set>
                                    <p:animEffect transition="in" filter="fade">
                                      <p:cBhvr>
                                        <p:cTn id="55" dur="1000"/>
                                        <p:tgtEl>
                                          <p:spTgt spid="6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6"/>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EASU Kernel Shaping</a:t>
            </a:r>
            <a:endParaRPr/>
          </a:p>
        </p:txBody>
      </p:sp>
      <p:sp>
        <p:nvSpPr>
          <p:cNvPr id="635" name="Google Shape;635;p46"/>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636" name="Google Shape;636;p46"/>
          <p:cNvSpPr txBox="1">
            <a:spLocks noGrp="1"/>
          </p:cNvSpPr>
          <p:nvPr>
            <p:ph type="body" idx="1"/>
          </p:nvPr>
        </p:nvSpPr>
        <p:spPr>
          <a:xfrm>
            <a:off x="476125" y="1071775"/>
            <a:ext cx="8183400" cy="34296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Analysis after interpolation produces {</a:t>
            </a:r>
            <a:r>
              <a:rPr lang="en" b="1">
                <a:solidFill>
                  <a:schemeClr val="accent4"/>
                </a:solidFill>
              </a:rPr>
              <a:t>direction</a:t>
            </a:r>
            <a:r>
              <a:rPr lang="en"/>
              <a:t>, </a:t>
            </a:r>
            <a:r>
              <a:rPr lang="en" b="1">
                <a:solidFill>
                  <a:schemeClr val="accent2"/>
                </a:solidFill>
              </a:rPr>
              <a:t>length</a:t>
            </a:r>
            <a:r>
              <a:rPr lang="en"/>
              <a:t>}</a:t>
            </a:r>
            <a:endParaRPr/>
          </a:p>
          <a:p>
            <a:pPr marL="914400" lvl="1" indent="-317500" algn="l" rtl="0">
              <a:lnSpc>
                <a:spcPct val="114000"/>
              </a:lnSpc>
              <a:spcBef>
                <a:spcPts val="1000"/>
              </a:spcBef>
              <a:spcAft>
                <a:spcPts val="0"/>
              </a:spcAft>
              <a:buClr>
                <a:schemeClr val="accent4"/>
              </a:buClr>
              <a:buSzPts val="1400"/>
              <a:buChar char="–"/>
            </a:pPr>
            <a:r>
              <a:rPr lang="en">
                <a:solidFill>
                  <a:schemeClr val="accent4"/>
                </a:solidFill>
              </a:rPr>
              <a:t>The ‘direction’ used to rotate the filter kernel</a:t>
            </a:r>
            <a:endParaRPr>
              <a:solidFill>
                <a:schemeClr val="accent4"/>
              </a:solidFill>
            </a:endParaRPr>
          </a:p>
          <a:p>
            <a:pPr marL="914400" lvl="1" indent="-317500" algn="l" rtl="0">
              <a:lnSpc>
                <a:spcPct val="114000"/>
              </a:lnSpc>
              <a:spcBef>
                <a:spcPts val="1000"/>
              </a:spcBef>
              <a:spcAft>
                <a:spcPts val="0"/>
              </a:spcAft>
              <a:buClr>
                <a:schemeClr val="accent2"/>
              </a:buClr>
              <a:buSzPts val="1400"/>
              <a:buChar char="–"/>
            </a:pPr>
            <a:r>
              <a:rPr lang="en">
                <a:solidFill>
                  <a:schemeClr val="accent2"/>
                </a:solidFill>
              </a:rPr>
              <a:t>The ‘length’ drives post-rotation kernel scaling, and kernel window adjustment</a:t>
            </a:r>
            <a:endParaRPr>
              <a:solidFill>
                <a:schemeClr val="accent2"/>
              </a:solidFill>
            </a:endParaRPr>
          </a:p>
          <a:p>
            <a:pPr marL="457200" lvl="0" indent="-336550" algn="l" rtl="0">
              <a:lnSpc>
                <a:spcPct val="114000"/>
              </a:lnSpc>
              <a:spcBef>
                <a:spcPts val="1000"/>
              </a:spcBef>
              <a:spcAft>
                <a:spcPts val="0"/>
              </a:spcAft>
              <a:buSzPts val="1700"/>
              <a:buChar char="—"/>
            </a:pPr>
            <a:r>
              <a:rPr lang="en"/>
              <a:t>X scales from {1.0 to </a:t>
            </a:r>
            <a:r>
              <a:rPr lang="en" b="1">
                <a:solidFill>
                  <a:schemeClr val="accent3"/>
                </a:solidFill>
              </a:rPr>
              <a:t>sqrt(2.0)</a:t>
            </a:r>
            <a:r>
              <a:rPr lang="en"/>
              <a:t>} on </a:t>
            </a:r>
            <a:r>
              <a:rPr lang="en">
                <a:solidFill>
                  <a:schemeClr val="accent4"/>
                </a:solidFill>
              </a:rPr>
              <a:t>{axis-aligned to diagonal} direction</a:t>
            </a:r>
            <a:endParaRPr>
              <a:solidFill>
                <a:schemeClr val="accent4"/>
              </a:solidFill>
            </a:endParaRPr>
          </a:p>
          <a:p>
            <a:pPr marL="914400" lvl="1" indent="-317500" algn="l" rtl="0">
              <a:lnSpc>
                <a:spcPct val="114000"/>
              </a:lnSpc>
              <a:spcBef>
                <a:spcPts val="1000"/>
              </a:spcBef>
              <a:spcAft>
                <a:spcPts val="0"/>
              </a:spcAft>
              <a:buClr>
                <a:schemeClr val="accent3"/>
              </a:buClr>
              <a:buSzPts val="1400"/>
              <a:buChar char="–"/>
            </a:pPr>
            <a:r>
              <a:rPr lang="en">
                <a:solidFill>
                  <a:schemeClr val="accent3"/>
                </a:solidFill>
              </a:rPr>
              <a:t>Diagonals get larger kernel as they can sharpen more without banding</a:t>
            </a:r>
            <a:endParaRPr>
              <a:solidFill>
                <a:schemeClr val="accent3"/>
              </a:solidFill>
            </a:endParaRPr>
          </a:p>
          <a:p>
            <a:pPr marL="457200" lvl="0" indent="-336550" algn="l" rtl="0">
              <a:lnSpc>
                <a:spcPct val="114000"/>
              </a:lnSpc>
              <a:spcBef>
                <a:spcPts val="1000"/>
              </a:spcBef>
              <a:spcAft>
                <a:spcPts val="0"/>
              </a:spcAft>
              <a:buSzPts val="1700"/>
              <a:buChar char="—"/>
            </a:pPr>
            <a:r>
              <a:rPr lang="en"/>
              <a:t>Y scales from {</a:t>
            </a:r>
            <a:r>
              <a:rPr lang="en" b="1">
                <a:solidFill>
                  <a:schemeClr val="dk2"/>
                </a:solidFill>
              </a:rPr>
              <a:t>1.0</a:t>
            </a:r>
            <a:r>
              <a:rPr lang="en"/>
              <a:t> to </a:t>
            </a:r>
            <a:r>
              <a:rPr lang="en" b="1">
                <a:solidFill>
                  <a:schemeClr val="accent6"/>
                </a:solidFill>
              </a:rPr>
              <a:t>2.0</a:t>
            </a:r>
            <a:r>
              <a:rPr lang="en"/>
              <a:t>} on </a:t>
            </a:r>
            <a:r>
              <a:rPr lang="en">
                <a:solidFill>
                  <a:schemeClr val="accent2"/>
                </a:solidFill>
              </a:rPr>
              <a:t>{small to larger feature length}</a:t>
            </a:r>
            <a:endParaRPr>
              <a:solidFill>
                <a:schemeClr val="accent2"/>
              </a:solidFill>
            </a:endParaRPr>
          </a:p>
          <a:p>
            <a:pPr marL="914400" lvl="1" indent="-317500" algn="l" rtl="0">
              <a:lnSpc>
                <a:spcPct val="114000"/>
              </a:lnSpc>
              <a:spcBef>
                <a:spcPts val="1000"/>
              </a:spcBef>
              <a:spcAft>
                <a:spcPts val="0"/>
              </a:spcAft>
              <a:buClr>
                <a:schemeClr val="dk2"/>
              </a:buClr>
              <a:buSzPts val="1400"/>
              <a:buChar char="–"/>
            </a:pPr>
            <a:r>
              <a:rPr lang="en">
                <a:solidFill>
                  <a:schemeClr val="dk2"/>
                </a:solidFill>
              </a:rPr>
              <a:t>Small axis aligned features end up with small symmetric kernel to avoid artifacts</a:t>
            </a:r>
            <a:endParaRPr>
              <a:solidFill>
                <a:schemeClr val="dk2"/>
              </a:solidFill>
            </a:endParaRPr>
          </a:p>
          <a:p>
            <a:pPr marL="914400" lvl="1" indent="-317500" algn="l" rtl="0">
              <a:lnSpc>
                <a:spcPct val="114000"/>
              </a:lnSpc>
              <a:spcBef>
                <a:spcPts val="1000"/>
              </a:spcBef>
              <a:spcAft>
                <a:spcPts val="0"/>
              </a:spcAft>
              <a:buClr>
                <a:schemeClr val="accent6"/>
              </a:buClr>
              <a:buSzPts val="1400"/>
              <a:buChar char="–"/>
            </a:pPr>
            <a:r>
              <a:rPr lang="en">
                <a:solidFill>
                  <a:schemeClr val="accent6"/>
                </a:solidFill>
              </a:rPr>
              <a:t>Longer features get a larger kernel to better restore the edge</a:t>
            </a:r>
            <a:endParaRPr>
              <a:solidFill>
                <a:schemeClr val="accent6"/>
              </a:solidFill>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1000"/>
              </a:spcAft>
              <a:buNone/>
            </a:pPr>
            <a:endParaRPr/>
          </a:p>
        </p:txBody>
      </p:sp>
      <p:grpSp>
        <p:nvGrpSpPr>
          <p:cNvPr id="637" name="Google Shape;637;p46"/>
          <p:cNvGrpSpPr/>
          <p:nvPr/>
        </p:nvGrpSpPr>
        <p:grpSpPr>
          <a:xfrm>
            <a:off x="5013850" y="575100"/>
            <a:ext cx="457200" cy="457200"/>
            <a:chOff x="5715000" y="1066800"/>
            <a:chExt cx="457200" cy="457200"/>
          </a:xfrm>
        </p:grpSpPr>
        <p:grpSp>
          <p:nvGrpSpPr>
            <p:cNvPr id="638" name="Google Shape;638;p46"/>
            <p:cNvGrpSpPr/>
            <p:nvPr/>
          </p:nvGrpSpPr>
          <p:grpSpPr>
            <a:xfrm>
              <a:off x="5715000" y="1066800"/>
              <a:ext cx="457200" cy="457200"/>
              <a:chOff x="5257800" y="1295400"/>
              <a:chExt cx="457200" cy="457200"/>
            </a:xfrm>
          </p:grpSpPr>
          <p:sp>
            <p:nvSpPr>
              <p:cNvPr id="639" name="Google Shape;639;p46"/>
              <p:cNvSpPr/>
              <p:nvPr/>
            </p:nvSpPr>
            <p:spPr>
              <a:xfrm>
                <a:off x="5410200" y="12954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6"/>
              <p:cNvSpPr/>
              <p:nvPr/>
            </p:nvSpPr>
            <p:spPr>
              <a:xfrm>
                <a:off x="5257800" y="14478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6"/>
              <p:cNvSpPr/>
              <p:nvPr/>
            </p:nvSpPr>
            <p:spPr>
              <a:xfrm>
                <a:off x="54102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6"/>
              <p:cNvSpPr/>
              <p:nvPr/>
            </p:nvSpPr>
            <p:spPr>
              <a:xfrm>
                <a:off x="5562600" y="14478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6"/>
              <p:cNvSpPr/>
              <p:nvPr/>
            </p:nvSpPr>
            <p:spPr>
              <a:xfrm>
                <a:off x="5410200" y="16002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44" name="Google Shape;644;p46"/>
            <p:cNvCxnSpPr>
              <a:stCxn id="642" idx="3"/>
              <a:endCxn id="640" idx="1"/>
            </p:cNvCxnSpPr>
            <p:nvPr/>
          </p:nvCxnSpPr>
          <p:spPr>
            <a:xfrm rot="10800000">
              <a:off x="5715000" y="1295400"/>
              <a:ext cx="457200" cy="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645" name="Google Shape;645;p46"/>
            <p:cNvCxnSpPr>
              <a:endCxn id="639" idx="0"/>
            </p:cNvCxnSpPr>
            <p:nvPr/>
          </p:nvCxnSpPr>
          <p:spPr>
            <a:xfrm rot="10800000">
              <a:off x="5943600" y="1066800"/>
              <a:ext cx="0" cy="45720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grpSp>
        <p:nvGrpSpPr>
          <p:cNvPr id="646" name="Google Shape;646;p46"/>
          <p:cNvGrpSpPr/>
          <p:nvPr/>
        </p:nvGrpSpPr>
        <p:grpSpPr>
          <a:xfrm>
            <a:off x="5986025" y="575100"/>
            <a:ext cx="457200" cy="457200"/>
            <a:chOff x="5715000" y="1066800"/>
            <a:chExt cx="457200" cy="457200"/>
          </a:xfrm>
        </p:grpSpPr>
        <p:grpSp>
          <p:nvGrpSpPr>
            <p:cNvPr id="647" name="Google Shape;647;p46"/>
            <p:cNvGrpSpPr/>
            <p:nvPr/>
          </p:nvGrpSpPr>
          <p:grpSpPr>
            <a:xfrm>
              <a:off x="5715000" y="1066800"/>
              <a:ext cx="457200" cy="457200"/>
              <a:chOff x="5257800" y="1295400"/>
              <a:chExt cx="457200" cy="457200"/>
            </a:xfrm>
          </p:grpSpPr>
          <p:sp>
            <p:nvSpPr>
              <p:cNvPr id="648" name="Google Shape;648;p46"/>
              <p:cNvSpPr/>
              <p:nvPr/>
            </p:nvSpPr>
            <p:spPr>
              <a:xfrm>
                <a:off x="54102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6"/>
              <p:cNvSpPr/>
              <p:nvPr/>
            </p:nvSpPr>
            <p:spPr>
              <a:xfrm>
                <a:off x="5257800" y="1447800"/>
                <a:ext cx="152400" cy="1524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6"/>
              <p:cNvSpPr/>
              <p:nvPr/>
            </p:nvSpPr>
            <p:spPr>
              <a:xfrm>
                <a:off x="5410200" y="14478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6"/>
              <p:cNvSpPr/>
              <p:nvPr/>
            </p:nvSpPr>
            <p:spPr>
              <a:xfrm>
                <a:off x="5562600" y="14478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6"/>
              <p:cNvSpPr/>
              <p:nvPr/>
            </p:nvSpPr>
            <p:spPr>
              <a:xfrm>
                <a:off x="54102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53" name="Google Shape;653;p46"/>
            <p:cNvCxnSpPr>
              <a:stCxn id="651" idx="3"/>
              <a:endCxn id="649" idx="1"/>
            </p:cNvCxnSpPr>
            <p:nvPr/>
          </p:nvCxnSpPr>
          <p:spPr>
            <a:xfrm rot="10800000">
              <a:off x="5715000" y="1295400"/>
              <a:ext cx="457200" cy="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pic>
        <p:nvPicPr>
          <p:cNvPr id="654" name="Google Shape;654;p46"/>
          <p:cNvPicPr preferRelativeResize="0"/>
          <p:nvPr/>
        </p:nvPicPr>
        <p:blipFill>
          <a:blip r:embed="rId3">
            <a:alphaModFix/>
          </a:blip>
          <a:stretch>
            <a:fillRect/>
          </a:stretch>
        </p:blipFill>
        <p:spPr>
          <a:xfrm>
            <a:off x="476250" y="4564300"/>
            <a:ext cx="889025" cy="440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childTnLst>
                                </p:cTn>
                              </p:par>
                              <p:par>
                                <p:cTn id="8" presetID="10" presetClass="entr" presetSubtype="0" fill="hold"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fade">
                                      <p:cBhvr>
                                        <p:cTn id="10" dur="1000"/>
                                        <p:tgtEl>
                                          <p:spTgt spid="6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6">
                                            <p:txEl>
                                              <p:pRg st="0" end="0"/>
                                            </p:txEl>
                                          </p:spTgt>
                                        </p:tgtEl>
                                        <p:attrNameLst>
                                          <p:attrName>style.visibility</p:attrName>
                                        </p:attrNameLst>
                                      </p:cBhvr>
                                      <p:to>
                                        <p:strVal val="visible"/>
                                      </p:to>
                                    </p:set>
                                    <p:animEffect transition="in" filter="fade">
                                      <p:cBhvr>
                                        <p:cTn id="15" dur="1000"/>
                                        <p:tgtEl>
                                          <p:spTgt spid="63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36">
                                            <p:txEl>
                                              <p:pRg st="1" end="1"/>
                                            </p:txEl>
                                          </p:spTgt>
                                        </p:tgtEl>
                                        <p:attrNameLst>
                                          <p:attrName>style.visibility</p:attrName>
                                        </p:attrNameLst>
                                      </p:cBhvr>
                                      <p:to>
                                        <p:strVal val="visible"/>
                                      </p:to>
                                    </p:set>
                                    <p:animEffect transition="in" filter="fade">
                                      <p:cBhvr>
                                        <p:cTn id="20" dur="1000"/>
                                        <p:tgtEl>
                                          <p:spTgt spid="63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36">
                                            <p:txEl>
                                              <p:pRg st="2" end="2"/>
                                            </p:txEl>
                                          </p:spTgt>
                                        </p:tgtEl>
                                        <p:attrNameLst>
                                          <p:attrName>style.visibility</p:attrName>
                                        </p:attrNameLst>
                                      </p:cBhvr>
                                      <p:to>
                                        <p:strVal val="visible"/>
                                      </p:to>
                                    </p:set>
                                    <p:animEffect transition="in" filter="fade">
                                      <p:cBhvr>
                                        <p:cTn id="25" dur="1000"/>
                                        <p:tgtEl>
                                          <p:spTgt spid="63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36">
                                            <p:txEl>
                                              <p:pRg st="3" end="3"/>
                                            </p:txEl>
                                          </p:spTgt>
                                        </p:tgtEl>
                                        <p:attrNameLst>
                                          <p:attrName>style.visibility</p:attrName>
                                        </p:attrNameLst>
                                      </p:cBhvr>
                                      <p:to>
                                        <p:strVal val="visible"/>
                                      </p:to>
                                    </p:set>
                                    <p:animEffect transition="in" filter="fade">
                                      <p:cBhvr>
                                        <p:cTn id="30" dur="1000"/>
                                        <p:tgtEl>
                                          <p:spTgt spid="63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36">
                                            <p:txEl>
                                              <p:pRg st="4" end="4"/>
                                            </p:txEl>
                                          </p:spTgt>
                                        </p:tgtEl>
                                        <p:attrNameLst>
                                          <p:attrName>style.visibility</p:attrName>
                                        </p:attrNameLst>
                                      </p:cBhvr>
                                      <p:to>
                                        <p:strVal val="visible"/>
                                      </p:to>
                                    </p:set>
                                    <p:animEffect transition="in" filter="fade">
                                      <p:cBhvr>
                                        <p:cTn id="35" dur="1000"/>
                                        <p:tgtEl>
                                          <p:spTgt spid="63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36">
                                            <p:txEl>
                                              <p:pRg st="5" end="5"/>
                                            </p:txEl>
                                          </p:spTgt>
                                        </p:tgtEl>
                                        <p:attrNameLst>
                                          <p:attrName>style.visibility</p:attrName>
                                        </p:attrNameLst>
                                      </p:cBhvr>
                                      <p:to>
                                        <p:strVal val="visible"/>
                                      </p:to>
                                    </p:set>
                                    <p:animEffect transition="in" filter="fade">
                                      <p:cBhvr>
                                        <p:cTn id="40" dur="1000"/>
                                        <p:tgtEl>
                                          <p:spTgt spid="63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36">
                                            <p:txEl>
                                              <p:pRg st="6" end="6"/>
                                            </p:txEl>
                                          </p:spTgt>
                                        </p:tgtEl>
                                        <p:attrNameLst>
                                          <p:attrName>style.visibility</p:attrName>
                                        </p:attrNameLst>
                                      </p:cBhvr>
                                      <p:to>
                                        <p:strVal val="visible"/>
                                      </p:to>
                                    </p:set>
                                    <p:animEffect transition="in" filter="fade">
                                      <p:cBhvr>
                                        <p:cTn id="45" dur="1000"/>
                                        <p:tgtEl>
                                          <p:spTgt spid="636">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36">
                                            <p:txEl>
                                              <p:pRg st="7" end="7"/>
                                            </p:txEl>
                                          </p:spTgt>
                                        </p:tgtEl>
                                        <p:attrNameLst>
                                          <p:attrName>style.visibility</p:attrName>
                                        </p:attrNameLst>
                                      </p:cBhvr>
                                      <p:to>
                                        <p:strVal val="visible"/>
                                      </p:to>
                                    </p:set>
                                    <p:animEffect transition="in" filter="fade">
                                      <p:cBhvr>
                                        <p:cTn id="50" dur="1000"/>
                                        <p:tgtEl>
                                          <p:spTgt spid="636">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36">
                                            <p:txEl>
                                              <p:pRg st="8" end="8"/>
                                            </p:txEl>
                                          </p:spTgt>
                                        </p:tgtEl>
                                        <p:attrNameLst>
                                          <p:attrName>style.visibility</p:attrName>
                                        </p:attrNameLst>
                                      </p:cBhvr>
                                      <p:to>
                                        <p:strVal val="visible"/>
                                      </p:to>
                                    </p:set>
                                    <p:animEffect transition="in" filter="fade">
                                      <p:cBhvr>
                                        <p:cTn id="55" dur="1000"/>
                                        <p:tgtEl>
                                          <p:spTgt spid="636">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36">
                                            <p:txEl>
                                              <p:pRg st="9" end="9"/>
                                            </p:txEl>
                                          </p:spTgt>
                                        </p:tgtEl>
                                        <p:attrNameLst>
                                          <p:attrName>style.visibility</p:attrName>
                                        </p:attrNameLst>
                                      </p:cBhvr>
                                      <p:to>
                                        <p:strVal val="visible"/>
                                      </p:to>
                                    </p:set>
                                    <p:animEffect transition="in" filter="fade">
                                      <p:cBhvr>
                                        <p:cTn id="60" dur="1000"/>
                                        <p:tgtEl>
                                          <p:spTgt spid="636">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36">
                                            <p:txEl>
                                              <p:pRg st="10" end="10"/>
                                            </p:txEl>
                                          </p:spTgt>
                                        </p:tgtEl>
                                        <p:attrNameLst>
                                          <p:attrName>style.visibility</p:attrName>
                                        </p:attrNameLst>
                                      </p:cBhvr>
                                      <p:to>
                                        <p:strVal val="visible"/>
                                      </p:to>
                                    </p:set>
                                    <p:animEffect transition="in" filter="fade">
                                      <p:cBhvr>
                                        <p:cTn id="65" dur="1000"/>
                                        <p:tgtEl>
                                          <p:spTgt spid="63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47"/>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EASU Kernel</a:t>
            </a:r>
            <a:endParaRPr/>
          </a:p>
        </p:txBody>
      </p:sp>
      <p:sp>
        <p:nvSpPr>
          <p:cNvPr id="660" name="Google Shape;660;p47"/>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661" name="Google Shape;661;p47"/>
          <p:cNvSpPr txBox="1">
            <a:spLocks noGrp="1"/>
          </p:cNvSpPr>
          <p:nvPr>
            <p:ph type="body" idx="1"/>
          </p:nvPr>
        </p:nvSpPr>
        <p:spPr>
          <a:xfrm>
            <a:off x="476250" y="1971225"/>
            <a:ext cx="8183400" cy="688800"/>
          </a:xfrm>
          <a:prstGeom prst="rect">
            <a:avLst/>
          </a:prstGeom>
        </p:spPr>
        <p:txBody>
          <a:bodyPr spcFirstLastPara="1" wrap="square" lIns="0" tIns="0" rIns="0" bIns="0" anchor="t" anchorCtr="0">
            <a:noAutofit/>
          </a:bodyPr>
          <a:lstStyle/>
          <a:p>
            <a:pPr marL="914400" lvl="1" indent="-317500" algn="l" rtl="0">
              <a:lnSpc>
                <a:spcPct val="114000"/>
              </a:lnSpc>
              <a:spcBef>
                <a:spcPts val="0"/>
              </a:spcBef>
              <a:spcAft>
                <a:spcPts val="0"/>
              </a:spcAft>
              <a:buSzPts val="1400"/>
              <a:buChar char="–"/>
            </a:pPr>
            <a:r>
              <a:rPr lang="en"/>
              <a:t>Instead </a:t>
            </a:r>
            <a:r>
              <a:rPr lang="en" b="1">
                <a:solidFill>
                  <a:schemeClr val="dk2"/>
                </a:solidFill>
              </a:rPr>
              <a:t>base</a:t>
            </a:r>
            <a:r>
              <a:rPr lang="en"/>
              <a:t>*</a:t>
            </a:r>
            <a:r>
              <a:rPr lang="en" b="1">
                <a:solidFill>
                  <a:schemeClr val="accent2"/>
                </a:solidFill>
              </a:rPr>
              <a:t>window</a:t>
            </a:r>
            <a:r>
              <a:rPr lang="en"/>
              <a:t> via </a:t>
            </a:r>
            <a:endParaRPr b="1">
              <a:solidFill>
                <a:schemeClr val="accent2"/>
              </a:solidFill>
            </a:endParaRPr>
          </a:p>
          <a:p>
            <a:pPr marL="914400" lvl="1" indent="-317500" algn="l" rtl="0">
              <a:lnSpc>
                <a:spcPct val="114000"/>
              </a:lnSpc>
              <a:spcBef>
                <a:spcPts val="1000"/>
              </a:spcBef>
              <a:spcAft>
                <a:spcPts val="0"/>
              </a:spcAft>
              <a:buSzPts val="1400"/>
              <a:buChar char="–"/>
            </a:pPr>
            <a:r>
              <a:rPr lang="en"/>
              <a:t>Where window term </a:t>
            </a:r>
            <a:r>
              <a:rPr lang="en">
                <a:solidFill>
                  <a:schemeClr val="accent2"/>
                </a:solidFill>
              </a:rPr>
              <a:t>‘</a:t>
            </a:r>
            <a:r>
              <a:rPr lang="en" b="1">
                <a:solidFill>
                  <a:schemeClr val="accent2"/>
                </a:solidFill>
              </a:rPr>
              <a:t>w</a:t>
            </a:r>
            <a:r>
              <a:rPr lang="en">
                <a:solidFill>
                  <a:schemeClr val="accent2"/>
                </a:solidFill>
              </a:rPr>
              <a:t>’</a:t>
            </a:r>
            <a:r>
              <a:rPr lang="en"/>
              <a:t> varies from </a:t>
            </a:r>
            <a:r>
              <a:rPr lang="en" b="1">
                <a:solidFill>
                  <a:schemeClr val="accent6"/>
                </a:solidFill>
              </a:rPr>
              <a:t>1/4 for {+/- 2} kernel</a:t>
            </a:r>
            <a:r>
              <a:rPr lang="en"/>
              <a:t>, and </a:t>
            </a:r>
            <a:r>
              <a:rPr lang="en" b="1">
                <a:solidFill>
                  <a:schemeClr val="accent4"/>
                </a:solidFill>
              </a:rPr>
              <a:t>1/2 for {+/- sqrt(2)}</a:t>
            </a:r>
            <a:endParaRPr b="1">
              <a:solidFill>
                <a:schemeClr val="accent4"/>
              </a:solidFill>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1000"/>
              </a:spcAft>
              <a:buNone/>
            </a:pPr>
            <a:endParaRPr/>
          </a:p>
        </p:txBody>
      </p:sp>
      <p:grpSp>
        <p:nvGrpSpPr>
          <p:cNvPr id="662" name="Google Shape;662;p47"/>
          <p:cNvGrpSpPr/>
          <p:nvPr/>
        </p:nvGrpSpPr>
        <p:grpSpPr>
          <a:xfrm>
            <a:off x="1447848" y="2607800"/>
            <a:ext cx="5410202" cy="1798995"/>
            <a:chOff x="738698" y="2636150"/>
            <a:chExt cx="5410202" cy="1798995"/>
          </a:xfrm>
        </p:grpSpPr>
        <p:pic>
          <p:nvPicPr>
            <p:cNvPr id="663" name="Google Shape;663;p47"/>
            <p:cNvPicPr preferRelativeResize="0"/>
            <p:nvPr/>
          </p:nvPicPr>
          <p:blipFill>
            <a:blip r:embed="rId3">
              <a:alphaModFix/>
            </a:blip>
            <a:stretch>
              <a:fillRect/>
            </a:stretch>
          </p:blipFill>
          <p:spPr>
            <a:xfrm>
              <a:off x="738698" y="2636150"/>
              <a:ext cx="5410202" cy="1798995"/>
            </a:xfrm>
            <a:prstGeom prst="rect">
              <a:avLst/>
            </a:prstGeom>
            <a:no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cxnSp>
          <p:nvCxnSpPr>
            <p:cNvPr id="664" name="Google Shape;664;p47"/>
            <p:cNvCxnSpPr/>
            <p:nvPr/>
          </p:nvCxnSpPr>
          <p:spPr>
            <a:xfrm flipH="1">
              <a:off x="1704925" y="3018075"/>
              <a:ext cx="156000" cy="1171200"/>
            </a:xfrm>
            <a:prstGeom prst="straightConnector1">
              <a:avLst/>
            </a:prstGeom>
            <a:noFill/>
            <a:ln w="28575"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665" name="Google Shape;665;p47"/>
            <p:cNvCxnSpPr/>
            <p:nvPr/>
          </p:nvCxnSpPr>
          <p:spPr>
            <a:xfrm flipH="1">
              <a:off x="4963675" y="3032250"/>
              <a:ext cx="297900" cy="1053600"/>
            </a:xfrm>
            <a:prstGeom prst="straightConnector1">
              <a:avLst/>
            </a:prstGeom>
            <a:noFill/>
            <a:ln w="28575"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666" name="Google Shape;666;p47"/>
            <p:cNvSpPr txBox="1"/>
            <p:nvPr/>
          </p:nvSpPr>
          <p:spPr>
            <a:xfrm>
              <a:off x="997825" y="2700763"/>
              <a:ext cx="1676400" cy="6003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accent6"/>
                  </a:solidFill>
                  <a:latin typeface="Roboto"/>
                  <a:ea typeface="Roboto"/>
                  <a:cs typeface="Roboto"/>
                  <a:sym typeface="Roboto"/>
                </a:rPr>
                <a:t>Wide Kernel</a:t>
              </a:r>
              <a:br>
                <a:rPr lang="en" sz="900" b="1">
                  <a:solidFill>
                    <a:schemeClr val="accent6"/>
                  </a:solidFill>
                  <a:latin typeface="Roboto"/>
                  <a:ea typeface="Roboto"/>
                  <a:cs typeface="Roboto"/>
                  <a:sym typeface="Roboto"/>
                </a:rPr>
              </a:br>
              <a:r>
                <a:rPr lang="en" sz="900" b="1">
                  <a:solidFill>
                    <a:schemeClr val="accent6"/>
                  </a:solidFill>
                  <a:latin typeface="Roboto"/>
                  <a:ea typeface="Roboto"/>
                  <a:cs typeface="Roboto"/>
                  <a:sym typeface="Roboto"/>
                </a:rPr>
                <a:t>Has </a:t>
              </a:r>
              <a:endParaRPr sz="900" b="1">
                <a:solidFill>
                  <a:schemeClr val="accent6"/>
                </a:solidFill>
                <a:latin typeface="Roboto"/>
                <a:ea typeface="Roboto"/>
                <a:cs typeface="Roboto"/>
                <a:sym typeface="Roboto"/>
              </a:endParaRPr>
            </a:p>
            <a:p>
              <a:pPr marL="0" lvl="0" indent="0" algn="ctr" rtl="0">
                <a:spcBef>
                  <a:spcPts val="0"/>
                </a:spcBef>
                <a:spcAft>
                  <a:spcPts val="0"/>
                </a:spcAft>
                <a:buNone/>
              </a:pPr>
              <a:r>
                <a:rPr lang="en" sz="900" b="1">
                  <a:solidFill>
                    <a:schemeClr val="accent6"/>
                  </a:solidFill>
                  <a:latin typeface="Roboto"/>
                  <a:ea typeface="Roboto"/>
                  <a:cs typeface="Roboto"/>
                  <a:sym typeface="Roboto"/>
                </a:rPr>
                <a:t>Strong Negative Lobe</a:t>
              </a:r>
              <a:endParaRPr sz="900" b="1">
                <a:solidFill>
                  <a:schemeClr val="accent6"/>
                </a:solidFill>
                <a:latin typeface="Roboto"/>
                <a:ea typeface="Roboto"/>
                <a:cs typeface="Roboto"/>
                <a:sym typeface="Roboto"/>
              </a:endParaRPr>
            </a:p>
          </p:txBody>
        </p:sp>
        <p:sp>
          <p:nvSpPr>
            <p:cNvPr id="667" name="Google Shape;667;p47"/>
            <p:cNvSpPr txBox="1"/>
            <p:nvPr/>
          </p:nvSpPr>
          <p:spPr>
            <a:xfrm>
              <a:off x="4419525" y="2700775"/>
              <a:ext cx="1676400" cy="6003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accent4"/>
                  </a:solidFill>
                  <a:latin typeface="Roboto"/>
                  <a:ea typeface="Roboto"/>
                  <a:cs typeface="Roboto"/>
                  <a:sym typeface="Roboto"/>
                </a:rPr>
                <a:t>Narrow Kernel</a:t>
              </a:r>
              <a:endParaRPr sz="900" b="1">
                <a:solidFill>
                  <a:schemeClr val="accent4"/>
                </a:solidFill>
                <a:latin typeface="Roboto"/>
                <a:ea typeface="Roboto"/>
                <a:cs typeface="Roboto"/>
                <a:sym typeface="Roboto"/>
              </a:endParaRPr>
            </a:p>
            <a:p>
              <a:pPr marL="0" lvl="0" indent="0" algn="ctr" rtl="0">
                <a:spcBef>
                  <a:spcPts val="0"/>
                </a:spcBef>
                <a:spcAft>
                  <a:spcPts val="0"/>
                </a:spcAft>
                <a:buNone/>
              </a:pPr>
              <a:r>
                <a:rPr lang="en" sz="900" b="1">
                  <a:solidFill>
                    <a:schemeClr val="accent4"/>
                  </a:solidFill>
                  <a:latin typeface="Roboto"/>
                  <a:ea typeface="Roboto"/>
                  <a:cs typeface="Roboto"/>
                  <a:sym typeface="Roboto"/>
                </a:rPr>
                <a:t>Has </a:t>
              </a:r>
              <a:endParaRPr sz="900" b="1">
                <a:solidFill>
                  <a:schemeClr val="accent4"/>
                </a:solidFill>
                <a:latin typeface="Roboto"/>
                <a:ea typeface="Roboto"/>
                <a:cs typeface="Roboto"/>
                <a:sym typeface="Roboto"/>
              </a:endParaRPr>
            </a:p>
            <a:p>
              <a:pPr marL="0" lvl="0" indent="0" algn="ctr" rtl="0">
                <a:spcBef>
                  <a:spcPts val="0"/>
                </a:spcBef>
                <a:spcAft>
                  <a:spcPts val="0"/>
                </a:spcAft>
                <a:buNone/>
              </a:pPr>
              <a:r>
                <a:rPr lang="en" sz="900" b="1">
                  <a:solidFill>
                    <a:schemeClr val="accent4"/>
                  </a:solidFill>
                  <a:latin typeface="Roboto"/>
                  <a:ea typeface="Roboto"/>
                  <a:cs typeface="Roboto"/>
                  <a:sym typeface="Roboto"/>
                </a:rPr>
                <a:t>Weak Negative Lobe</a:t>
              </a:r>
              <a:endParaRPr sz="900" b="1">
                <a:solidFill>
                  <a:schemeClr val="accent4"/>
                </a:solidFill>
                <a:latin typeface="Roboto"/>
                <a:ea typeface="Roboto"/>
                <a:cs typeface="Roboto"/>
                <a:sym typeface="Roboto"/>
              </a:endParaRPr>
            </a:p>
          </p:txBody>
        </p:sp>
      </p:grpSp>
      <p:pic>
        <p:nvPicPr>
          <p:cNvPr id="668" name="Google Shape;668;p47"/>
          <p:cNvPicPr preferRelativeResize="0"/>
          <p:nvPr/>
        </p:nvPicPr>
        <p:blipFill>
          <a:blip r:embed="rId4">
            <a:alphaModFix/>
          </a:blip>
          <a:stretch>
            <a:fillRect/>
          </a:stretch>
        </p:blipFill>
        <p:spPr>
          <a:xfrm>
            <a:off x="476250" y="4564300"/>
            <a:ext cx="889025" cy="440300"/>
          </a:xfrm>
          <a:prstGeom prst="rect">
            <a:avLst/>
          </a:prstGeom>
          <a:noFill/>
          <a:ln>
            <a:noFill/>
          </a:ln>
        </p:spPr>
      </p:pic>
      <p:sp>
        <p:nvSpPr>
          <p:cNvPr id="669" name="Google Shape;669;p47"/>
          <p:cNvSpPr txBox="1">
            <a:spLocks noGrp="1"/>
          </p:cNvSpPr>
          <p:nvPr>
            <p:ph type="body" idx="1"/>
          </p:nvPr>
        </p:nvSpPr>
        <p:spPr>
          <a:xfrm>
            <a:off x="514200" y="872450"/>
            <a:ext cx="8183400" cy="7569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Uses a polynomial approximation to lanczos [2]</a:t>
            </a:r>
            <a:endParaRPr/>
          </a:p>
          <a:p>
            <a:pPr marL="914400" lvl="1" indent="-317500" algn="l" rtl="0">
              <a:lnSpc>
                <a:spcPct val="114000"/>
              </a:lnSpc>
              <a:spcBef>
                <a:spcPts val="1000"/>
              </a:spcBef>
              <a:spcAft>
                <a:spcPts val="1000"/>
              </a:spcAft>
              <a:buSzPts val="1400"/>
              <a:buChar char="–"/>
            </a:pPr>
            <a:r>
              <a:rPr lang="en"/>
              <a:t>Lanczos is expensive, using {sin(),rcp(),sqrt()}</a:t>
            </a:r>
            <a:endParaRPr/>
          </a:p>
        </p:txBody>
      </p:sp>
      <p:grpSp>
        <p:nvGrpSpPr>
          <p:cNvPr id="670" name="Google Shape;670;p47"/>
          <p:cNvGrpSpPr/>
          <p:nvPr/>
        </p:nvGrpSpPr>
        <p:grpSpPr>
          <a:xfrm>
            <a:off x="3684300" y="1788850"/>
            <a:ext cx="3869170" cy="510000"/>
            <a:chOff x="4467550" y="-443050"/>
            <a:chExt cx="3869170" cy="510000"/>
          </a:xfrm>
        </p:grpSpPr>
        <p:sp>
          <p:nvSpPr>
            <p:cNvPr id="671" name="Google Shape;671;p47"/>
            <p:cNvSpPr/>
            <p:nvPr/>
          </p:nvSpPr>
          <p:spPr>
            <a:xfrm>
              <a:off x="7068920" y="-443050"/>
              <a:ext cx="1267800" cy="510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7"/>
            <p:cNvSpPr/>
            <p:nvPr/>
          </p:nvSpPr>
          <p:spPr>
            <a:xfrm>
              <a:off x="4467550" y="-443050"/>
              <a:ext cx="2646900" cy="510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3" name="Google Shape;673;p47"/>
            <p:cNvPicPr preferRelativeResize="0"/>
            <p:nvPr/>
          </p:nvPicPr>
          <p:blipFill>
            <a:blip r:embed="rId5">
              <a:alphaModFix/>
            </a:blip>
            <a:stretch>
              <a:fillRect/>
            </a:stretch>
          </p:blipFill>
          <p:spPr>
            <a:xfrm>
              <a:off x="4714975" y="-408199"/>
              <a:ext cx="3327948" cy="4403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animEffect transition="in" filter="fade">
                                      <p:cBhvr>
                                        <p:cTn id="7" dur="1000"/>
                                        <p:tgtEl>
                                          <p:spTgt spid="6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9">
                                            <p:txEl>
                                              <p:pRg st="0" end="0"/>
                                            </p:txEl>
                                          </p:spTgt>
                                        </p:tgtEl>
                                        <p:attrNameLst>
                                          <p:attrName>style.visibility</p:attrName>
                                        </p:attrNameLst>
                                      </p:cBhvr>
                                      <p:to>
                                        <p:strVal val="visible"/>
                                      </p:to>
                                    </p:set>
                                    <p:animEffect transition="in" filter="fade">
                                      <p:cBhvr>
                                        <p:cTn id="12" dur="1000"/>
                                        <p:tgtEl>
                                          <p:spTgt spid="6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9">
                                            <p:txEl>
                                              <p:pRg st="1" end="1"/>
                                            </p:txEl>
                                          </p:spTgt>
                                        </p:tgtEl>
                                        <p:attrNameLst>
                                          <p:attrName>style.visibility</p:attrName>
                                        </p:attrNameLst>
                                      </p:cBhvr>
                                      <p:to>
                                        <p:strVal val="visible"/>
                                      </p:to>
                                    </p:set>
                                    <p:animEffect transition="in" filter="fade">
                                      <p:cBhvr>
                                        <p:cTn id="17" dur="1000"/>
                                        <p:tgtEl>
                                          <p:spTgt spid="669">
                                            <p:txEl>
                                              <p:pRg st="1" end="1"/>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70"/>
                                        </p:tgtEl>
                                        <p:attrNameLst>
                                          <p:attrName>style.visibility</p:attrName>
                                        </p:attrNameLst>
                                      </p:cBhvr>
                                      <p:to>
                                        <p:strVal val="visible"/>
                                      </p:to>
                                    </p:set>
                                    <p:animEffect transition="in" filter="fade">
                                      <p:cBhvr>
                                        <p:cTn id="21" dur="1000"/>
                                        <p:tgtEl>
                                          <p:spTgt spid="6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61">
                                            <p:txEl>
                                              <p:pRg st="0" end="0"/>
                                            </p:txEl>
                                          </p:spTgt>
                                        </p:tgtEl>
                                        <p:attrNameLst>
                                          <p:attrName>style.visibility</p:attrName>
                                        </p:attrNameLst>
                                      </p:cBhvr>
                                      <p:to>
                                        <p:strVal val="visible"/>
                                      </p:to>
                                    </p:set>
                                    <p:animEffect transition="in" filter="fade">
                                      <p:cBhvr>
                                        <p:cTn id="26" dur="1000"/>
                                        <p:tgtEl>
                                          <p:spTgt spid="66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61">
                                            <p:txEl>
                                              <p:pRg st="1" end="1"/>
                                            </p:txEl>
                                          </p:spTgt>
                                        </p:tgtEl>
                                        <p:attrNameLst>
                                          <p:attrName>style.visibility</p:attrName>
                                        </p:attrNameLst>
                                      </p:cBhvr>
                                      <p:to>
                                        <p:strVal val="visible"/>
                                      </p:to>
                                    </p:set>
                                    <p:animEffect transition="in" filter="fade">
                                      <p:cBhvr>
                                        <p:cTn id="31" dur="1000"/>
                                        <p:tgtEl>
                                          <p:spTgt spid="66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61">
                                            <p:txEl>
                                              <p:pRg st="2" end="2"/>
                                            </p:txEl>
                                          </p:spTgt>
                                        </p:tgtEl>
                                        <p:attrNameLst>
                                          <p:attrName>style.visibility</p:attrName>
                                        </p:attrNameLst>
                                      </p:cBhvr>
                                      <p:to>
                                        <p:strVal val="visible"/>
                                      </p:to>
                                    </p:set>
                                    <p:animEffect transition="in" filter="fade">
                                      <p:cBhvr>
                                        <p:cTn id="36" dur="1000"/>
                                        <p:tgtEl>
                                          <p:spTgt spid="66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61">
                                            <p:txEl>
                                              <p:pRg st="3" end="3"/>
                                            </p:txEl>
                                          </p:spTgt>
                                        </p:tgtEl>
                                        <p:attrNameLst>
                                          <p:attrName>style.visibility</p:attrName>
                                        </p:attrNameLst>
                                      </p:cBhvr>
                                      <p:to>
                                        <p:strVal val="visible"/>
                                      </p:to>
                                    </p:set>
                                    <p:animEffect transition="in" filter="fade">
                                      <p:cBhvr>
                                        <p:cTn id="41" dur="1000"/>
                                        <p:tgtEl>
                                          <p:spTgt spid="66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61">
                                            <p:txEl>
                                              <p:pRg st="4" end="4"/>
                                            </p:txEl>
                                          </p:spTgt>
                                        </p:tgtEl>
                                        <p:attrNameLst>
                                          <p:attrName>style.visibility</p:attrName>
                                        </p:attrNameLst>
                                      </p:cBhvr>
                                      <p:to>
                                        <p:strVal val="visible"/>
                                      </p:to>
                                    </p:set>
                                    <p:animEffect transition="in" filter="fade">
                                      <p:cBhvr>
                                        <p:cTn id="46" dur="1000"/>
                                        <p:tgtEl>
                                          <p:spTgt spid="6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8"/>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EASU Deringing</a:t>
            </a:r>
            <a:endParaRPr/>
          </a:p>
        </p:txBody>
      </p:sp>
      <p:sp>
        <p:nvSpPr>
          <p:cNvPr id="679" name="Google Shape;679;p48"/>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680" name="Google Shape;680;p48"/>
          <p:cNvSpPr txBox="1">
            <a:spLocks noGrp="1"/>
          </p:cNvSpPr>
          <p:nvPr>
            <p:ph type="body" idx="1"/>
          </p:nvPr>
        </p:nvSpPr>
        <p:spPr>
          <a:xfrm>
            <a:off x="476125" y="1071775"/>
            <a:ext cx="8183400" cy="34296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The local 2x2 texel quad {min,max} used to clamp the EASU output</a:t>
            </a:r>
            <a:endParaRPr/>
          </a:p>
          <a:p>
            <a:pPr marL="457200" lvl="0" indent="0" algn="l" rtl="0">
              <a:lnSpc>
                <a:spcPct val="114000"/>
              </a:lnSpc>
              <a:spcBef>
                <a:spcPts val="1000"/>
              </a:spcBef>
              <a:spcAft>
                <a:spcPts val="0"/>
              </a:spcAft>
              <a:buNone/>
            </a:pPr>
            <a:endParaRPr/>
          </a:p>
          <a:p>
            <a:pPr marL="457200" lvl="0" indent="-336550" algn="l" rtl="0">
              <a:lnSpc>
                <a:spcPct val="114000"/>
              </a:lnSpc>
              <a:spcBef>
                <a:spcPts val="1000"/>
              </a:spcBef>
              <a:spcAft>
                <a:spcPts val="0"/>
              </a:spcAft>
              <a:buSzPts val="1700"/>
              <a:buChar char="—"/>
            </a:pPr>
            <a:r>
              <a:rPr lang="en"/>
              <a:t>Removes all ringing</a:t>
            </a:r>
            <a:endParaRPr/>
          </a:p>
          <a:p>
            <a:pPr marL="457200" lvl="0" indent="0" algn="l" rtl="0">
              <a:lnSpc>
                <a:spcPct val="114000"/>
              </a:lnSpc>
              <a:spcBef>
                <a:spcPts val="1000"/>
              </a:spcBef>
              <a:spcAft>
                <a:spcPts val="0"/>
              </a:spcAft>
              <a:buNone/>
            </a:pPr>
            <a:endParaRPr/>
          </a:p>
          <a:p>
            <a:pPr marL="457200" lvl="0" indent="-336550" algn="l" rtl="0">
              <a:lnSpc>
                <a:spcPct val="114000"/>
              </a:lnSpc>
              <a:spcBef>
                <a:spcPts val="1000"/>
              </a:spcBef>
              <a:spcAft>
                <a:spcPts val="0"/>
              </a:spcAft>
              <a:buSzPts val="1700"/>
              <a:buChar char="—"/>
            </a:pPr>
            <a:r>
              <a:rPr lang="en"/>
              <a:t>Also removes some artifacts of the 12-tap limited window</a:t>
            </a:r>
            <a:endParaRPr/>
          </a:p>
          <a:p>
            <a:pPr marL="914400" lvl="1" indent="-317500" algn="l" rtl="0">
              <a:lnSpc>
                <a:spcPct val="114000"/>
              </a:lnSpc>
              <a:spcBef>
                <a:spcPts val="1000"/>
              </a:spcBef>
              <a:spcAft>
                <a:spcPts val="0"/>
              </a:spcAft>
              <a:buSzPts val="1400"/>
              <a:buChar char="–"/>
            </a:pPr>
            <a:r>
              <a:rPr lang="en"/>
              <a:t>Or alternatively some artifacts of the kernel adaption</a:t>
            </a:r>
            <a:endParaRPr/>
          </a:p>
          <a:p>
            <a:pPr marL="457200" lvl="0" indent="0" algn="l" rtl="0">
              <a:lnSpc>
                <a:spcPct val="114000"/>
              </a:lnSpc>
              <a:spcBef>
                <a:spcPts val="1000"/>
              </a:spcBef>
              <a:spcAft>
                <a:spcPts val="0"/>
              </a:spcAft>
              <a:buNone/>
            </a:pPr>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1000"/>
              </a:spcAft>
              <a:buNone/>
            </a:pPr>
            <a:endParaRPr/>
          </a:p>
        </p:txBody>
      </p:sp>
      <p:grpSp>
        <p:nvGrpSpPr>
          <p:cNvPr id="681" name="Google Shape;681;p48"/>
          <p:cNvGrpSpPr/>
          <p:nvPr/>
        </p:nvGrpSpPr>
        <p:grpSpPr>
          <a:xfrm>
            <a:off x="7275550" y="1927975"/>
            <a:ext cx="1219200" cy="1828800"/>
            <a:chOff x="7086600" y="1828800"/>
            <a:chExt cx="1219200" cy="1828800"/>
          </a:xfrm>
        </p:grpSpPr>
        <p:grpSp>
          <p:nvGrpSpPr>
            <p:cNvPr id="682" name="Google Shape;682;p48"/>
            <p:cNvGrpSpPr/>
            <p:nvPr/>
          </p:nvGrpSpPr>
          <p:grpSpPr>
            <a:xfrm>
              <a:off x="7391400" y="1828800"/>
              <a:ext cx="609600" cy="609600"/>
              <a:chOff x="6096000" y="2743200"/>
              <a:chExt cx="609600" cy="609600"/>
            </a:xfrm>
          </p:grpSpPr>
          <p:sp>
            <p:nvSpPr>
              <p:cNvPr id="683" name="Google Shape;683;p48"/>
              <p:cNvSpPr txBox="1"/>
              <p:nvPr/>
            </p:nvSpPr>
            <p:spPr>
              <a:xfrm>
                <a:off x="6096000" y="3048000"/>
                <a:ext cx="304800" cy="3048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R</a:t>
                </a:r>
                <a:endParaRPr sz="1000" b="1"/>
              </a:p>
            </p:txBody>
          </p:sp>
          <p:sp>
            <p:nvSpPr>
              <p:cNvPr id="684" name="Google Shape;684;p48"/>
              <p:cNvSpPr txBox="1"/>
              <p:nvPr/>
            </p:nvSpPr>
            <p:spPr>
              <a:xfrm>
                <a:off x="6400800" y="3048000"/>
                <a:ext cx="304800" cy="3048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G</a:t>
                </a:r>
                <a:endParaRPr sz="1000" b="1"/>
              </a:p>
            </p:txBody>
          </p:sp>
          <p:sp>
            <p:nvSpPr>
              <p:cNvPr id="685" name="Google Shape;685;p48"/>
              <p:cNvSpPr txBox="1"/>
              <p:nvPr/>
            </p:nvSpPr>
            <p:spPr>
              <a:xfrm>
                <a:off x="6400800" y="2743200"/>
                <a:ext cx="304800" cy="304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B</a:t>
                </a:r>
                <a:endParaRPr sz="1000" b="1"/>
              </a:p>
            </p:txBody>
          </p:sp>
          <p:sp>
            <p:nvSpPr>
              <p:cNvPr id="686" name="Google Shape;686;p48"/>
              <p:cNvSpPr txBox="1"/>
              <p:nvPr/>
            </p:nvSpPr>
            <p:spPr>
              <a:xfrm>
                <a:off x="6096000" y="2743200"/>
                <a:ext cx="304800" cy="304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A</a:t>
                </a:r>
                <a:endParaRPr sz="1000" b="1"/>
              </a:p>
            </p:txBody>
          </p:sp>
        </p:grpSp>
        <p:grpSp>
          <p:nvGrpSpPr>
            <p:cNvPr id="687" name="Google Shape;687;p48"/>
            <p:cNvGrpSpPr/>
            <p:nvPr/>
          </p:nvGrpSpPr>
          <p:grpSpPr>
            <a:xfrm>
              <a:off x="7086600" y="2438400"/>
              <a:ext cx="609600" cy="609600"/>
              <a:chOff x="6096000" y="2743200"/>
              <a:chExt cx="609600" cy="609600"/>
            </a:xfrm>
          </p:grpSpPr>
          <p:sp>
            <p:nvSpPr>
              <p:cNvPr id="688" name="Google Shape;688;p48"/>
              <p:cNvSpPr txBox="1"/>
              <p:nvPr/>
            </p:nvSpPr>
            <p:spPr>
              <a:xfrm>
                <a:off x="6096000" y="3048000"/>
                <a:ext cx="304800" cy="304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R</a:t>
                </a:r>
                <a:endParaRPr sz="1000" b="1"/>
              </a:p>
            </p:txBody>
          </p:sp>
          <p:sp>
            <p:nvSpPr>
              <p:cNvPr id="689" name="Google Shape;689;p48"/>
              <p:cNvSpPr txBox="1"/>
              <p:nvPr/>
            </p:nvSpPr>
            <p:spPr>
              <a:xfrm>
                <a:off x="6400800" y="3048000"/>
                <a:ext cx="304800" cy="304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G</a:t>
                </a:r>
                <a:endParaRPr sz="1000" b="1"/>
              </a:p>
            </p:txBody>
          </p:sp>
          <p:sp>
            <p:nvSpPr>
              <p:cNvPr id="690" name="Google Shape;690;p48"/>
              <p:cNvSpPr txBox="1"/>
              <p:nvPr/>
            </p:nvSpPr>
            <p:spPr>
              <a:xfrm>
                <a:off x="6400800" y="2743200"/>
                <a:ext cx="304800" cy="304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B</a:t>
                </a:r>
                <a:endParaRPr sz="1000" b="1"/>
              </a:p>
            </p:txBody>
          </p:sp>
          <p:sp>
            <p:nvSpPr>
              <p:cNvPr id="691" name="Google Shape;691;p48"/>
              <p:cNvSpPr txBox="1"/>
              <p:nvPr/>
            </p:nvSpPr>
            <p:spPr>
              <a:xfrm>
                <a:off x="6096000" y="2743200"/>
                <a:ext cx="304800" cy="304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A</a:t>
                </a:r>
                <a:endParaRPr sz="1000" b="1"/>
              </a:p>
            </p:txBody>
          </p:sp>
        </p:grpSp>
        <p:grpSp>
          <p:nvGrpSpPr>
            <p:cNvPr id="692" name="Google Shape;692;p48"/>
            <p:cNvGrpSpPr/>
            <p:nvPr/>
          </p:nvGrpSpPr>
          <p:grpSpPr>
            <a:xfrm>
              <a:off x="7696200" y="2438400"/>
              <a:ext cx="609600" cy="609600"/>
              <a:chOff x="6096000" y="2743200"/>
              <a:chExt cx="609600" cy="609600"/>
            </a:xfrm>
          </p:grpSpPr>
          <p:sp>
            <p:nvSpPr>
              <p:cNvPr id="693" name="Google Shape;693;p48"/>
              <p:cNvSpPr txBox="1"/>
              <p:nvPr/>
            </p:nvSpPr>
            <p:spPr>
              <a:xfrm>
                <a:off x="6096000" y="3048000"/>
                <a:ext cx="304800" cy="3048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R</a:t>
                </a:r>
                <a:endParaRPr sz="1000" b="1"/>
              </a:p>
            </p:txBody>
          </p:sp>
          <p:sp>
            <p:nvSpPr>
              <p:cNvPr id="694" name="Google Shape;694;p48"/>
              <p:cNvSpPr txBox="1"/>
              <p:nvPr/>
            </p:nvSpPr>
            <p:spPr>
              <a:xfrm>
                <a:off x="6400800" y="3048000"/>
                <a:ext cx="304800" cy="3048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G</a:t>
                </a:r>
                <a:endParaRPr sz="1000" b="1"/>
              </a:p>
            </p:txBody>
          </p:sp>
          <p:sp>
            <p:nvSpPr>
              <p:cNvPr id="695" name="Google Shape;695;p48"/>
              <p:cNvSpPr txBox="1"/>
              <p:nvPr/>
            </p:nvSpPr>
            <p:spPr>
              <a:xfrm>
                <a:off x="6400800" y="2743200"/>
                <a:ext cx="304800" cy="3048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B</a:t>
                </a:r>
                <a:endParaRPr sz="1000" b="1"/>
              </a:p>
            </p:txBody>
          </p:sp>
          <p:sp>
            <p:nvSpPr>
              <p:cNvPr id="696" name="Google Shape;696;p48"/>
              <p:cNvSpPr txBox="1"/>
              <p:nvPr/>
            </p:nvSpPr>
            <p:spPr>
              <a:xfrm>
                <a:off x="6096000" y="2743200"/>
                <a:ext cx="304800" cy="3048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A</a:t>
                </a:r>
                <a:endParaRPr sz="1000" b="1"/>
              </a:p>
            </p:txBody>
          </p:sp>
        </p:grpSp>
        <p:grpSp>
          <p:nvGrpSpPr>
            <p:cNvPr id="697" name="Google Shape;697;p48"/>
            <p:cNvGrpSpPr/>
            <p:nvPr/>
          </p:nvGrpSpPr>
          <p:grpSpPr>
            <a:xfrm>
              <a:off x="7391400" y="3048000"/>
              <a:ext cx="609600" cy="609600"/>
              <a:chOff x="6096000" y="2743200"/>
              <a:chExt cx="609600" cy="609600"/>
            </a:xfrm>
          </p:grpSpPr>
          <p:sp>
            <p:nvSpPr>
              <p:cNvPr id="698" name="Google Shape;698;p48"/>
              <p:cNvSpPr txBox="1"/>
              <p:nvPr/>
            </p:nvSpPr>
            <p:spPr>
              <a:xfrm>
                <a:off x="6096000" y="3048000"/>
                <a:ext cx="304800" cy="304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R</a:t>
                </a:r>
                <a:endParaRPr sz="1000" b="1"/>
              </a:p>
            </p:txBody>
          </p:sp>
          <p:sp>
            <p:nvSpPr>
              <p:cNvPr id="699" name="Google Shape;699;p48"/>
              <p:cNvSpPr txBox="1"/>
              <p:nvPr/>
            </p:nvSpPr>
            <p:spPr>
              <a:xfrm>
                <a:off x="6400800" y="3048000"/>
                <a:ext cx="304800" cy="304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G</a:t>
                </a:r>
                <a:endParaRPr sz="1000" b="1"/>
              </a:p>
            </p:txBody>
          </p:sp>
          <p:sp>
            <p:nvSpPr>
              <p:cNvPr id="700" name="Google Shape;700;p48"/>
              <p:cNvSpPr txBox="1"/>
              <p:nvPr/>
            </p:nvSpPr>
            <p:spPr>
              <a:xfrm>
                <a:off x="6400800" y="2743200"/>
                <a:ext cx="304800" cy="3048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B</a:t>
                </a:r>
                <a:endParaRPr sz="1000" b="1"/>
              </a:p>
            </p:txBody>
          </p:sp>
          <p:sp>
            <p:nvSpPr>
              <p:cNvPr id="701" name="Google Shape;701;p48"/>
              <p:cNvSpPr txBox="1"/>
              <p:nvPr/>
            </p:nvSpPr>
            <p:spPr>
              <a:xfrm>
                <a:off x="6096000" y="2743200"/>
                <a:ext cx="304800" cy="3048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A</a:t>
                </a:r>
                <a:endParaRPr sz="1000" b="1"/>
              </a:p>
            </p:txBody>
          </p:sp>
        </p:grpSp>
        <p:sp>
          <p:nvSpPr>
            <p:cNvPr id="702" name="Google Shape;702;p48"/>
            <p:cNvSpPr/>
            <p:nvPr/>
          </p:nvSpPr>
          <p:spPr>
            <a:xfrm>
              <a:off x="7620000" y="2057400"/>
              <a:ext cx="152400" cy="1524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7315200" y="2667000"/>
              <a:ext cx="152400" cy="1524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7924800" y="2667000"/>
              <a:ext cx="152400" cy="1524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7620000" y="3276600"/>
              <a:ext cx="152400" cy="1524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7391400" y="2438400"/>
              <a:ext cx="609600" cy="609600"/>
            </a:xfrm>
            <a:prstGeom prst="rect">
              <a:avLst/>
            </a:prstGeom>
            <a:noFill/>
            <a:ln w="38100" cap="flat" cmpd="sng">
              <a:solidFill>
                <a:schemeClr val="lt1"/>
              </a:solidFill>
              <a:prstDash val="dash"/>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7" name="Google Shape;707;p48"/>
          <p:cNvPicPr preferRelativeResize="0"/>
          <p:nvPr/>
        </p:nvPicPr>
        <p:blipFill>
          <a:blip r:embed="rId3">
            <a:alphaModFix/>
          </a:blip>
          <a:stretch>
            <a:fillRect/>
          </a:stretch>
        </p:blipFill>
        <p:spPr>
          <a:xfrm>
            <a:off x="476250" y="4564300"/>
            <a:ext cx="889025" cy="440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1000"/>
                                        <p:tgtEl>
                                          <p:spTgt spid="6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0">
                                            <p:txEl>
                                              <p:pRg st="0" end="0"/>
                                            </p:txEl>
                                          </p:spTgt>
                                        </p:tgtEl>
                                        <p:attrNameLst>
                                          <p:attrName>style.visibility</p:attrName>
                                        </p:attrNameLst>
                                      </p:cBhvr>
                                      <p:to>
                                        <p:strVal val="visible"/>
                                      </p:to>
                                    </p:set>
                                    <p:animEffect transition="in" filter="fade">
                                      <p:cBhvr>
                                        <p:cTn id="12" dur="1000"/>
                                        <p:tgtEl>
                                          <p:spTgt spid="6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0">
                                            <p:txEl>
                                              <p:pRg st="1" end="1"/>
                                            </p:txEl>
                                          </p:spTgt>
                                        </p:tgtEl>
                                        <p:attrNameLst>
                                          <p:attrName>style.visibility</p:attrName>
                                        </p:attrNameLst>
                                      </p:cBhvr>
                                      <p:to>
                                        <p:strVal val="visible"/>
                                      </p:to>
                                    </p:set>
                                    <p:animEffect transition="in" filter="fade">
                                      <p:cBhvr>
                                        <p:cTn id="17" dur="1000"/>
                                        <p:tgtEl>
                                          <p:spTgt spid="68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0">
                                            <p:txEl>
                                              <p:pRg st="2" end="2"/>
                                            </p:txEl>
                                          </p:spTgt>
                                        </p:tgtEl>
                                        <p:attrNameLst>
                                          <p:attrName>style.visibility</p:attrName>
                                        </p:attrNameLst>
                                      </p:cBhvr>
                                      <p:to>
                                        <p:strVal val="visible"/>
                                      </p:to>
                                    </p:set>
                                    <p:animEffect transition="in" filter="fade">
                                      <p:cBhvr>
                                        <p:cTn id="22" dur="1000"/>
                                        <p:tgtEl>
                                          <p:spTgt spid="68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0">
                                            <p:txEl>
                                              <p:pRg st="3" end="3"/>
                                            </p:txEl>
                                          </p:spTgt>
                                        </p:tgtEl>
                                        <p:attrNameLst>
                                          <p:attrName>style.visibility</p:attrName>
                                        </p:attrNameLst>
                                      </p:cBhvr>
                                      <p:to>
                                        <p:strVal val="visible"/>
                                      </p:to>
                                    </p:set>
                                    <p:animEffect transition="in" filter="fade">
                                      <p:cBhvr>
                                        <p:cTn id="27" dur="1000"/>
                                        <p:tgtEl>
                                          <p:spTgt spid="68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0">
                                            <p:txEl>
                                              <p:pRg st="4" end="4"/>
                                            </p:txEl>
                                          </p:spTgt>
                                        </p:tgtEl>
                                        <p:attrNameLst>
                                          <p:attrName>style.visibility</p:attrName>
                                        </p:attrNameLst>
                                      </p:cBhvr>
                                      <p:to>
                                        <p:strVal val="visible"/>
                                      </p:to>
                                    </p:set>
                                    <p:animEffect transition="in" filter="fade">
                                      <p:cBhvr>
                                        <p:cTn id="32" dur="1000"/>
                                        <p:tgtEl>
                                          <p:spTgt spid="68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0">
                                            <p:txEl>
                                              <p:pRg st="5" end="5"/>
                                            </p:txEl>
                                          </p:spTgt>
                                        </p:tgtEl>
                                        <p:attrNameLst>
                                          <p:attrName>style.visibility</p:attrName>
                                        </p:attrNameLst>
                                      </p:cBhvr>
                                      <p:to>
                                        <p:strVal val="visible"/>
                                      </p:to>
                                    </p:set>
                                    <p:animEffect transition="in" filter="fade">
                                      <p:cBhvr>
                                        <p:cTn id="37" dur="1000"/>
                                        <p:tgtEl>
                                          <p:spTgt spid="68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0">
                                            <p:txEl>
                                              <p:pRg st="6" end="6"/>
                                            </p:txEl>
                                          </p:spTgt>
                                        </p:tgtEl>
                                        <p:attrNameLst>
                                          <p:attrName>style.visibility</p:attrName>
                                        </p:attrNameLst>
                                      </p:cBhvr>
                                      <p:to>
                                        <p:strVal val="visible"/>
                                      </p:to>
                                    </p:set>
                                    <p:animEffect transition="in" filter="fade">
                                      <p:cBhvr>
                                        <p:cTn id="42" dur="1000"/>
                                        <p:tgtEl>
                                          <p:spTgt spid="68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80">
                                            <p:txEl>
                                              <p:pRg st="7" end="7"/>
                                            </p:txEl>
                                          </p:spTgt>
                                        </p:tgtEl>
                                        <p:attrNameLst>
                                          <p:attrName>style.visibility</p:attrName>
                                        </p:attrNameLst>
                                      </p:cBhvr>
                                      <p:to>
                                        <p:strVal val="visible"/>
                                      </p:to>
                                    </p:set>
                                    <p:animEffect transition="in" filter="fade">
                                      <p:cBhvr>
                                        <p:cTn id="47" dur="1000"/>
                                        <p:tgtEl>
                                          <p:spTgt spid="68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80">
                                            <p:txEl>
                                              <p:pRg st="8" end="8"/>
                                            </p:txEl>
                                          </p:spTgt>
                                        </p:tgtEl>
                                        <p:attrNameLst>
                                          <p:attrName>style.visibility</p:attrName>
                                        </p:attrNameLst>
                                      </p:cBhvr>
                                      <p:to>
                                        <p:strVal val="visible"/>
                                      </p:to>
                                    </p:set>
                                    <p:animEffect transition="in" filter="fade">
                                      <p:cBhvr>
                                        <p:cTn id="52" dur="1000"/>
                                        <p:tgtEl>
                                          <p:spTgt spid="6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9"/>
          <p:cNvSpPr txBox="1">
            <a:spLocks noGrp="1"/>
          </p:cNvSpPr>
          <p:nvPr>
            <p:ph type="ctrTitle"/>
          </p:nvPr>
        </p:nvSpPr>
        <p:spPr>
          <a:xfrm>
            <a:off x="571525" y="1714825"/>
            <a:ext cx="8172300" cy="8568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1100"/>
              <a:buFont typeface="Arial"/>
              <a:buNone/>
            </a:pPr>
            <a:r>
              <a:rPr lang="en" sz="4000"/>
              <a:t>Case Study: </a:t>
            </a:r>
            <a:br>
              <a:rPr lang="en" sz="4000"/>
            </a:br>
            <a:r>
              <a:rPr lang="en" sz="4000"/>
              <a:t>FSR 1.0 Game Engine Integration (Unity)</a:t>
            </a:r>
            <a:endParaRPr sz="4000"/>
          </a:p>
        </p:txBody>
      </p:sp>
      <p:sp>
        <p:nvSpPr>
          <p:cNvPr id="713" name="Google Shape;713;p49"/>
          <p:cNvSpPr txBox="1">
            <a:spLocks noGrp="1"/>
          </p:cNvSpPr>
          <p:nvPr>
            <p:ph type="subTitle" idx="1"/>
          </p:nvPr>
        </p:nvSpPr>
        <p:spPr>
          <a:xfrm>
            <a:off x="571525" y="3000950"/>
            <a:ext cx="6667500" cy="15006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Kleber Garcia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50"/>
          <p:cNvPicPr preferRelativeResize="0"/>
          <p:nvPr/>
        </p:nvPicPr>
        <p:blipFill rotWithShape="1">
          <a:blip r:embed="rId3">
            <a:alphaModFix/>
          </a:blip>
          <a:srcRect/>
          <a:stretch/>
        </p:blipFill>
        <p:spPr>
          <a:xfrm>
            <a:off x="2466126" y="1186103"/>
            <a:ext cx="4211747" cy="2267875"/>
          </a:xfrm>
          <a:prstGeom prst="rect">
            <a:avLst/>
          </a:prstGeom>
          <a:noFill/>
          <a:ln>
            <a:noFill/>
          </a:ln>
        </p:spPr>
      </p:pic>
      <p:sp>
        <p:nvSpPr>
          <p:cNvPr id="719" name="Google Shape;719;p50"/>
          <p:cNvSpPr txBox="1"/>
          <p:nvPr/>
        </p:nvSpPr>
        <p:spPr>
          <a:xfrm>
            <a:off x="3782101" y="3482178"/>
            <a:ext cx="1557600" cy="290400"/>
          </a:xfrm>
          <a:prstGeom prst="rect">
            <a:avLst/>
          </a:prstGeom>
          <a:noFill/>
          <a:ln>
            <a:noFill/>
          </a:ln>
        </p:spPr>
        <p:txBody>
          <a:bodyPr spcFirstLastPara="1" wrap="square" lIns="34275" tIns="34275" rIns="34275" bIns="34275" anchor="t" anchorCtr="0">
            <a:noAutofit/>
          </a:bodyPr>
          <a:lstStyle/>
          <a:p>
            <a:pPr marL="0" marR="0" lvl="0" indent="0" algn="ctr" rtl="0">
              <a:lnSpc>
                <a:spcPct val="130000"/>
              </a:lnSpc>
              <a:spcBef>
                <a:spcPts val="0"/>
              </a:spcBef>
              <a:spcAft>
                <a:spcPts val="0"/>
              </a:spcAft>
              <a:buClr>
                <a:srgbClr val="000000"/>
              </a:buClr>
              <a:buSzPts val="1300"/>
              <a:buFont typeface="Arial"/>
              <a:buNone/>
            </a:pPr>
            <a:r>
              <a:rPr lang="en" sz="1300" b="0" i="0" u="none" strike="noStrike" cap="none">
                <a:solidFill>
                  <a:srgbClr val="FFFFFF"/>
                </a:solidFill>
                <a:latin typeface="Roboto Thin"/>
                <a:ea typeface="Roboto Thin"/>
                <a:cs typeface="Roboto Thin"/>
                <a:sym typeface="Roboto Thin"/>
              </a:rPr>
              <a:t>Book of the dead</a:t>
            </a:r>
            <a:endParaRPr sz="1300" b="0" i="0" u="none" strike="noStrike" cap="none">
              <a:solidFill>
                <a:srgbClr val="FFFFFF"/>
              </a:solidFill>
              <a:latin typeface="Roboto Thin"/>
              <a:ea typeface="Roboto Thin"/>
              <a:cs typeface="Roboto Thin"/>
              <a:sym typeface="Roboto Thin"/>
            </a:endParaRPr>
          </a:p>
        </p:txBody>
      </p:sp>
      <p:sp>
        <p:nvSpPr>
          <p:cNvPr id="720" name="Google Shape;720;p50"/>
          <p:cNvSpPr txBox="1"/>
          <p:nvPr/>
        </p:nvSpPr>
        <p:spPr>
          <a:xfrm>
            <a:off x="2429551" y="3653696"/>
            <a:ext cx="4262700" cy="52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https://github.com/Unity-Technologies/ScriptableRenderPipeline</a:t>
            </a:r>
            <a:endParaRPr sz="1100" b="0" i="0" u="none" strike="noStrike" cap="none">
              <a:solidFill>
                <a:srgbClr val="000000"/>
              </a:solidFill>
              <a:latin typeface="Roboto"/>
              <a:ea typeface="Roboto"/>
              <a:cs typeface="Roboto"/>
              <a:sym typeface="Roboto"/>
            </a:endParaRPr>
          </a:p>
        </p:txBody>
      </p:sp>
      <p:sp>
        <p:nvSpPr>
          <p:cNvPr id="721" name="Google Shape;721;p50"/>
          <p:cNvSpPr txBox="1"/>
          <p:nvPr/>
        </p:nvSpPr>
        <p:spPr>
          <a:xfrm>
            <a:off x="1006676" y="4182896"/>
            <a:ext cx="7147500" cy="69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300" b="0" i="0" u="none" strike="noStrike" cap="none">
                <a:solidFill>
                  <a:srgbClr val="FFFFFF"/>
                </a:solidFill>
                <a:latin typeface="Roboto Thin"/>
                <a:ea typeface="Roboto Thin"/>
                <a:cs typeface="Roboto Thin"/>
                <a:sym typeface="Roboto Thin"/>
              </a:rPr>
              <a:t>The Road toward Unified Rendering with Unity’s High Definition Render Pipeline</a:t>
            </a:r>
            <a:br>
              <a:rPr lang="en" sz="1300" b="0" i="0" u="none" strike="noStrike" cap="none">
                <a:solidFill>
                  <a:srgbClr val="FFFFFF"/>
                </a:solidFill>
                <a:latin typeface="Roboto Thin"/>
                <a:ea typeface="Roboto Thin"/>
                <a:cs typeface="Roboto Thin"/>
                <a:sym typeface="Roboto Thin"/>
              </a:rPr>
            </a:br>
            <a:r>
              <a:rPr lang="en" sz="1300" b="0" i="0" u="none" strike="noStrike" cap="none">
                <a:solidFill>
                  <a:srgbClr val="FFFFFF"/>
                </a:solidFill>
                <a:latin typeface="Roboto Thin"/>
                <a:ea typeface="Roboto Thin"/>
                <a:cs typeface="Roboto Thin"/>
                <a:sym typeface="Roboto Thin"/>
              </a:rPr>
              <a:t>Sébastien Lagarde</a:t>
            </a:r>
            <a:r>
              <a:rPr lang="en" sz="1300">
                <a:solidFill>
                  <a:srgbClr val="FFFFFF"/>
                </a:solidFill>
                <a:latin typeface="Roboto Thin"/>
                <a:ea typeface="Roboto Thin"/>
                <a:cs typeface="Roboto Thin"/>
                <a:sym typeface="Roboto Thin"/>
              </a:rPr>
              <a:t>, </a:t>
            </a:r>
            <a:r>
              <a:rPr lang="en" sz="1300" b="0" i="0" u="none" strike="noStrike" cap="none">
                <a:solidFill>
                  <a:srgbClr val="FFFFFF"/>
                </a:solidFill>
                <a:latin typeface="Roboto Thin"/>
                <a:ea typeface="Roboto Thin"/>
                <a:cs typeface="Roboto Thin"/>
                <a:sym typeface="Roboto Thin"/>
              </a:rPr>
              <a:t>Evgenii Golubev</a:t>
            </a:r>
            <a:br>
              <a:rPr lang="en" sz="1300" b="0" i="0" u="none" strike="noStrike" cap="none">
                <a:solidFill>
                  <a:srgbClr val="FFFFFF"/>
                </a:solidFill>
                <a:latin typeface="Roboto Thin"/>
                <a:ea typeface="Roboto Thin"/>
                <a:cs typeface="Roboto Thin"/>
                <a:sym typeface="Roboto Thin"/>
              </a:rPr>
            </a:br>
            <a:r>
              <a:rPr lang="en" sz="1000" i="1">
                <a:solidFill>
                  <a:srgbClr val="FFFFFF"/>
                </a:solidFill>
                <a:latin typeface="Roboto Thin"/>
                <a:ea typeface="Roboto Thin"/>
                <a:cs typeface="Roboto Thin"/>
                <a:sym typeface="Roboto Thin"/>
              </a:rPr>
              <a:t>Advances in Real-Time Rendering in Games </a:t>
            </a:r>
            <a:r>
              <a:rPr lang="en" sz="1000">
                <a:solidFill>
                  <a:srgbClr val="FFFFFF"/>
                </a:solidFill>
                <a:latin typeface="Roboto Thin"/>
                <a:ea typeface="Roboto Thin"/>
                <a:cs typeface="Roboto Thin"/>
                <a:sym typeface="Roboto Thin"/>
              </a:rPr>
              <a:t>course, SIGGRAPH 2018</a:t>
            </a:r>
            <a:br>
              <a:rPr lang="en" sz="1300" b="0" i="0" u="none" strike="noStrike" cap="none">
                <a:solidFill>
                  <a:srgbClr val="FFFFFF"/>
                </a:solidFill>
                <a:latin typeface="Roboto Thin"/>
                <a:ea typeface="Roboto Thin"/>
                <a:cs typeface="Roboto Thin"/>
                <a:sym typeface="Roboto Thin"/>
              </a:rPr>
            </a:br>
            <a:endParaRPr sz="1300" b="0" i="0" u="none" strike="noStrike" cap="none">
              <a:solidFill>
                <a:srgbClr val="FFFFFF"/>
              </a:solidFill>
              <a:latin typeface="Roboto Thin"/>
              <a:ea typeface="Roboto Thin"/>
              <a:cs typeface="Roboto Thin"/>
              <a:sym typeface="Roboto Thin"/>
            </a:endParaRPr>
          </a:p>
        </p:txBody>
      </p:sp>
      <p:sp>
        <p:nvSpPr>
          <p:cNvPr id="722" name="Google Shape;722;p50"/>
          <p:cNvSpPr txBox="1">
            <a:spLocks noGrp="1"/>
          </p:cNvSpPr>
          <p:nvPr>
            <p:ph type="ctrTitle"/>
          </p:nvPr>
        </p:nvSpPr>
        <p:spPr>
          <a:xfrm>
            <a:off x="571525" y="428700"/>
            <a:ext cx="8205000" cy="220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800"/>
              <a:buFont typeface="Roboto"/>
              <a:buNone/>
            </a:pPr>
            <a:r>
              <a:rPr lang="en" sz="3300"/>
              <a:t>High Definition Render Pipeline (HDRP)</a:t>
            </a:r>
            <a:endParaRPr sz="3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51"/>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728" name="Google Shape;728;p51"/>
          <p:cNvSpPr/>
          <p:nvPr/>
        </p:nvSpPr>
        <p:spPr>
          <a:xfrm>
            <a:off x="590525" y="1714825"/>
            <a:ext cx="1429200" cy="7662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Rasterization / Material passes</a:t>
            </a:r>
            <a:endParaRPr/>
          </a:p>
        </p:txBody>
      </p:sp>
      <p:cxnSp>
        <p:nvCxnSpPr>
          <p:cNvPr id="729" name="Google Shape;729;p51"/>
          <p:cNvCxnSpPr>
            <a:endCxn id="730" idx="1"/>
          </p:cNvCxnSpPr>
          <p:nvPr/>
        </p:nvCxnSpPr>
        <p:spPr>
          <a:xfrm rot="10800000" flipH="1">
            <a:off x="2026175" y="1304863"/>
            <a:ext cx="606300" cy="788100"/>
          </a:xfrm>
          <a:prstGeom prst="straightConnector1">
            <a:avLst/>
          </a:prstGeom>
          <a:noFill/>
          <a:ln w="19050" cap="flat" cmpd="sng">
            <a:solidFill>
              <a:srgbClr val="3297F0"/>
            </a:solidFill>
            <a:prstDash val="solid"/>
            <a:round/>
            <a:headEnd type="none" w="med" len="med"/>
            <a:tailEnd type="triangle" w="med" len="med"/>
          </a:ln>
        </p:spPr>
      </p:cxnSp>
      <p:cxnSp>
        <p:nvCxnSpPr>
          <p:cNvPr id="731" name="Google Shape;731;p51"/>
          <p:cNvCxnSpPr>
            <a:stCxn id="728" idx="3"/>
            <a:endCxn id="732" idx="1"/>
          </p:cNvCxnSpPr>
          <p:nvPr/>
        </p:nvCxnSpPr>
        <p:spPr>
          <a:xfrm>
            <a:off x="2019725" y="2097925"/>
            <a:ext cx="667200" cy="798900"/>
          </a:xfrm>
          <a:prstGeom prst="straightConnector1">
            <a:avLst/>
          </a:prstGeom>
          <a:noFill/>
          <a:ln w="19050" cap="flat" cmpd="sng">
            <a:solidFill>
              <a:srgbClr val="3297F0"/>
            </a:solidFill>
            <a:prstDash val="solid"/>
            <a:round/>
            <a:headEnd type="none" w="med" len="med"/>
            <a:tailEnd type="triangle" w="med" len="med"/>
          </a:ln>
        </p:spPr>
      </p:cxnSp>
      <p:sp>
        <p:nvSpPr>
          <p:cNvPr id="730" name="Google Shape;730;p51"/>
          <p:cNvSpPr/>
          <p:nvPr/>
        </p:nvSpPr>
        <p:spPr>
          <a:xfrm>
            <a:off x="2632475" y="1016863"/>
            <a:ext cx="1197300" cy="5760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Depth Pyramid</a:t>
            </a:r>
            <a:endParaRPr/>
          </a:p>
        </p:txBody>
      </p:sp>
      <p:sp>
        <p:nvSpPr>
          <p:cNvPr id="733" name="Google Shape;733;p51"/>
          <p:cNvSpPr/>
          <p:nvPr/>
        </p:nvSpPr>
        <p:spPr>
          <a:xfrm>
            <a:off x="2686925" y="2108325"/>
            <a:ext cx="901200" cy="4002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Color</a:t>
            </a:r>
            <a:endParaRPr/>
          </a:p>
        </p:txBody>
      </p:sp>
      <p:sp>
        <p:nvSpPr>
          <p:cNvPr id="732" name="Google Shape;732;p51"/>
          <p:cNvSpPr/>
          <p:nvPr/>
        </p:nvSpPr>
        <p:spPr>
          <a:xfrm>
            <a:off x="2686925" y="2696863"/>
            <a:ext cx="901200" cy="4002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Depth</a:t>
            </a:r>
            <a:endParaRPr/>
          </a:p>
        </p:txBody>
      </p:sp>
      <p:cxnSp>
        <p:nvCxnSpPr>
          <p:cNvPr id="734" name="Google Shape;734;p51"/>
          <p:cNvCxnSpPr>
            <a:stCxn id="728" idx="3"/>
            <a:endCxn id="733" idx="1"/>
          </p:cNvCxnSpPr>
          <p:nvPr/>
        </p:nvCxnSpPr>
        <p:spPr>
          <a:xfrm>
            <a:off x="2019725" y="2097925"/>
            <a:ext cx="667200" cy="210600"/>
          </a:xfrm>
          <a:prstGeom prst="straightConnector1">
            <a:avLst/>
          </a:prstGeom>
          <a:noFill/>
          <a:ln w="19050" cap="flat" cmpd="sng">
            <a:solidFill>
              <a:srgbClr val="3297F0"/>
            </a:solidFill>
            <a:prstDash val="solid"/>
            <a:round/>
            <a:headEnd type="none" w="med" len="med"/>
            <a:tailEnd type="triangle" w="med" len="med"/>
          </a:ln>
        </p:spPr>
      </p:cxnSp>
      <p:sp>
        <p:nvSpPr>
          <p:cNvPr id="735" name="Google Shape;735;p51"/>
          <p:cNvSpPr/>
          <p:nvPr/>
        </p:nvSpPr>
        <p:spPr>
          <a:xfrm>
            <a:off x="2686925" y="3304875"/>
            <a:ext cx="901200" cy="4002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Normal</a:t>
            </a:r>
            <a:endParaRPr/>
          </a:p>
        </p:txBody>
      </p:sp>
      <p:sp>
        <p:nvSpPr>
          <p:cNvPr id="736" name="Google Shape;736;p51"/>
          <p:cNvSpPr/>
          <p:nvPr/>
        </p:nvSpPr>
        <p:spPr>
          <a:xfrm>
            <a:off x="2620775" y="3912875"/>
            <a:ext cx="1033500" cy="4002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Motion Vectors</a:t>
            </a:r>
            <a:endParaRPr/>
          </a:p>
        </p:txBody>
      </p:sp>
      <p:cxnSp>
        <p:nvCxnSpPr>
          <p:cNvPr id="737" name="Google Shape;737;p51"/>
          <p:cNvCxnSpPr>
            <a:stCxn id="728" idx="3"/>
            <a:endCxn id="736" idx="1"/>
          </p:cNvCxnSpPr>
          <p:nvPr/>
        </p:nvCxnSpPr>
        <p:spPr>
          <a:xfrm>
            <a:off x="2019725" y="2097925"/>
            <a:ext cx="601200" cy="2015100"/>
          </a:xfrm>
          <a:prstGeom prst="straightConnector1">
            <a:avLst/>
          </a:prstGeom>
          <a:noFill/>
          <a:ln w="19050" cap="flat" cmpd="sng">
            <a:solidFill>
              <a:srgbClr val="3297F0"/>
            </a:solidFill>
            <a:prstDash val="solid"/>
            <a:round/>
            <a:headEnd type="none" w="med" len="med"/>
            <a:tailEnd type="triangle" w="med" len="med"/>
          </a:ln>
        </p:spPr>
      </p:cxnSp>
      <p:sp>
        <p:nvSpPr>
          <p:cNvPr id="738" name="Google Shape;738;p51"/>
          <p:cNvSpPr/>
          <p:nvPr/>
        </p:nvSpPr>
        <p:spPr>
          <a:xfrm>
            <a:off x="4140025" y="2193325"/>
            <a:ext cx="3127200" cy="9756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Post Process Pipeline</a:t>
            </a:r>
            <a:br>
              <a:rPr lang="en"/>
            </a:br>
            <a:r>
              <a:rPr lang="en"/>
              <a:t>(HDRenderPipeline.PostProcess.cs)</a:t>
            </a:r>
            <a:endParaRPr/>
          </a:p>
        </p:txBody>
      </p:sp>
      <p:cxnSp>
        <p:nvCxnSpPr>
          <p:cNvPr id="739" name="Google Shape;739;p51"/>
          <p:cNvCxnSpPr>
            <a:stCxn id="730" idx="3"/>
            <a:endCxn id="738" idx="1"/>
          </p:cNvCxnSpPr>
          <p:nvPr/>
        </p:nvCxnSpPr>
        <p:spPr>
          <a:xfrm>
            <a:off x="3829775" y="1304863"/>
            <a:ext cx="310200" cy="1376400"/>
          </a:xfrm>
          <a:prstGeom prst="straightConnector1">
            <a:avLst/>
          </a:prstGeom>
          <a:noFill/>
          <a:ln w="19050" cap="flat" cmpd="sng">
            <a:solidFill>
              <a:srgbClr val="3297F0"/>
            </a:solidFill>
            <a:prstDash val="solid"/>
            <a:round/>
            <a:headEnd type="none" w="med" len="med"/>
            <a:tailEnd type="triangle" w="med" len="med"/>
          </a:ln>
        </p:spPr>
      </p:cxnSp>
      <p:cxnSp>
        <p:nvCxnSpPr>
          <p:cNvPr id="740" name="Google Shape;740;p51"/>
          <p:cNvCxnSpPr>
            <a:stCxn id="733" idx="3"/>
            <a:endCxn id="738" idx="1"/>
          </p:cNvCxnSpPr>
          <p:nvPr/>
        </p:nvCxnSpPr>
        <p:spPr>
          <a:xfrm>
            <a:off x="3588125" y="2308425"/>
            <a:ext cx="552000" cy="372600"/>
          </a:xfrm>
          <a:prstGeom prst="straightConnector1">
            <a:avLst/>
          </a:prstGeom>
          <a:noFill/>
          <a:ln w="19050" cap="flat" cmpd="sng">
            <a:solidFill>
              <a:srgbClr val="3297F0"/>
            </a:solidFill>
            <a:prstDash val="solid"/>
            <a:round/>
            <a:headEnd type="none" w="med" len="med"/>
            <a:tailEnd type="triangle" w="med" len="med"/>
          </a:ln>
        </p:spPr>
      </p:cxnSp>
      <p:cxnSp>
        <p:nvCxnSpPr>
          <p:cNvPr id="741" name="Google Shape;741;p51"/>
          <p:cNvCxnSpPr>
            <a:stCxn id="732" idx="3"/>
            <a:endCxn id="738" idx="1"/>
          </p:cNvCxnSpPr>
          <p:nvPr/>
        </p:nvCxnSpPr>
        <p:spPr>
          <a:xfrm rot="10800000" flipH="1">
            <a:off x="3588125" y="2681263"/>
            <a:ext cx="552000" cy="215700"/>
          </a:xfrm>
          <a:prstGeom prst="straightConnector1">
            <a:avLst/>
          </a:prstGeom>
          <a:noFill/>
          <a:ln w="19050" cap="flat" cmpd="sng">
            <a:solidFill>
              <a:srgbClr val="3297F0"/>
            </a:solidFill>
            <a:prstDash val="solid"/>
            <a:round/>
            <a:headEnd type="none" w="med" len="med"/>
            <a:tailEnd type="triangle" w="med" len="med"/>
          </a:ln>
        </p:spPr>
      </p:cxnSp>
      <p:cxnSp>
        <p:nvCxnSpPr>
          <p:cNvPr id="742" name="Google Shape;742;p51"/>
          <p:cNvCxnSpPr>
            <a:stCxn id="735" idx="3"/>
            <a:endCxn id="738" idx="1"/>
          </p:cNvCxnSpPr>
          <p:nvPr/>
        </p:nvCxnSpPr>
        <p:spPr>
          <a:xfrm rot="10800000" flipH="1">
            <a:off x="3588125" y="2681175"/>
            <a:ext cx="552000" cy="823800"/>
          </a:xfrm>
          <a:prstGeom prst="straightConnector1">
            <a:avLst/>
          </a:prstGeom>
          <a:noFill/>
          <a:ln w="19050" cap="flat" cmpd="sng">
            <a:solidFill>
              <a:srgbClr val="3297F0"/>
            </a:solidFill>
            <a:prstDash val="solid"/>
            <a:round/>
            <a:headEnd type="none" w="med" len="med"/>
            <a:tailEnd type="triangle" w="med" len="med"/>
          </a:ln>
        </p:spPr>
      </p:cxnSp>
      <p:cxnSp>
        <p:nvCxnSpPr>
          <p:cNvPr id="743" name="Google Shape;743;p51"/>
          <p:cNvCxnSpPr>
            <a:stCxn id="736" idx="3"/>
            <a:endCxn id="738" idx="1"/>
          </p:cNvCxnSpPr>
          <p:nvPr/>
        </p:nvCxnSpPr>
        <p:spPr>
          <a:xfrm rot="10800000" flipH="1">
            <a:off x="3654275" y="2681075"/>
            <a:ext cx="485700" cy="1431900"/>
          </a:xfrm>
          <a:prstGeom prst="straightConnector1">
            <a:avLst/>
          </a:prstGeom>
          <a:noFill/>
          <a:ln w="19050" cap="flat" cmpd="sng">
            <a:solidFill>
              <a:srgbClr val="3297F0"/>
            </a:solidFill>
            <a:prstDash val="solid"/>
            <a:round/>
            <a:headEnd type="none" w="med" len="med"/>
            <a:tailEnd type="triangle" w="med" len="med"/>
          </a:ln>
        </p:spPr>
      </p:cxnSp>
      <p:cxnSp>
        <p:nvCxnSpPr>
          <p:cNvPr id="744" name="Google Shape;744;p51"/>
          <p:cNvCxnSpPr>
            <a:stCxn id="738" idx="3"/>
          </p:cNvCxnSpPr>
          <p:nvPr/>
        </p:nvCxnSpPr>
        <p:spPr>
          <a:xfrm>
            <a:off x="7267225" y="2681125"/>
            <a:ext cx="231900" cy="6600"/>
          </a:xfrm>
          <a:prstGeom prst="straightConnector1">
            <a:avLst/>
          </a:prstGeom>
          <a:noFill/>
          <a:ln w="19050" cap="flat" cmpd="sng">
            <a:solidFill>
              <a:srgbClr val="3297F0"/>
            </a:solidFill>
            <a:prstDash val="solid"/>
            <a:round/>
            <a:headEnd type="none" w="med" len="med"/>
            <a:tailEnd type="triangle" w="med" len="med"/>
          </a:ln>
        </p:spPr>
      </p:cxnSp>
      <p:sp>
        <p:nvSpPr>
          <p:cNvPr id="745" name="Google Shape;745;p51"/>
          <p:cNvSpPr/>
          <p:nvPr/>
        </p:nvSpPr>
        <p:spPr>
          <a:xfrm>
            <a:off x="7499125" y="2484325"/>
            <a:ext cx="733800" cy="3258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Color</a:t>
            </a:r>
            <a:endParaRPr/>
          </a:p>
        </p:txBody>
      </p:sp>
      <p:cxnSp>
        <p:nvCxnSpPr>
          <p:cNvPr id="746" name="Google Shape;746;p51"/>
          <p:cNvCxnSpPr>
            <a:stCxn id="728" idx="3"/>
            <a:endCxn id="735" idx="1"/>
          </p:cNvCxnSpPr>
          <p:nvPr/>
        </p:nvCxnSpPr>
        <p:spPr>
          <a:xfrm>
            <a:off x="2019725" y="2097925"/>
            <a:ext cx="667200" cy="1407000"/>
          </a:xfrm>
          <a:prstGeom prst="straightConnector1">
            <a:avLst/>
          </a:prstGeom>
          <a:noFill/>
          <a:ln w="19050" cap="flat" cmpd="sng">
            <a:solidFill>
              <a:srgbClr val="3297F0"/>
            </a:solidFill>
            <a:prstDash val="solid"/>
            <a:round/>
            <a:headEnd type="none" w="med" len="med"/>
            <a:tailEnd type="triangle" w="med" len="med"/>
          </a:ln>
        </p:spPr>
      </p:cxnSp>
      <p:sp>
        <p:nvSpPr>
          <p:cNvPr id="747" name="Google Shape;747;p51"/>
          <p:cNvSpPr txBox="1">
            <a:spLocks noGrp="1"/>
          </p:cNvSpPr>
          <p:nvPr>
            <p:ph type="title"/>
          </p:nvPr>
        </p:nvSpPr>
        <p:spPr>
          <a:xfrm>
            <a:off x="480325" y="236275"/>
            <a:ext cx="8183400" cy="400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HDRP Post Process Pipeline Overview</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52"/>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753" name="Google Shape;753;p52"/>
          <p:cNvSpPr/>
          <p:nvPr/>
        </p:nvSpPr>
        <p:spPr>
          <a:xfrm>
            <a:off x="590525" y="1714825"/>
            <a:ext cx="1429200" cy="7662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Rasterization / Material passes</a:t>
            </a:r>
            <a:endParaRPr/>
          </a:p>
        </p:txBody>
      </p:sp>
      <p:cxnSp>
        <p:nvCxnSpPr>
          <p:cNvPr id="754" name="Google Shape;754;p52"/>
          <p:cNvCxnSpPr>
            <a:endCxn id="755" idx="1"/>
          </p:cNvCxnSpPr>
          <p:nvPr/>
        </p:nvCxnSpPr>
        <p:spPr>
          <a:xfrm rot="10800000" flipH="1">
            <a:off x="2026175" y="1304863"/>
            <a:ext cx="606300" cy="788100"/>
          </a:xfrm>
          <a:prstGeom prst="straightConnector1">
            <a:avLst/>
          </a:prstGeom>
          <a:noFill/>
          <a:ln w="19050" cap="flat" cmpd="sng">
            <a:solidFill>
              <a:srgbClr val="3297F0"/>
            </a:solidFill>
            <a:prstDash val="solid"/>
            <a:round/>
            <a:headEnd type="none" w="med" len="med"/>
            <a:tailEnd type="triangle" w="med" len="med"/>
          </a:ln>
        </p:spPr>
      </p:cxnSp>
      <p:cxnSp>
        <p:nvCxnSpPr>
          <p:cNvPr id="756" name="Google Shape;756;p52"/>
          <p:cNvCxnSpPr>
            <a:stCxn id="753" idx="3"/>
            <a:endCxn id="757" idx="1"/>
          </p:cNvCxnSpPr>
          <p:nvPr/>
        </p:nvCxnSpPr>
        <p:spPr>
          <a:xfrm>
            <a:off x="2019725" y="2097925"/>
            <a:ext cx="667200" cy="798900"/>
          </a:xfrm>
          <a:prstGeom prst="straightConnector1">
            <a:avLst/>
          </a:prstGeom>
          <a:noFill/>
          <a:ln w="19050" cap="flat" cmpd="sng">
            <a:solidFill>
              <a:srgbClr val="3297F0"/>
            </a:solidFill>
            <a:prstDash val="solid"/>
            <a:round/>
            <a:headEnd type="none" w="med" len="med"/>
            <a:tailEnd type="triangle" w="med" len="med"/>
          </a:ln>
        </p:spPr>
      </p:cxnSp>
      <p:sp>
        <p:nvSpPr>
          <p:cNvPr id="755" name="Google Shape;755;p52"/>
          <p:cNvSpPr/>
          <p:nvPr/>
        </p:nvSpPr>
        <p:spPr>
          <a:xfrm>
            <a:off x="2632475" y="1016863"/>
            <a:ext cx="1197300" cy="5760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Depth Pyramid</a:t>
            </a:r>
            <a:endParaRPr/>
          </a:p>
        </p:txBody>
      </p:sp>
      <p:sp>
        <p:nvSpPr>
          <p:cNvPr id="758" name="Google Shape;758;p52"/>
          <p:cNvSpPr/>
          <p:nvPr/>
        </p:nvSpPr>
        <p:spPr>
          <a:xfrm>
            <a:off x="2686925" y="2108325"/>
            <a:ext cx="901200" cy="4002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Color</a:t>
            </a:r>
            <a:endParaRPr/>
          </a:p>
        </p:txBody>
      </p:sp>
      <p:sp>
        <p:nvSpPr>
          <p:cNvPr id="757" name="Google Shape;757;p52"/>
          <p:cNvSpPr/>
          <p:nvPr/>
        </p:nvSpPr>
        <p:spPr>
          <a:xfrm>
            <a:off x="2686925" y="2696863"/>
            <a:ext cx="901200" cy="4002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Depth</a:t>
            </a:r>
            <a:endParaRPr/>
          </a:p>
        </p:txBody>
      </p:sp>
      <p:cxnSp>
        <p:nvCxnSpPr>
          <p:cNvPr id="759" name="Google Shape;759;p52"/>
          <p:cNvCxnSpPr>
            <a:stCxn id="753" idx="3"/>
            <a:endCxn id="758" idx="1"/>
          </p:cNvCxnSpPr>
          <p:nvPr/>
        </p:nvCxnSpPr>
        <p:spPr>
          <a:xfrm>
            <a:off x="2019725" y="2097925"/>
            <a:ext cx="667200" cy="210600"/>
          </a:xfrm>
          <a:prstGeom prst="straightConnector1">
            <a:avLst/>
          </a:prstGeom>
          <a:noFill/>
          <a:ln w="19050" cap="flat" cmpd="sng">
            <a:solidFill>
              <a:srgbClr val="3297F0"/>
            </a:solidFill>
            <a:prstDash val="solid"/>
            <a:round/>
            <a:headEnd type="none" w="med" len="med"/>
            <a:tailEnd type="triangle" w="med" len="med"/>
          </a:ln>
        </p:spPr>
      </p:cxnSp>
      <p:sp>
        <p:nvSpPr>
          <p:cNvPr id="760" name="Google Shape;760;p52"/>
          <p:cNvSpPr/>
          <p:nvPr/>
        </p:nvSpPr>
        <p:spPr>
          <a:xfrm>
            <a:off x="2686925" y="3304875"/>
            <a:ext cx="901200" cy="4002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Normal</a:t>
            </a:r>
            <a:endParaRPr/>
          </a:p>
        </p:txBody>
      </p:sp>
      <p:sp>
        <p:nvSpPr>
          <p:cNvPr id="761" name="Google Shape;761;p52"/>
          <p:cNvSpPr/>
          <p:nvPr/>
        </p:nvSpPr>
        <p:spPr>
          <a:xfrm>
            <a:off x="2620775" y="3912875"/>
            <a:ext cx="1033500" cy="4002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Motion Vectors</a:t>
            </a:r>
            <a:endParaRPr/>
          </a:p>
        </p:txBody>
      </p:sp>
      <p:cxnSp>
        <p:nvCxnSpPr>
          <p:cNvPr id="762" name="Google Shape;762;p52"/>
          <p:cNvCxnSpPr>
            <a:stCxn id="753" idx="3"/>
            <a:endCxn id="761" idx="1"/>
          </p:cNvCxnSpPr>
          <p:nvPr/>
        </p:nvCxnSpPr>
        <p:spPr>
          <a:xfrm>
            <a:off x="2019725" y="2097925"/>
            <a:ext cx="601200" cy="2015100"/>
          </a:xfrm>
          <a:prstGeom prst="straightConnector1">
            <a:avLst/>
          </a:prstGeom>
          <a:noFill/>
          <a:ln w="19050" cap="flat" cmpd="sng">
            <a:solidFill>
              <a:srgbClr val="3297F0"/>
            </a:solidFill>
            <a:prstDash val="solid"/>
            <a:round/>
            <a:headEnd type="none" w="med" len="med"/>
            <a:tailEnd type="triangle" w="med" len="med"/>
          </a:ln>
        </p:spPr>
      </p:cxnSp>
      <p:sp>
        <p:nvSpPr>
          <p:cNvPr id="763" name="Google Shape;763;p52"/>
          <p:cNvSpPr/>
          <p:nvPr/>
        </p:nvSpPr>
        <p:spPr>
          <a:xfrm>
            <a:off x="4140025" y="2193325"/>
            <a:ext cx="3127200" cy="9756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Post Process Pipeline</a:t>
            </a:r>
            <a:br>
              <a:rPr lang="en"/>
            </a:br>
            <a:r>
              <a:rPr lang="en"/>
              <a:t>(HDRenderPipeline.PostProcess.cs)</a:t>
            </a:r>
            <a:endParaRPr/>
          </a:p>
        </p:txBody>
      </p:sp>
      <p:cxnSp>
        <p:nvCxnSpPr>
          <p:cNvPr id="764" name="Google Shape;764;p52"/>
          <p:cNvCxnSpPr>
            <a:stCxn id="755" idx="3"/>
            <a:endCxn id="763" idx="1"/>
          </p:cNvCxnSpPr>
          <p:nvPr/>
        </p:nvCxnSpPr>
        <p:spPr>
          <a:xfrm>
            <a:off x="3829775" y="1304863"/>
            <a:ext cx="310200" cy="1376400"/>
          </a:xfrm>
          <a:prstGeom prst="straightConnector1">
            <a:avLst/>
          </a:prstGeom>
          <a:noFill/>
          <a:ln w="19050" cap="flat" cmpd="sng">
            <a:solidFill>
              <a:srgbClr val="3297F0"/>
            </a:solidFill>
            <a:prstDash val="solid"/>
            <a:round/>
            <a:headEnd type="none" w="med" len="med"/>
            <a:tailEnd type="triangle" w="med" len="med"/>
          </a:ln>
        </p:spPr>
      </p:cxnSp>
      <p:cxnSp>
        <p:nvCxnSpPr>
          <p:cNvPr id="765" name="Google Shape;765;p52"/>
          <p:cNvCxnSpPr>
            <a:stCxn id="758" idx="3"/>
            <a:endCxn id="763" idx="1"/>
          </p:cNvCxnSpPr>
          <p:nvPr/>
        </p:nvCxnSpPr>
        <p:spPr>
          <a:xfrm>
            <a:off x="3588125" y="2308425"/>
            <a:ext cx="552000" cy="372600"/>
          </a:xfrm>
          <a:prstGeom prst="straightConnector1">
            <a:avLst/>
          </a:prstGeom>
          <a:noFill/>
          <a:ln w="19050" cap="flat" cmpd="sng">
            <a:solidFill>
              <a:srgbClr val="3297F0"/>
            </a:solidFill>
            <a:prstDash val="solid"/>
            <a:round/>
            <a:headEnd type="none" w="med" len="med"/>
            <a:tailEnd type="triangle" w="med" len="med"/>
          </a:ln>
        </p:spPr>
      </p:cxnSp>
      <p:cxnSp>
        <p:nvCxnSpPr>
          <p:cNvPr id="766" name="Google Shape;766;p52"/>
          <p:cNvCxnSpPr>
            <a:stCxn id="757" idx="3"/>
            <a:endCxn id="763" idx="1"/>
          </p:cNvCxnSpPr>
          <p:nvPr/>
        </p:nvCxnSpPr>
        <p:spPr>
          <a:xfrm rot="10800000" flipH="1">
            <a:off x="3588125" y="2681263"/>
            <a:ext cx="552000" cy="215700"/>
          </a:xfrm>
          <a:prstGeom prst="straightConnector1">
            <a:avLst/>
          </a:prstGeom>
          <a:noFill/>
          <a:ln w="19050" cap="flat" cmpd="sng">
            <a:solidFill>
              <a:srgbClr val="3297F0"/>
            </a:solidFill>
            <a:prstDash val="solid"/>
            <a:round/>
            <a:headEnd type="none" w="med" len="med"/>
            <a:tailEnd type="triangle" w="med" len="med"/>
          </a:ln>
        </p:spPr>
      </p:cxnSp>
      <p:cxnSp>
        <p:nvCxnSpPr>
          <p:cNvPr id="767" name="Google Shape;767;p52"/>
          <p:cNvCxnSpPr>
            <a:stCxn id="760" idx="3"/>
            <a:endCxn id="763" idx="1"/>
          </p:cNvCxnSpPr>
          <p:nvPr/>
        </p:nvCxnSpPr>
        <p:spPr>
          <a:xfrm rot="10800000" flipH="1">
            <a:off x="3588125" y="2681175"/>
            <a:ext cx="552000" cy="823800"/>
          </a:xfrm>
          <a:prstGeom prst="straightConnector1">
            <a:avLst/>
          </a:prstGeom>
          <a:noFill/>
          <a:ln w="19050" cap="flat" cmpd="sng">
            <a:solidFill>
              <a:srgbClr val="3297F0"/>
            </a:solidFill>
            <a:prstDash val="solid"/>
            <a:round/>
            <a:headEnd type="none" w="med" len="med"/>
            <a:tailEnd type="triangle" w="med" len="med"/>
          </a:ln>
        </p:spPr>
      </p:cxnSp>
      <p:cxnSp>
        <p:nvCxnSpPr>
          <p:cNvPr id="768" name="Google Shape;768;p52"/>
          <p:cNvCxnSpPr>
            <a:stCxn id="761" idx="3"/>
            <a:endCxn id="763" idx="1"/>
          </p:cNvCxnSpPr>
          <p:nvPr/>
        </p:nvCxnSpPr>
        <p:spPr>
          <a:xfrm rot="10800000" flipH="1">
            <a:off x="3654275" y="2681075"/>
            <a:ext cx="485700" cy="1431900"/>
          </a:xfrm>
          <a:prstGeom prst="straightConnector1">
            <a:avLst/>
          </a:prstGeom>
          <a:noFill/>
          <a:ln w="19050" cap="flat" cmpd="sng">
            <a:solidFill>
              <a:srgbClr val="3297F0"/>
            </a:solidFill>
            <a:prstDash val="solid"/>
            <a:round/>
            <a:headEnd type="none" w="med" len="med"/>
            <a:tailEnd type="triangle" w="med" len="med"/>
          </a:ln>
        </p:spPr>
      </p:cxnSp>
      <p:cxnSp>
        <p:nvCxnSpPr>
          <p:cNvPr id="769" name="Google Shape;769;p52"/>
          <p:cNvCxnSpPr>
            <a:stCxn id="763" idx="3"/>
          </p:cNvCxnSpPr>
          <p:nvPr/>
        </p:nvCxnSpPr>
        <p:spPr>
          <a:xfrm>
            <a:off x="7267225" y="2681125"/>
            <a:ext cx="231900" cy="6600"/>
          </a:xfrm>
          <a:prstGeom prst="straightConnector1">
            <a:avLst/>
          </a:prstGeom>
          <a:noFill/>
          <a:ln w="19050" cap="flat" cmpd="sng">
            <a:solidFill>
              <a:srgbClr val="3297F0"/>
            </a:solidFill>
            <a:prstDash val="solid"/>
            <a:round/>
            <a:headEnd type="none" w="med" len="med"/>
            <a:tailEnd type="triangle" w="med" len="med"/>
          </a:ln>
        </p:spPr>
      </p:cxnSp>
      <p:sp>
        <p:nvSpPr>
          <p:cNvPr id="770" name="Google Shape;770;p52"/>
          <p:cNvSpPr/>
          <p:nvPr/>
        </p:nvSpPr>
        <p:spPr>
          <a:xfrm>
            <a:off x="7499125" y="2484325"/>
            <a:ext cx="733800" cy="325800"/>
          </a:xfrm>
          <a:prstGeom prst="rect">
            <a:avLst/>
          </a:prstGeom>
          <a:solidFill>
            <a:srgbClr val="CBD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Color</a:t>
            </a:r>
            <a:endParaRPr/>
          </a:p>
        </p:txBody>
      </p:sp>
      <p:sp>
        <p:nvSpPr>
          <p:cNvPr id="771" name="Google Shape;771;p52"/>
          <p:cNvSpPr txBox="1"/>
          <p:nvPr/>
        </p:nvSpPr>
        <p:spPr>
          <a:xfrm>
            <a:off x="2815025" y="760825"/>
            <a:ext cx="83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accent1"/>
                </a:solidFill>
                <a:latin typeface="Inter"/>
                <a:ea typeface="Inter"/>
                <a:cs typeface="Inter"/>
                <a:sym typeface="Inter"/>
              </a:rPr>
              <a:t>Low Res</a:t>
            </a:r>
            <a:endParaRPr sz="1000">
              <a:solidFill>
                <a:schemeClr val="accent1"/>
              </a:solidFill>
              <a:latin typeface="Inter"/>
              <a:ea typeface="Inter"/>
              <a:cs typeface="Inter"/>
              <a:sym typeface="Inter"/>
            </a:endParaRPr>
          </a:p>
        </p:txBody>
      </p:sp>
      <p:cxnSp>
        <p:nvCxnSpPr>
          <p:cNvPr id="772" name="Google Shape;772;p52"/>
          <p:cNvCxnSpPr>
            <a:stCxn id="753" idx="3"/>
            <a:endCxn id="760" idx="1"/>
          </p:cNvCxnSpPr>
          <p:nvPr/>
        </p:nvCxnSpPr>
        <p:spPr>
          <a:xfrm>
            <a:off x="2019725" y="2097925"/>
            <a:ext cx="667200" cy="1407000"/>
          </a:xfrm>
          <a:prstGeom prst="straightConnector1">
            <a:avLst/>
          </a:prstGeom>
          <a:noFill/>
          <a:ln w="19050" cap="flat" cmpd="sng">
            <a:solidFill>
              <a:srgbClr val="3297F0"/>
            </a:solidFill>
            <a:prstDash val="solid"/>
            <a:round/>
            <a:headEnd type="none" w="med" len="med"/>
            <a:tailEnd type="triangle" w="med" len="med"/>
          </a:ln>
        </p:spPr>
      </p:cxnSp>
      <p:sp>
        <p:nvSpPr>
          <p:cNvPr id="773" name="Google Shape;773;p52"/>
          <p:cNvSpPr txBox="1">
            <a:spLocks noGrp="1"/>
          </p:cNvSpPr>
          <p:nvPr>
            <p:ph type="title"/>
          </p:nvPr>
        </p:nvSpPr>
        <p:spPr>
          <a:xfrm>
            <a:off x="480325" y="236275"/>
            <a:ext cx="8183400" cy="400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HDRP Post Process Pipeline Overview</a:t>
            </a:r>
            <a:endParaRPr>
              <a:solidFill>
                <a:schemeClr val="lt1"/>
              </a:solidFill>
            </a:endParaRPr>
          </a:p>
          <a:p>
            <a:pPr marL="0" lvl="0" indent="0" algn="l" rtl="0">
              <a:spcBef>
                <a:spcPts val="0"/>
              </a:spcBef>
              <a:spcAft>
                <a:spcPts val="0"/>
              </a:spcAft>
              <a:buClr>
                <a:schemeClr val="dk1"/>
              </a:buClr>
              <a:buSzPts val="1100"/>
              <a:buFont typeface="Arial"/>
              <a:buNone/>
            </a:pPr>
            <a:endParaRPr>
              <a:solidFill>
                <a:schemeClr val="lt1"/>
              </a:solidFill>
            </a:endParaRPr>
          </a:p>
        </p:txBody>
      </p:sp>
      <p:sp>
        <p:nvSpPr>
          <p:cNvPr id="774" name="Google Shape;774;p52"/>
          <p:cNvSpPr/>
          <p:nvPr/>
        </p:nvSpPr>
        <p:spPr>
          <a:xfrm>
            <a:off x="2175400" y="840625"/>
            <a:ext cx="1879800" cy="3613200"/>
          </a:xfrm>
          <a:prstGeom prst="rect">
            <a:avLst/>
          </a:prstGeom>
          <a:solidFill>
            <a:srgbClr val="9EFF00">
              <a:alpha val="308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2"/>
          <p:cNvSpPr/>
          <p:nvPr/>
        </p:nvSpPr>
        <p:spPr>
          <a:xfrm>
            <a:off x="7417225" y="2056800"/>
            <a:ext cx="1163400" cy="1148400"/>
          </a:xfrm>
          <a:prstGeom prst="rect">
            <a:avLst/>
          </a:prstGeom>
          <a:solidFill>
            <a:srgbClr val="9EFF00">
              <a:alpha val="308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2"/>
          <p:cNvSpPr txBox="1"/>
          <p:nvPr/>
        </p:nvSpPr>
        <p:spPr>
          <a:xfrm>
            <a:off x="7449925" y="2139075"/>
            <a:ext cx="83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accent1"/>
                </a:solidFill>
                <a:latin typeface="Inter"/>
                <a:ea typeface="Inter"/>
                <a:cs typeface="Inter"/>
                <a:sym typeface="Inter"/>
              </a:rPr>
              <a:t>High Res</a:t>
            </a:r>
            <a:endParaRPr sz="1000">
              <a:solidFill>
                <a:schemeClr val="accent1"/>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53"/>
          <p:cNvSpPr txBox="1">
            <a:spLocks noGrp="1"/>
          </p:cNvSpPr>
          <p:nvPr>
            <p:ph type="title"/>
          </p:nvPr>
        </p:nvSpPr>
        <p:spPr>
          <a:xfrm>
            <a:off x="476250" y="321300"/>
            <a:ext cx="7662000" cy="781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Dynamic Resolution Scaling (DRS) </a:t>
            </a:r>
            <a:br>
              <a:rPr lang="en"/>
            </a:br>
            <a:r>
              <a:rPr lang="en"/>
              <a:t>Injection Points</a:t>
            </a:r>
            <a:endParaRPr/>
          </a:p>
        </p:txBody>
      </p:sp>
      <p:sp>
        <p:nvSpPr>
          <p:cNvPr id="782" name="Google Shape;782;p53"/>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783" name="Google Shape;783;p53"/>
          <p:cNvSpPr/>
          <p:nvPr/>
        </p:nvSpPr>
        <p:spPr>
          <a:xfrm>
            <a:off x="1390750" y="1857675"/>
            <a:ext cx="2473500" cy="12657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3"/>
          <p:cNvSpPr txBox="1"/>
          <p:nvPr/>
        </p:nvSpPr>
        <p:spPr>
          <a:xfrm>
            <a:off x="1758475" y="2283075"/>
            <a:ext cx="233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Inter"/>
                <a:ea typeface="Inter"/>
                <a:cs typeface="Inter"/>
                <a:sym typeface="Inter"/>
              </a:rPr>
              <a:t>Before Post Process</a:t>
            </a:r>
            <a:endParaRPr sz="800" b="1">
              <a:solidFill>
                <a:schemeClr val="dk1"/>
              </a:solidFill>
              <a:latin typeface="Inter"/>
              <a:ea typeface="Inter"/>
              <a:cs typeface="Inter"/>
              <a:sym typeface="Inter"/>
            </a:endParaRPr>
          </a:p>
        </p:txBody>
      </p:sp>
      <p:sp>
        <p:nvSpPr>
          <p:cNvPr id="785" name="Google Shape;785;p53"/>
          <p:cNvSpPr/>
          <p:nvPr/>
        </p:nvSpPr>
        <p:spPr>
          <a:xfrm>
            <a:off x="5096100" y="1857675"/>
            <a:ext cx="2473500" cy="1265700"/>
          </a:xfrm>
          <a:prstGeom prst="rect">
            <a:avLst/>
          </a:pr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3"/>
          <p:cNvSpPr txBox="1"/>
          <p:nvPr/>
        </p:nvSpPr>
        <p:spPr>
          <a:xfrm>
            <a:off x="5334050" y="2221125"/>
            <a:ext cx="194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Inter"/>
                <a:ea typeface="Inter"/>
                <a:cs typeface="Inter"/>
                <a:sym typeface="Inter"/>
              </a:rPr>
              <a:t>After Post Process</a:t>
            </a:r>
            <a:endParaRPr sz="900" b="1">
              <a:solidFill>
                <a:schemeClr val="dk1"/>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54"/>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792" name="Google Shape;792;p54"/>
          <p:cNvSpPr txBox="1"/>
          <p:nvPr/>
        </p:nvSpPr>
        <p:spPr>
          <a:xfrm>
            <a:off x="432000" y="178525"/>
            <a:ext cx="74112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800" b="1">
                <a:solidFill>
                  <a:schemeClr val="lt1"/>
                </a:solidFill>
                <a:latin typeface="Inter"/>
                <a:ea typeface="Inter"/>
                <a:cs typeface="Inter"/>
                <a:sym typeface="Inter"/>
              </a:rPr>
              <a:t>HDRP Post Process Pipeline Overview</a:t>
            </a:r>
            <a:endParaRPr sz="2800" b="1">
              <a:solidFill>
                <a:schemeClr val="lt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2800" b="1">
              <a:solidFill>
                <a:schemeClr val="lt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2800" b="1">
              <a:solidFill>
                <a:schemeClr val="lt1"/>
              </a:solidFill>
              <a:latin typeface="Inter"/>
              <a:ea typeface="Inter"/>
              <a:cs typeface="Inter"/>
              <a:sym typeface="Inter"/>
            </a:endParaRPr>
          </a:p>
          <a:p>
            <a:pPr marL="0" lvl="0" indent="0" algn="l" rtl="0">
              <a:spcBef>
                <a:spcPts val="0"/>
              </a:spcBef>
              <a:spcAft>
                <a:spcPts val="0"/>
              </a:spcAft>
              <a:buNone/>
            </a:pPr>
            <a:endParaRPr>
              <a:solidFill>
                <a:schemeClr val="lt1"/>
              </a:solidFill>
              <a:latin typeface="Inter"/>
              <a:ea typeface="Inter"/>
              <a:cs typeface="Inter"/>
              <a:sym typeface="Inter"/>
            </a:endParaRPr>
          </a:p>
        </p:txBody>
      </p:sp>
      <p:sp>
        <p:nvSpPr>
          <p:cNvPr id="793" name="Google Shape;793;p54"/>
          <p:cNvSpPr/>
          <p:nvPr/>
        </p:nvSpPr>
        <p:spPr>
          <a:xfrm>
            <a:off x="114525" y="1019600"/>
            <a:ext cx="1197300" cy="576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Depth Pyramid</a:t>
            </a:r>
            <a:endParaRPr/>
          </a:p>
        </p:txBody>
      </p:sp>
      <p:sp>
        <p:nvSpPr>
          <p:cNvPr id="794" name="Google Shape;794;p54"/>
          <p:cNvSpPr/>
          <p:nvPr/>
        </p:nvSpPr>
        <p:spPr>
          <a:xfrm>
            <a:off x="180675" y="1920713"/>
            <a:ext cx="901200" cy="40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Color</a:t>
            </a:r>
            <a:endParaRPr/>
          </a:p>
        </p:txBody>
      </p:sp>
      <p:sp>
        <p:nvSpPr>
          <p:cNvPr id="795" name="Google Shape;795;p54"/>
          <p:cNvSpPr/>
          <p:nvPr/>
        </p:nvSpPr>
        <p:spPr>
          <a:xfrm>
            <a:off x="180675" y="2467113"/>
            <a:ext cx="901200" cy="40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Depth</a:t>
            </a:r>
            <a:endParaRPr/>
          </a:p>
        </p:txBody>
      </p:sp>
      <p:sp>
        <p:nvSpPr>
          <p:cNvPr id="796" name="Google Shape;796;p54"/>
          <p:cNvSpPr/>
          <p:nvPr/>
        </p:nvSpPr>
        <p:spPr>
          <a:xfrm>
            <a:off x="157025" y="3634013"/>
            <a:ext cx="901200" cy="40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Normal</a:t>
            </a:r>
            <a:endParaRPr/>
          </a:p>
        </p:txBody>
      </p:sp>
      <p:sp>
        <p:nvSpPr>
          <p:cNvPr id="797" name="Google Shape;797;p54"/>
          <p:cNvSpPr/>
          <p:nvPr/>
        </p:nvSpPr>
        <p:spPr>
          <a:xfrm>
            <a:off x="114525" y="3013513"/>
            <a:ext cx="1033500" cy="40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Motion Vectors</a:t>
            </a:r>
            <a:endParaRPr/>
          </a:p>
        </p:txBody>
      </p:sp>
      <p:sp>
        <p:nvSpPr>
          <p:cNvPr id="798" name="Google Shape;798;p54"/>
          <p:cNvSpPr txBox="1"/>
          <p:nvPr/>
        </p:nvSpPr>
        <p:spPr>
          <a:xfrm>
            <a:off x="1434975" y="685675"/>
            <a:ext cx="238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Inter"/>
                <a:ea typeface="Inter"/>
                <a:cs typeface="Inter"/>
                <a:sym typeface="Inter"/>
              </a:rPr>
              <a:t>Post Process Pipeline</a:t>
            </a:r>
            <a:endParaRPr>
              <a:solidFill>
                <a:schemeClr val="lt1"/>
              </a:solidFill>
              <a:latin typeface="Inter"/>
              <a:ea typeface="Inter"/>
              <a:cs typeface="Inter"/>
              <a:sym typeface="Inter"/>
            </a:endParaRPr>
          </a:p>
        </p:txBody>
      </p:sp>
      <p:cxnSp>
        <p:nvCxnSpPr>
          <p:cNvPr id="799" name="Google Shape;799;p54"/>
          <p:cNvCxnSpPr>
            <a:stCxn id="794" idx="3"/>
            <a:endCxn id="800" idx="1"/>
          </p:cNvCxnSpPr>
          <p:nvPr/>
        </p:nvCxnSpPr>
        <p:spPr>
          <a:xfrm>
            <a:off x="1081875" y="2120813"/>
            <a:ext cx="1653900" cy="270000"/>
          </a:xfrm>
          <a:prstGeom prst="straightConnector1">
            <a:avLst/>
          </a:prstGeom>
          <a:noFill/>
          <a:ln w="19050" cap="flat" cmpd="sng">
            <a:solidFill>
              <a:schemeClr val="dk2"/>
            </a:solidFill>
            <a:prstDash val="solid"/>
            <a:round/>
            <a:headEnd type="none" w="med" len="med"/>
            <a:tailEnd type="triangle" w="med" len="med"/>
          </a:ln>
        </p:spPr>
      </p:cxnSp>
      <p:sp>
        <p:nvSpPr>
          <p:cNvPr id="801" name="Google Shape;801;p54"/>
          <p:cNvSpPr/>
          <p:nvPr/>
        </p:nvSpPr>
        <p:spPr>
          <a:xfrm>
            <a:off x="2735813" y="3594275"/>
            <a:ext cx="1263900" cy="5028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DynamicExposure</a:t>
            </a:r>
            <a:endParaRPr sz="1000"/>
          </a:p>
        </p:txBody>
      </p:sp>
      <p:cxnSp>
        <p:nvCxnSpPr>
          <p:cNvPr id="802" name="Google Shape;802;p54"/>
          <p:cNvCxnSpPr>
            <a:stCxn id="800" idx="2"/>
            <a:endCxn id="801" idx="0"/>
          </p:cNvCxnSpPr>
          <p:nvPr/>
        </p:nvCxnSpPr>
        <p:spPr>
          <a:xfrm>
            <a:off x="3367638" y="2815375"/>
            <a:ext cx="0" cy="778800"/>
          </a:xfrm>
          <a:prstGeom prst="straightConnector1">
            <a:avLst/>
          </a:prstGeom>
          <a:noFill/>
          <a:ln w="19050" cap="flat" cmpd="sng">
            <a:solidFill>
              <a:schemeClr val="dk2"/>
            </a:solidFill>
            <a:prstDash val="solid"/>
            <a:round/>
            <a:headEnd type="none" w="med" len="med"/>
            <a:tailEnd type="triangle" w="med" len="med"/>
          </a:ln>
        </p:spPr>
      </p:cxnSp>
      <p:cxnSp>
        <p:nvCxnSpPr>
          <p:cNvPr id="803" name="Google Shape;803;p54"/>
          <p:cNvCxnSpPr>
            <a:stCxn id="801" idx="3"/>
            <a:endCxn id="804" idx="1"/>
          </p:cNvCxnSpPr>
          <p:nvPr/>
        </p:nvCxnSpPr>
        <p:spPr>
          <a:xfrm rot="10800000" flipH="1">
            <a:off x="3999713" y="3840575"/>
            <a:ext cx="162000" cy="5100"/>
          </a:xfrm>
          <a:prstGeom prst="straightConnector1">
            <a:avLst/>
          </a:prstGeom>
          <a:noFill/>
          <a:ln w="19050" cap="flat" cmpd="sng">
            <a:solidFill>
              <a:schemeClr val="dk2"/>
            </a:solidFill>
            <a:prstDash val="solid"/>
            <a:round/>
            <a:headEnd type="none" w="med" len="med"/>
            <a:tailEnd type="triangle" w="med" len="med"/>
          </a:ln>
        </p:spPr>
      </p:cxnSp>
      <p:sp>
        <p:nvSpPr>
          <p:cNvPr id="804" name="Google Shape;804;p54"/>
          <p:cNvSpPr/>
          <p:nvPr/>
        </p:nvSpPr>
        <p:spPr>
          <a:xfrm>
            <a:off x="4161788" y="3537881"/>
            <a:ext cx="1068600" cy="605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Persistent Exposure 1x1 buffers</a:t>
            </a:r>
            <a:endParaRPr sz="1200"/>
          </a:p>
        </p:txBody>
      </p:sp>
      <p:sp>
        <p:nvSpPr>
          <p:cNvPr id="800" name="Google Shape;800;p54"/>
          <p:cNvSpPr/>
          <p:nvPr/>
        </p:nvSpPr>
        <p:spPr>
          <a:xfrm>
            <a:off x="2735688" y="1966075"/>
            <a:ext cx="1263900" cy="8493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Before Post Upsample Passes (Optional)</a:t>
            </a:r>
            <a:endParaRPr/>
          </a:p>
        </p:txBody>
      </p:sp>
      <p:cxnSp>
        <p:nvCxnSpPr>
          <p:cNvPr id="805" name="Google Shape;805;p54"/>
          <p:cNvCxnSpPr>
            <a:stCxn id="797" idx="3"/>
            <a:endCxn id="800" idx="1"/>
          </p:cNvCxnSpPr>
          <p:nvPr/>
        </p:nvCxnSpPr>
        <p:spPr>
          <a:xfrm rot="10800000" flipH="1">
            <a:off x="1148025" y="2390713"/>
            <a:ext cx="1587600" cy="822900"/>
          </a:xfrm>
          <a:prstGeom prst="straightConnector1">
            <a:avLst/>
          </a:prstGeom>
          <a:noFill/>
          <a:ln w="19050" cap="flat" cmpd="sng">
            <a:solidFill>
              <a:schemeClr val="dk2"/>
            </a:solidFill>
            <a:prstDash val="solid"/>
            <a:round/>
            <a:headEnd type="none" w="med" len="med"/>
            <a:tailEnd type="triangle" w="med" len="med"/>
          </a:ln>
        </p:spPr>
      </p:cxnSp>
      <p:cxnSp>
        <p:nvCxnSpPr>
          <p:cNvPr id="806" name="Google Shape;806;p54"/>
          <p:cNvCxnSpPr>
            <a:stCxn id="795" idx="3"/>
            <a:endCxn id="800" idx="1"/>
          </p:cNvCxnSpPr>
          <p:nvPr/>
        </p:nvCxnSpPr>
        <p:spPr>
          <a:xfrm rot="10800000" flipH="1">
            <a:off x="1081875" y="2390613"/>
            <a:ext cx="1653900" cy="276600"/>
          </a:xfrm>
          <a:prstGeom prst="straightConnector1">
            <a:avLst/>
          </a:prstGeom>
          <a:noFill/>
          <a:ln w="19050" cap="flat" cmpd="sng">
            <a:solidFill>
              <a:schemeClr val="dk2"/>
            </a:solidFill>
            <a:prstDash val="solid"/>
            <a:round/>
            <a:headEnd type="none" w="med" len="med"/>
            <a:tailEnd type="triangle" w="med" len="med"/>
          </a:ln>
        </p:spPr>
      </p:cxnSp>
      <p:cxnSp>
        <p:nvCxnSpPr>
          <p:cNvPr id="807" name="Google Shape;807;p54"/>
          <p:cNvCxnSpPr>
            <a:stCxn id="796" idx="3"/>
            <a:endCxn id="800" idx="1"/>
          </p:cNvCxnSpPr>
          <p:nvPr/>
        </p:nvCxnSpPr>
        <p:spPr>
          <a:xfrm rot="10800000" flipH="1">
            <a:off x="1058225" y="2390813"/>
            <a:ext cx="1677600" cy="1443300"/>
          </a:xfrm>
          <a:prstGeom prst="straightConnector1">
            <a:avLst/>
          </a:prstGeom>
          <a:noFill/>
          <a:ln w="19050" cap="flat" cmpd="sng">
            <a:solidFill>
              <a:schemeClr val="dk2"/>
            </a:solidFill>
            <a:prstDash val="solid"/>
            <a:round/>
            <a:headEnd type="none" w="med" len="med"/>
            <a:tailEnd type="triangle" w="med" len="med"/>
          </a:ln>
        </p:spPr>
      </p:cxnSp>
      <p:cxnSp>
        <p:nvCxnSpPr>
          <p:cNvPr id="808" name="Google Shape;808;p54"/>
          <p:cNvCxnSpPr>
            <a:stCxn id="800" idx="3"/>
            <a:endCxn id="809" idx="1"/>
          </p:cNvCxnSpPr>
          <p:nvPr/>
        </p:nvCxnSpPr>
        <p:spPr>
          <a:xfrm>
            <a:off x="3999588" y="2390725"/>
            <a:ext cx="1077000" cy="0"/>
          </a:xfrm>
          <a:prstGeom prst="straightConnector1">
            <a:avLst/>
          </a:prstGeom>
          <a:noFill/>
          <a:ln w="19050" cap="flat" cmpd="sng">
            <a:solidFill>
              <a:schemeClr val="dk2"/>
            </a:solidFill>
            <a:prstDash val="solid"/>
            <a:round/>
            <a:headEnd type="none" w="med" len="med"/>
            <a:tailEnd type="triangle" w="med" len="med"/>
          </a:ln>
        </p:spPr>
      </p:cxnSp>
      <p:sp>
        <p:nvSpPr>
          <p:cNvPr id="809" name="Google Shape;809;p54"/>
          <p:cNvSpPr/>
          <p:nvPr/>
        </p:nvSpPr>
        <p:spPr>
          <a:xfrm>
            <a:off x="5076450" y="1866175"/>
            <a:ext cx="1749900" cy="1049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Post Chain</a:t>
            </a:r>
            <a:br>
              <a:rPr lang="en"/>
            </a:br>
            <a:r>
              <a:rPr lang="en"/>
              <a:t>(dof, bloom, motion blur, 3d lut etc)</a:t>
            </a:r>
            <a:endParaRPr/>
          </a:p>
        </p:txBody>
      </p:sp>
      <p:cxnSp>
        <p:nvCxnSpPr>
          <p:cNvPr id="810" name="Google Shape;810;p54"/>
          <p:cNvCxnSpPr>
            <a:stCxn id="793" idx="3"/>
            <a:endCxn id="809" idx="0"/>
          </p:cNvCxnSpPr>
          <p:nvPr/>
        </p:nvCxnSpPr>
        <p:spPr>
          <a:xfrm>
            <a:off x="1311825" y="1307600"/>
            <a:ext cx="4639500" cy="558600"/>
          </a:xfrm>
          <a:prstGeom prst="straightConnector1">
            <a:avLst/>
          </a:prstGeom>
          <a:noFill/>
          <a:ln w="19050" cap="flat" cmpd="sng">
            <a:solidFill>
              <a:schemeClr val="dk2"/>
            </a:solidFill>
            <a:prstDash val="solid"/>
            <a:round/>
            <a:headEnd type="none" w="med" len="med"/>
            <a:tailEnd type="triangle" w="med" len="med"/>
          </a:ln>
        </p:spPr>
      </p:cxnSp>
      <p:sp>
        <p:nvSpPr>
          <p:cNvPr id="811" name="Google Shape;811;p54"/>
          <p:cNvSpPr/>
          <p:nvPr/>
        </p:nvSpPr>
        <p:spPr>
          <a:xfrm>
            <a:off x="5434638" y="3525788"/>
            <a:ext cx="1033500" cy="6054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ColorLut</a:t>
            </a:r>
            <a:endParaRPr/>
          </a:p>
        </p:txBody>
      </p:sp>
      <p:cxnSp>
        <p:nvCxnSpPr>
          <p:cNvPr id="812" name="Google Shape;812;p54"/>
          <p:cNvCxnSpPr>
            <a:stCxn id="804" idx="3"/>
            <a:endCxn id="811" idx="1"/>
          </p:cNvCxnSpPr>
          <p:nvPr/>
        </p:nvCxnSpPr>
        <p:spPr>
          <a:xfrm rot="10800000" flipH="1">
            <a:off x="5230388" y="3828581"/>
            <a:ext cx="204300" cy="12000"/>
          </a:xfrm>
          <a:prstGeom prst="straightConnector1">
            <a:avLst/>
          </a:prstGeom>
          <a:noFill/>
          <a:ln w="19050" cap="flat" cmpd="sng">
            <a:solidFill>
              <a:schemeClr val="dk2"/>
            </a:solidFill>
            <a:prstDash val="solid"/>
            <a:round/>
            <a:headEnd type="none" w="med" len="med"/>
            <a:tailEnd type="triangle" w="med" len="med"/>
          </a:ln>
        </p:spPr>
      </p:cxnSp>
      <p:cxnSp>
        <p:nvCxnSpPr>
          <p:cNvPr id="813" name="Google Shape;813;p54"/>
          <p:cNvCxnSpPr>
            <a:stCxn id="811" idx="0"/>
            <a:endCxn id="809" idx="2"/>
          </p:cNvCxnSpPr>
          <p:nvPr/>
        </p:nvCxnSpPr>
        <p:spPr>
          <a:xfrm rot="10800000">
            <a:off x="5951388" y="2915288"/>
            <a:ext cx="0" cy="610500"/>
          </a:xfrm>
          <a:prstGeom prst="straightConnector1">
            <a:avLst/>
          </a:prstGeom>
          <a:noFill/>
          <a:ln w="19050" cap="flat" cmpd="sng">
            <a:solidFill>
              <a:schemeClr val="dk2"/>
            </a:solidFill>
            <a:prstDash val="solid"/>
            <a:round/>
            <a:headEnd type="none" w="med" len="med"/>
            <a:tailEnd type="triangle" w="med" len="med"/>
          </a:ln>
        </p:spPr>
      </p:cxnSp>
      <p:cxnSp>
        <p:nvCxnSpPr>
          <p:cNvPr id="814" name="Google Shape;814;p54"/>
          <p:cNvCxnSpPr>
            <a:stCxn id="804" idx="2"/>
          </p:cNvCxnSpPr>
          <p:nvPr/>
        </p:nvCxnSpPr>
        <p:spPr>
          <a:xfrm>
            <a:off x="4696088" y="4143281"/>
            <a:ext cx="9300" cy="214500"/>
          </a:xfrm>
          <a:prstGeom prst="straightConnector1">
            <a:avLst/>
          </a:prstGeom>
          <a:noFill/>
          <a:ln w="19050" cap="flat" cmpd="sng">
            <a:solidFill>
              <a:schemeClr val="dk2"/>
            </a:solidFill>
            <a:prstDash val="solid"/>
            <a:round/>
            <a:headEnd type="none" w="med" len="med"/>
            <a:tailEnd type="triangle" w="med" len="med"/>
          </a:ln>
        </p:spPr>
      </p:cxnSp>
      <p:sp>
        <p:nvSpPr>
          <p:cNvPr id="815" name="Google Shape;815;p54"/>
          <p:cNvSpPr txBox="1"/>
          <p:nvPr/>
        </p:nvSpPr>
        <p:spPr>
          <a:xfrm>
            <a:off x="3894338" y="4258088"/>
            <a:ext cx="1802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Inter"/>
                <a:ea typeface="Inter"/>
                <a:cs typeface="Inter"/>
                <a:sym typeface="Inter"/>
              </a:rPr>
              <a:t>To next frame for pre-exposure</a:t>
            </a:r>
            <a:endParaRPr sz="800">
              <a:solidFill>
                <a:schemeClr val="lt1"/>
              </a:solidFill>
              <a:latin typeface="Inter"/>
              <a:ea typeface="Inter"/>
              <a:cs typeface="Inter"/>
              <a:sym typeface="Inter"/>
            </a:endParaRPr>
          </a:p>
        </p:txBody>
      </p:sp>
      <p:cxnSp>
        <p:nvCxnSpPr>
          <p:cNvPr id="816" name="Google Shape;816;p54"/>
          <p:cNvCxnSpPr>
            <a:stCxn id="809" idx="3"/>
            <a:endCxn id="817" idx="1"/>
          </p:cNvCxnSpPr>
          <p:nvPr/>
        </p:nvCxnSpPr>
        <p:spPr>
          <a:xfrm rot="10800000" flipH="1">
            <a:off x="6826350" y="2379325"/>
            <a:ext cx="424500" cy="11400"/>
          </a:xfrm>
          <a:prstGeom prst="straightConnector1">
            <a:avLst/>
          </a:prstGeom>
          <a:noFill/>
          <a:ln w="19050" cap="flat" cmpd="sng">
            <a:solidFill>
              <a:schemeClr val="dk2"/>
            </a:solidFill>
            <a:prstDash val="solid"/>
            <a:round/>
            <a:headEnd type="none" w="med" len="med"/>
            <a:tailEnd type="triangle" w="med" len="med"/>
          </a:ln>
        </p:spPr>
      </p:cxnSp>
      <p:sp>
        <p:nvSpPr>
          <p:cNvPr id="817" name="Google Shape;817;p54"/>
          <p:cNvSpPr/>
          <p:nvPr/>
        </p:nvSpPr>
        <p:spPr>
          <a:xfrm>
            <a:off x="7250850" y="2091225"/>
            <a:ext cx="1136100" cy="5760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AfterPost Scaling (Optional)</a:t>
            </a:r>
            <a:endParaRPr/>
          </a:p>
        </p:txBody>
      </p:sp>
      <p:sp>
        <p:nvSpPr>
          <p:cNvPr id="818" name="Google Shape;818;p54"/>
          <p:cNvSpPr/>
          <p:nvPr/>
        </p:nvSpPr>
        <p:spPr>
          <a:xfrm>
            <a:off x="7388550" y="3132825"/>
            <a:ext cx="860700" cy="6642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Final</a:t>
            </a:r>
            <a:endParaRPr/>
          </a:p>
        </p:txBody>
      </p:sp>
      <p:cxnSp>
        <p:nvCxnSpPr>
          <p:cNvPr id="819" name="Google Shape;819;p54"/>
          <p:cNvCxnSpPr>
            <a:stCxn id="817" idx="2"/>
            <a:endCxn id="818" idx="0"/>
          </p:cNvCxnSpPr>
          <p:nvPr/>
        </p:nvCxnSpPr>
        <p:spPr>
          <a:xfrm>
            <a:off x="7818900" y="2667225"/>
            <a:ext cx="0" cy="465600"/>
          </a:xfrm>
          <a:prstGeom prst="straightConnector1">
            <a:avLst/>
          </a:prstGeom>
          <a:noFill/>
          <a:ln w="19050" cap="flat" cmpd="sng">
            <a:solidFill>
              <a:schemeClr val="dk2"/>
            </a:solidFill>
            <a:prstDash val="solid"/>
            <a:round/>
            <a:headEnd type="none" w="med" len="med"/>
            <a:tailEnd type="triangle" w="med" len="med"/>
          </a:ln>
        </p:spPr>
      </p:cxnSp>
      <p:cxnSp>
        <p:nvCxnSpPr>
          <p:cNvPr id="820" name="Google Shape;820;p54"/>
          <p:cNvCxnSpPr>
            <a:stCxn id="818" idx="3"/>
          </p:cNvCxnSpPr>
          <p:nvPr/>
        </p:nvCxnSpPr>
        <p:spPr>
          <a:xfrm rot="10800000" flipH="1">
            <a:off x="8249250" y="3462825"/>
            <a:ext cx="511800" cy="21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Effect transition="in" filter="fade">
                                      <p:cBhvr>
                                        <p:cTn id="7" dur="1000"/>
                                        <p:tgtEl>
                                          <p:spTgt spid="799"/>
                                        </p:tgtEl>
                                      </p:cBhvr>
                                    </p:animEffect>
                                  </p:childTnLst>
                                </p:cTn>
                              </p:par>
                              <p:par>
                                <p:cTn id="8" presetID="10" presetClass="entr" presetSubtype="0" fill="hold" nodeType="withEffect">
                                  <p:stCondLst>
                                    <p:cond delay="0"/>
                                  </p:stCondLst>
                                  <p:childTnLst>
                                    <p:set>
                                      <p:cBhvr>
                                        <p:cTn id="9" dur="1" fill="hold">
                                          <p:stCondLst>
                                            <p:cond delay="0"/>
                                          </p:stCondLst>
                                        </p:cTn>
                                        <p:tgtEl>
                                          <p:spTgt spid="800"/>
                                        </p:tgtEl>
                                        <p:attrNameLst>
                                          <p:attrName>style.visibility</p:attrName>
                                        </p:attrNameLst>
                                      </p:cBhvr>
                                      <p:to>
                                        <p:strVal val="visible"/>
                                      </p:to>
                                    </p:set>
                                    <p:animEffect transition="in" filter="fade">
                                      <p:cBhvr>
                                        <p:cTn id="10" dur="1000"/>
                                        <p:tgtEl>
                                          <p:spTgt spid="800"/>
                                        </p:tgtEl>
                                      </p:cBhvr>
                                    </p:animEffect>
                                  </p:childTnLst>
                                </p:cTn>
                              </p:par>
                              <p:par>
                                <p:cTn id="11" presetID="10" presetClass="entr" presetSubtype="0" fill="hold" nodeType="withEffect">
                                  <p:stCondLst>
                                    <p:cond delay="0"/>
                                  </p:stCondLst>
                                  <p:childTnLst>
                                    <p:set>
                                      <p:cBhvr>
                                        <p:cTn id="12" dur="1" fill="hold">
                                          <p:stCondLst>
                                            <p:cond delay="0"/>
                                          </p:stCondLst>
                                        </p:cTn>
                                        <p:tgtEl>
                                          <p:spTgt spid="805"/>
                                        </p:tgtEl>
                                        <p:attrNameLst>
                                          <p:attrName>style.visibility</p:attrName>
                                        </p:attrNameLst>
                                      </p:cBhvr>
                                      <p:to>
                                        <p:strVal val="visible"/>
                                      </p:to>
                                    </p:set>
                                    <p:animEffect transition="in" filter="fade">
                                      <p:cBhvr>
                                        <p:cTn id="13" dur="1000"/>
                                        <p:tgtEl>
                                          <p:spTgt spid="805"/>
                                        </p:tgtEl>
                                      </p:cBhvr>
                                    </p:animEffect>
                                  </p:childTnLst>
                                </p:cTn>
                              </p:par>
                              <p:par>
                                <p:cTn id="14" presetID="10" presetClass="entr" presetSubtype="0" fill="hold" nodeType="withEffect">
                                  <p:stCondLst>
                                    <p:cond delay="0"/>
                                  </p:stCondLst>
                                  <p:childTnLst>
                                    <p:set>
                                      <p:cBhvr>
                                        <p:cTn id="15" dur="1" fill="hold">
                                          <p:stCondLst>
                                            <p:cond delay="0"/>
                                          </p:stCondLst>
                                        </p:cTn>
                                        <p:tgtEl>
                                          <p:spTgt spid="806"/>
                                        </p:tgtEl>
                                        <p:attrNameLst>
                                          <p:attrName>style.visibility</p:attrName>
                                        </p:attrNameLst>
                                      </p:cBhvr>
                                      <p:to>
                                        <p:strVal val="visible"/>
                                      </p:to>
                                    </p:set>
                                    <p:animEffect transition="in" filter="fade">
                                      <p:cBhvr>
                                        <p:cTn id="16" dur="1000"/>
                                        <p:tgtEl>
                                          <p:spTgt spid="806"/>
                                        </p:tgtEl>
                                      </p:cBhvr>
                                    </p:animEffect>
                                  </p:childTnLst>
                                </p:cTn>
                              </p:par>
                              <p:par>
                                <p:cTn id="17" presetID="10" presetClass="entr" presetSubtype="0" fill="hold" nodeType="withEffect">
                                  <p:stCondLst>
                                    <p:cond delay="0"/>
                                  </p:stCondLst>
                                  <p:childTnLst>
                                    <p:set>
                                      <p:cBhvr>
                                        <p:cTn id="18" dur="1" fill="hold">
                                          <p:stCondLst>
                                            <p:cond delay="0"/>
                                          </p:stCondLst>
                                        </p:cTn>
                                        <p:tgtEl>
                                          <p:spTgt spid="807"/>
                                        </p:tgtEl>
                                        <p:attrNameLst>
                                          <p:attrName>style.visibility</p:attrName>
                                        </p:attrNameLst>
                                      </p:cBhvr>
                                      <p:to>
                                        <p:strVal val="visible"/>
                                      </p:to>
                                    </p:set>
                                    <p:animEffect transition="in" filter="fade">
                                      <p:cBhvr>
                                        <p:cTn id="19" dur="1000"/>
                                        <p:tgtEl>
                                          <p:spTgt spid="807"/>
                                        </p:tgtEl>
                                      </p:cBhvr>
                                    </p:animEffect>
                                  </p:childTnLst>
                                </p:cTn>
                              </p:par>
                              <p:par>
                                <p:cTn id="20" presetID="10" presetClass="entr" presetSubtype="0" fill="hold" nodeType="withEffect">
                                  <p:stCondLst>
                                    <p:cond delay="0"/>
                                  </p:stCondLst>
                                  <p:childTnLst>
                                    <p:set>
                                      <p:cBhvr>
                                        <p:cTn id="21" dur="1" fill="hold">
                                          <p:stCondLst>
                                            <p:cond delay="0"/>
                                          </p:stCondLst>
                                        </p:cTn>
                                        <p:tgtEl>
                                          <p:spTgt spid="808"/>
                                        </p:tgtEl>
                                        <p:attrNameLst>
                                          <p:attrName>style.visibility</p:attrName>
                                        </p:attrNameLst>
                                      </p:cBhvr>
                                      <p:to>
                                        <p:strVal val="visible"/>
                                      </p:to>
                                    </p:set>
                                    <p:animEffect transition="in" filter="fade">
                                      <p:cBhvr>
                                        <p:cTn id="22" dur="1000"/>
                                        <p:tgtEl>
                                          <p:spTgt spid="808"/>
                                        </p:tgtEl>
                                      </p:cBhvr>
                                    </p:animEffect>
                                  </p:childTnLst>
                                </p:cTn>
                              </p:par>
                              <p:par>
                                <p:cTn id="23" presetID="10" presetClass="entr" presetSubtype="0" fill="hold" nodeType="withEffect">
                                  <p:stCondLst>
                                    <p:cond delay="0"/>
                                  </p:stCondLst>
                                  <p:childTnLst>
                                    <p:set>
                                      <p:cBhvr>
                                        <p:cTn id="24" dur="1" fill="hold">
                                          <p:stCondLst>
                                            <p:cond delay="0"/>
                                          </p:stCondLst>
                                        </p:cTn>
                                        <p:tgtEl>
                                          <p:spTgt spid="809"/>
                                        </p:tgtEl>
                                        <p:attrNameLst>
                                          <p:attrName>style.visibility</p:attrName>
                                        </p:attrNameLst>
                                      </p:cBhvr>
                                      <p:to>
                                        <p:strVal val="visible"/>
                                      </p:to>
                                    </p:set>
                                    <p:animEffect transition="in" filter="fade">
                                      <p:cBhvr>
                                        <p:cTn id="25" dur="1000"/>
                                        <p:tgtEl>
                                          <p:spTgt spid="809"/>
                                        </p:tgtEl>
                                      </p:cBhvr>
                                    </p:animEffect>
                                  </p:childTnLst>
                                </p:cTn>
                              </p:par>
                              <p:par>
                                <p:cTn id="26" presetID="10" presetClass="entr" presetSubtype="0" fill="hold" nodeType="withEffect">
                                  <p:stCondLst>
                                    <p:cond delay="0"/>
                                  </p:stCondLst>
                                  <p:childTnLst>
                                    <p:set>
                                      <p:cBhvr>
                                        <p:cTn id="27" dur="1" fill="hold">
                                          <p:stCondLst>
                                            <p:cond delay="0"/>
                                          </p:stCondLst>
                                        </p:cTn>
                                        <p:tgtEl>
                                          <p:spTgt spid="810"/>
                                        </p:tgtEl>
                                        <p:attrNameLst>
                                          <p:attrName>style.visibility</p:attrName>
                                        </p:attrNameLst>
                                      </p:cBhvr>
                                      <p:to>
                                        <p:strVal val="visible"/>
                                      </p:to>
                                    </p:set>
                                    <p:animEffect transition="in" filter="fade">
                                      <p:cBhvr>
                                        <p:cTn id="28" dur="1000"/>
                                        <p:tgtEl>
                                          <p:spTgt spid="8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01"/>
                                        </p:tgtEl>
                                        <p:attrNameLst>
                                          <p:attrName>style.visibility</p:attrName>
                                        </p:attrNameLst>
                                      </p:cBhvr>
                                      <p:to>
                                        <p:strVal val="visible"/>
                                      </p:to>
                                    </p:set>
                                    <p:animEffect transition="in" filter="fade">
                                      <p:cBhvr>
                                        <p:cTn id="33" dur="1000"/>
                                        <p:tgtEl>
                                          <p:spTgt spid="801"/>
                                        </p:tgtEl>
                                      </p:cBhvr>
                                    </p:animEffect>
                                  </p:childTnLst>
                                </p:cTn>
                              </p:par>
                              <p:par>
                                <p:cTn id="34" presetID="10" presetClass="entr" presetSubtype="0" fill="hold" nodeType="withEffect">
                                  <p:stCondLst>
                                    <p:cond delay="0"/>
                                  </p:stCondLst>
                                  <p:childTnLst>
                                    <p:set>
                                      <p:cBhvr>
                                        <p:cTn id="35" dur="1" fill="hold">
                                          <p:stCondLst>
                                            <p:cond delay="0"/>
                                          </p:stCondLst>
                                        </p:cTn>
                                        <p:tgtEl>
                                          <p:spTgt spid="802"/>
                                        </p:tgtEl>
                                        <p:attrNameLst>
                                          <p:attrName>style.visibility</p:attrName>
                                        </p:attrNameLst>
                                      </p:cBhvr>
                                      <p:to>
                                        <p:strVal val="visible"/>
                                      </p:to>
                                    </p:set>
                                    <p:animEffect transition="in" filter="fade">
                                      <p:cBhvr>
                                        <p:cTn id="36" dur="1000"/>
                                        <p:tgtEl>
                                          <p:spTgt spid="802"/>
                                        </p:tgtEl>
                                      </p:cBhvr>
                                    </p:animEffect>
                                  </p:childTnLst>
                                </p:cTn>
                              </p:par>
                              <p:par>
                                <p:cTn id="37" presetID="10" presetClass="entr" presetSubtype="0" fill="hold" nodeType="withEffect">
                                  <p:stCondLst>
                                    <p:cond delay="0"/>
                                  </p:stCondLst>
                                  <p:childTnLst>
                                    <p:set>
                                      <p:cBhvr>
                                        <p:cTn id="38" dur="1" fill="hold">
                                          <p:stCondLst>
                                            <p:cond delay="0"/>
                                          </p:stCondLst>
                                        </p:cTn>
                                        <p:tgtEl>
                                          <p:spTgt spid="803"/>
                                        </p:tgtEl>
                                        <p:attrNameLst>
                                          <p:attrName>style.visibility</p:attrName>
                                        </p:attrNameLst>
                                      </p:cBhvr>
                                      <p:to>
                                        <p:strVal val="visible"/>
                                      </p:to>
                                    </p:set>
                                    <p:animEffect transition="in" filter="fade">
                                      <p:cBhvr>
                                        <p:cTn id="39" dur="1000"/>
                                        <p:tgtEl>
                                          <p:spTgt spid="803"/>
                                        </p:tgtEl>
                                      </p:cBhvr>
                                    </p:animEffect>
                                  </p:childTnLst>
                                </p:cTn>
                              </p:par>
                              <p:par>
                                <p:cTn id="40" presetID="10" presetClass="entr" presetSubtype="0" fill="hold"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fade">
                                      <p:cBhvr>
                                        <p:cTn id="42" dur="1000"/>
                                        <p:tgtEl>
                                          <p:spTgt spid="804"/>
                                        </p:tgtEl>
                                      </p:cBhvr>
                                    </p:animEffect>
                                  </p:childTnLst>
                                </p:cTn>
                              </p:par>
                              <p:par>
                                <p:cTn id="43" presetID="10" presetClass="entr" presetSubtype="0" fill="hold" nodeType="withEffect">
                                  <p:stCondLst>
                                    <p:cond delay="0"/>
                                  </p:stCondLst>
                                  <p:childTnLst>
                                    <p:set>
                                      <p:cBhvr>
                                        <p:cTn id="44" dur="1" fill="hold">
                                          <p:stCondLst>
                                            <p:cond delay="0"/>
                                          </p:stCondLst>
                                        </p:cTn>
                                        <p:tgtEl>
                                          <p:spTgt spid="811"/>
                                        </p:tgtEl>
                                        <p:attrNameLst>
                                          <p:attrName>style.visibility</p:attrName>
                                        </p:attrNameLst>
                                      </p:cBhvr>
                                      <p:to>
                                        <p:strVal val="visible"/>
                                      </p:to>
                                    </p:set>
                                    <p:animEffect transition="in" filter="fade">
                                      <p:cBhvr>
                                        <p:cTn id="45" dur="1000"/>
                                        <p:tgtEl>
                                          <p:spTgt spid="811"/>
                                        </p:tgtEl>
                                      </p:cBhvr>
                                    </p:animEffect>
                                  </p:childTnLst>
                                </p:cTn>
                              </p:par>
                              <p:par>
                                <p:cTn id="46" presetID="10" presetClass="entr" presetSubtype="0" fill="hold" nodeType="withEffect">
                                  <p:stCondLst>
                                    <p:cond delay="0"/>
                                  </p:stCondLst>
                                  <p:childTnLst>
                                    <p:set>
                                      <p:cBhvr>
                                        <p:cTn id="47" dur="1" fill="hold">
                                          <p:stCondLst>
                                            <p:cond delay="0"/>
                                          </p:stCondLst>
                                        </p:cTn>
                                        <p:tgtEl>
                                          <p:spTgt spid="813"/>
                                        </p:tgtEl>
                                        <p:attrNameLst>
                                          <p:attrName>style.visibility</p:attrName>
                                        </p:attrNameLst>
                                      </p:cBhvr>
                                      <p:to>
                                        <p:strVal val="visible"/>
                                      </p:to>
                                    </p:set>
                                    <p:animEffect transition="in" filter="fade">
                                      <p:cBhvr>
                                        <p:cTn id="48" dur="1000"/>
                                        <p:tgtEl>
                                          <p:spTgt spid="813"/>
                                        </p:tgtEl>
                                      </p:cBhvr>
                                    </p:animEffect>
                                  </p:childTnLst>
                                </p:cTn>
                              </p:par>
                              <p:par>
                                <p:cTn id="49" presetID="10" presetClass="entr" presetSubtype="0" fill="hold" nodeType="withEffect">
                                  <p:stCondLst>
                                    <p:cond delay="0"/>
                                  </p:stCondLst>
                                  <p:childTnLst>
                                    <p:set>
                                      <p:cBhvr>
                                        <p:cTn id="50" dur="1" fill="hold">
                                          <p:stCondLst>
                                            <p:cond delay="0"/>
                                          </p:stCondLst>
                                        </p:cTn>
                                        <p:tgtEl>
                                          <p:spTgt spid="814"/>
                                        </p:tgtEl>
                                        <p:attrNameLst>
                                          <p:attrName>style.visibility</p:attrName>
                                        </p:attrNameLst>
                                      </p:cBhvr>
                                      <p:to>
                                        <p:strVal val="visible"/>
                                      </p:to>
                                    </p:set>
                                    <p:animEffect transition="in" filter="fade">
                                      <p:cBhvr>
                                        <p:cTn id="51" dur="1000"/>
                                        <p:tgtEl>
                                          <p:spTgt spid="814"/>
                                        </p:tgtEl>
                                      </p:cBhvr>
                                    </p:animEffect>
                                  </p:childTnLst>
                                </p:cTn>
                              </p:par>
                              <p:par>
                                <p:cTn id="52" presetID="10" presetClass="entr" presetSubtype="0" fill="hold" nodeType="withEffect">
                                  <p:stCondLst>
                                    <p:cond delay="0"/>
                                  </p:stCondLst>
                                  <p:childTnLst>
                                    <p:set>
                                      <p:cBhvr>
                                        <p:cTn id="53" dur="1" fill="hold">
                                          <p:stCondLst>
                                            <p:cond delay="0"/>
                                          </p:stCondLst>
                                        </p:cTn>
                                        <p:tgtEl>
                                          <p:spTgt spid="812"/>
                                        </p:tgtEl>
                                        <p:attrNameLst>
                                          <p:attrName>style.visibility</p:attrName>
                                        </p:attrNameLst>
                                      </p:cBhvr>
                                      <p:to>
                                        <p:strVal val="visible"/>
                                      </p:to>
                                    </p:set>
                                    <p:animEffect transition="in" filter="fade">
                                      <p:cBhvr>
                                        <p:cTn id="54" dur="1000"/>
                                        <p:tgtEl>
                                          <p:spTgt spid="812"/>
                                        </p:tgtEl>
                                      </p:cBhvr>
                                    </p:animEffect>
                                  </p:childTnLst>
                                </p:cTn>
                              </p:par>
                              <p:par>
                                <p:cTn id="55" presetID="10" presetClass="entr" presetSubtype="0" fill="hold" nodeType="withEffect">
                                  <p:stCondLst>
                                    <p:cond delay="0"/>
                                  </p:stCondLst>
                                  <p:childTnLst>
                                    <p:set>
                                      <p:cBhvr>
                                        <p:cTn id="56" dur="1" fill="hold">
                                          <p:stCondLst>
                                            <p:cond delay="0"/>
                                          </p:stCondLst>
                                        </p:cTn>
                                        <p:tgtEl>
                                          <p:spTgt spid="815"/>
                                        </p:tgtEl>
                                        <p:attrNameLst>
                                          <p:attrName>style.visibility</p:attrName>
                                        </p:attrNameLst>
                                      </p:cBhvr>
                                      <p:to>
                                        <p:strVal val="visible"/>
                                      </p:to>
                                    </p:set>
                                    <p:animEffect transition="in" filter="fade">
                                      <p:cBhvr>
                                        <p:cTn id="57" dur="1000"/>
                                        <p:tgtEl>
                                          <p:spTgt spid="8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17"/>
                                        </p:tgtEl>
                                        <p:attrNameLst>
                                          <p:attrName>style.visibility</p:attrName>
                                        </p:attrNameLst>
                                      </p:cBhvr>
                                      <p:to>
                                        <p:strVal val="visible"/>
                                      </p:to>
                                    </p:set>
                                    <p:animEffect transition="in" filter="fade">
                                      <p:cBhvr>
                                        <p:cTn id="62" dur="1000"/>
                                        <p:tgtEl>
                                          <p:spTgt spid="817"/>
                                        </p:tgtEl>
                                      </p:cBhvr>
                                    </p:animEffect>
                                  </p:childTnLst>
                                </p:cTn>
                              </p:par>
                              <p:par>
                                <p:cTn id="63" presetID="10" presetClass="entr" presetSubtype="0" fill="hold" nodeType="withEffect">
                                  <p:stCondLst>
                                    <p:cond delay="0"/>
                                  </p:stCondLst>
                                  <p:childTnLst>
                                    <p:set>
                                      <p:cBhvr>
                                        <p:cTn id="64" dur="1" fill="hold">
                                          <p:stCondLst>
                                            <p:cond delay="0"/>
                                          </p:stCondLst>
                                        </p:cTn>
                                        <p:tgtEl>
                                          <p:spTgt spid="816"/>
                                        </p:tgtEl>
                                        <p:attrNameLst>
                                          <p:attrName>style.visibility</p:attrName>
                                        </p:attrNameLst>
                                      </p:cBhvr>
                                      <p:to>
                                        <p:strVal val="visible"/>
                                      </p:to>
                                    </p:set>
                                    <p:animEffect transition="in" filter="fade">
                                      <p:cBhvr>
                                        <p:cTn id="65" dur="1000"/>
                                        <p:tgtEl>
                                          <p:spTgt spid="816"/>
                                        </p:tgtEl>
                                      </p:cBhvr>
                                    </p:animEffect>
                                  </p:childTnLst>
                                </p:cTn>
                              </p:par>
                              <p:par>
                                <p:cTn id="66" presetID="10" presetClass="entr" presetSubtype="0" fill="hold" nodeType="withEffect">
                                  <p:stCondLst>
                                    <p:cond delay="0"/>
                                  </p:stCondLst>
                                  <p:childTnLst>
                                    <p:set>
                                      <p:cBhvr>
                                        <p:cTn id="67" dur="1" fill="hold">
                                          <p:stCondLst>
                                            <p:cond delay="0"/>
                                          </p:stCondLst>
                                        </p:cTn>
                                        <p:tgtEl>
                                          <p:spTgt spid="819"/>
                                        </p:tgtEl>
                                        <p:attrNameLst>
                                          <p:attrName>style.visibility</p:attrName>
                                        </p:attrNameLst>
                                      </p:cBhvr>
                                      <p:to>
                                        <p:strVal val="visible"/>
                                      </p:to>
                                    </p:set>
                                    <p:animEffect transition="in" filter="fade">
                                      <p:cBhvr>
                                        <p:cTn id="68"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7"/>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Introductions</a:t>
            </a:r>
            <a:endParaRPr/>
          </a:p>
        </p:txBody>
      </p:sp>
      <p:sp>
        <p:nvSpPr>
          <p:cNvPr id="394" name="Google Shape;394;p37"/>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395" name="Google Shape;395;p37"/>
          <p:cNvSpPr txBox="1">
            <a:spLocks noGrp="1"/>
          </p:cNvSpPr>
          <p:nvPr>
            <p:ph type="body" idx="1"/>
          </p:nvPr>
        </p:nvSpPr>
        <p:spPr>
          <a:xfrm>
            <a:off x="476125" y="1071775"/>
            <a:ext cx="8183400" cy="34296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FidelityFX Super Resolution version 1 (FSR 1.0)</a:t>
            </a:r>
            <a:endParaRPr/>
          </a:p>
          <a:p>
            <a:pPr marL="914400" lvl="1" indent="-317500" algn="l" rtl="0">
              <a:lnSpc>
                <a:spcPct val="114000"/>
              </a:lnSpc>
              <a:spcBef>
                <a:spcPts val="1000"/>
              </a:spcBef>
              <a:spcAft>
                <a:spcPts val="0"/>
              </a:spcAft>
              <a:buSzPts val="1400"/>
              <a:buChar char="–"/>
            </a:pPr>
            <a:r>
              <a:rPr lang="en"/>
              <a:t>Developed by AMD</a:t>
            </a:r>
            <a:endParaRPr/>
          </a:p>
          <a:p>
            <a:pPr marL="457200" lvl="0" indent="-336550" algn="l" rtl="0">
              <a:lnSpc>
                <a:spcPct val="114000"/>
              </a:lnSpc>
              <a:spcBef>
                <a:spcPts val="1000"/>
              </a:spcBef>
              <a:spcAft>
                <a:spcPts val="0"/>
              </a:spcAft>
              <a:buSzPts val="1700"/>
              <a:buChar char="—"/>
            </a:pPr>
            <a:r>
              <a:rPr lang="en"/>
              <a:t>Timothy Lottes (Unity Graphics Innovation Group)</a:t>
            </a:r>
            <a:br>
              <a:rPr lang="en"/>
            </a:br>
            <a:r>
              <a:rPr lang="en"/>
              <a:t>                          (AMD prior, author of FSR 1.0)</a:t>
            </a:r>
            <a:endParaRPr/>
          </a:p>
          <a:p>
            <a:pPr marL="914400" lvl="1" indent="-317500" algn="l" rtl="0">
              <a:lnSpc>
                <a:spcPct val="114000"/>
              </a:lnSpc>
              <a:spcBef>
                <a:spcPts val="1000"/>
              </a:spcBef>
              <a:spcAft>
                <a:spcPts val="0"/>
              </a:spcAft>
              <a:buSzPts val="1400"/>
              <a:buChar char="–"/>
            </a:pPr>
            <a:r>
              <a:rPr lang="en"/>
              <a:t>Covering the FSR 1.0 algorithm </a:t>
            </a:r>
            <a:endParaRPr/>
          </a:p>
          <a:p>
            <a:pPr marL="457200" lvl="0" indent="-336550" algn="l" rtl="0">
              <a:lnSpc>
                <a:spcPct val="114000"/>
              </a:lnSpc>
              <a:spcBef>
                <a:spcPts val="1000"/>
              </a:spcBef>
              <a:spcAft>
                <a:spcPts val="0"/>
              </a:spcAft>
              <a:buSzPts val="1700"/>
              <a:buChar char="—"/>
            </a:pPr>
            <a:r>
              <a:rPr lang="en"/>
              <a:t>Kleber Garcia (Unity High Definition Rendering Pipeline Team)</a:t>
            </a:r>
            <a:endParaRPr/>
          </a:p>
          <a:p>
            <a:pPr marL="914400" lvl="1" indent="-317500" algn="l" rtl="0">
              <a:lnSpc>
                <a:spcPct val="114000"/>
              </a:lnSpc>
              <a:spcBef>
                <a:spcPts val="1000"/>
              </a:spcBef>
              <a:spcAft>
                <a:spcPts val="1000"/>
              </a:spcAft>
              <a:buSzPts val="1400"/>
              <a:buChar char="–"/>
            </a:pPr>
            <a:r>
              <a:rPr lang="en"/>
              <a:t>Covering the FSR 1.0 integration into Unity</a:t>
            </a:r>
            <a:endParaRPr/>
          </a:p>
        </p:txBody>
      </p:sp>
      <p:pic>
        <p:nvPicPr>
          <p:cNvPr id="396" name="Google Shape;396;p37"/>
          <p:cNvPicPr preferRelativeResize="0"/>
          <p:nvPr/>
        </p:nvPicPr>
        <p:blipFill>
          <a:blip r:embed="rId3">
            <a:alphaModFix/>
          </a:blip>
          <a:stretch>
            <a:fillRect/>
          </a:stretch>
        </p:blipFill>
        <p:spPr>
          <a:xfrm>
            <a:off x="6192463" y="348698"/>
            <a:ext cx="2561725" cy="12687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55"/>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826" name="Google Shape;826;p55"/>
          <p:cNvSpPr txBox="1"/>
          <p:nvPr/>
        </p:nvSpPr>
        <p:spPr>
          <a:xfrm>
            <a:off x="432000" y="178525"/>
            <a:ext cx="80832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800" b="1">
                <a:solidFill>
                  <a:schemeClr val="lt1"/>
                </a:solidFill>
                <a:latin typeface="Inter"/>
                <a:ea typeface="Inter"/>
                <a:cs typeface="Inter"/>
                <a:sym typeface="Inter"/>
              </a:rPr>
              <a:t>HDRP Post Process Pipeline Overview</a:t>
            </a:r>
            <a:endParaRPr sz="2800" b="1">
              <a:solidFill>
                <a:schemeClr val="lt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2800" b="1">
              <a:solidFill>
                <a:schemeClr val="lt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2800" b="1">
              <a:solidFill>
                <a:schemeClr val="lt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lt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2800" b="1">
              <a:solidFill>
                <a:schemeClr val="lt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2800" b="1">
              <a:solidFill>
                <a:schemeClr val="lt1"/>
              </a:solidFill>
              <a:latin typeface="Inter"/>
              <a:ea typeface="Inter"/>
              <a:cs typeface="Inter"/>
              <a:sym typeface="Inter"/>
            </a:endParaRPr>
          </a:p>
          <a:p>
            <a:pPr marL="0" lvl="0" indent="0" algn="l" rtl="0">
              <a:spcBef>
                <a:spcPts val="0"/>
              </a:spcBef>
              <a:spcAft>
                <a:spcPts val="0"/>
              </a:spcAft>
              <a:buNone/>
            </a:pPr>
            <a:endParaRPr>
              <a:solidFill>
                <a:schemeClr val="lt1"/>
              </a:solidFill>
              <a:latin typeface="Inter"/>
              <a:ea typeface="Inter"/>
              <a:cs typeface="Inter"/>
              <a:sym typeface="Inter"/>
            </a:endParaRPr>
          </a:p>
        </p:txBody>
      </p:sp>
      <p:sp>
        <p:nvSpPr>
          <p:cNvPr id="827" name="Google Shape;827;p55"/>
          <p:cNvSpPr/>
          <p:nvPr/>
        </p:nvSpPr>
        <p:spPr>
          <a:xfrm>
            <a:off x="114525" y="1019600"/>
            <a:ext cx="1197300" cy="576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Depth Pyramid</a:t>
            </a:r>
            <a:endParaRPr/>
          </a:p>
        </p:txBody>
      </p:sp>
      <p:sp>
        <p:nvSpPr>
          <p:cNvPr id="828" name="Google Shape;828;p55"/>
          <p:cNvSpPr/>
          <p:nvPr/>
        </p:nvSpPr>
        <p:spPr>
          <a:xfrm>
            <a:off x="180675" y="1920713"/>
            <a:ext cx="901200" cy="40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Color</a:t>
            </a:r>
            <a:endParaRPr/>
          </a:p>
        </p:txBody>
      </p:sp>
      <p:sp>
        <p:nvSpPr>
          <p:cNvPr id="829" name="Google Shape;829;p55"/>
          <p:cNvSpPr/>
          <p:nvPr/>
        </p:nvSpPr>
        <p:spPr>
          <a:xfrm>
            <a:off x="180675" y="2467113"/>
            <a:ext cx="901200" cy="40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Depth</a:t>
            </a:r>
            <a:endParaRPr/>
          </a:p>
        </p:txBody>
      </p:sp>
      <p:sp>
        <p:nvSpPr>
          <p:cNvPr id="830" name="Google Shape;830;p55"/>
          <p:cNvSpPr/>
          <p:nvPr/>
        </p:nvSpPr>
        <p:spPr>
          <a:xfrm>
            <a:off x="157025" y="3634013"/>
            <a:ext cx="901200" cy="40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Normal</a:t>
            </a:r>
            <a:endParaRPr/>
          </a:p>
        </p:txBody>
      </p:sp>
      <p:sp>
        <p:nvSpPr>
          <p:cNvPr id="831" name="Google Shape;831;p55"/>
          <p:cNvSpPr/>
          <p:nvPr/>
        </p:nvSpPr>
        <p:spPr>
          <a:xfrm>
            <a:off x="114525" y="3013513"/>
            <a:ext cx="1033500" cy="40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Motion Vectors</a:t>
            </a:r>
            <a:endParaRPr/>
          </a:p>
        </p:txBody>
      </p:sp>
      <p:sp>
        <p:nvSpPr>
          <p:cNvPr id="832" name="Google Shape;832;p55"/>
          <p:cNvSpPr txBox="1"/>
          <p:nvPr/>
        </p:nvSpPr>
        <p:spPr>
          <a:xfrm>
            <a:off x="1434975" y="685675"/>
            <a:ext cx="238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Inter"/>
                <a:ea typeface="Inter"/>
                <a:cs typeface="Inter"/>
                <a:sym typeface="Inter"/>
              </a:rPr>
              <a:t>Post Process Pipeline</a:t>
            </a:r>
            <a:endParaRPr>
              <a:solidFill>
                <a:schemeClr val="lt1"/>
              </a:solidFill>
              <a:latin typeface="Inter"/>
              <a:ea typeface="Inter"/>
              <a:cs typeface="Inter"/>
              <a:sym typeface="Inter"/>
            </a:endParaRPr>
          </a:p>
        </p:txBody>
      </p:sp>
      <p:cxnSp>
        <p:nvCxnSpPr>
          <p:cNvPr id="833" name="Google Shape;833;p55"/>
          <p:cNvCxnSpPr>
            <a:stCxn id="828" idx="3"/>
            <a:endCxn id="834" idx="1"/>
          </p:cNvCxnSpPr>
          <p:nvPr/>
        </p:nvCxnSpPr>
        <p:spPr>
          <a:xfrm>
            <a:off x="1081875" y="2120813"/>
            <a:ext cx="1653900" cy="270000"/>
          </a:xfrm>
          <a:prstGeom prst="straightConnector1">
            <a:avLst/>
          </a:prstGeom>
          <a:noFill/>
          <a:ln w="19050" cap="flat" cmpd="sng">
            <a:solidFill>
              <a:schemeClr val="dk2"/>
            </a:solidFill>
            <a:prstDash val="solid"/>
            <a:round/>
            <a:headEnd type="none" w="med" len="med"/>
            <a:tailEnd type="triangle" w="med" len="med"/>
          </a:ln>
        </p:spPr>
      </p:cxnSp>
      <p:sp>
        <p:nvSpPr>
          <p:cNvPr id="835" name="Google Shape;835;p55"/>
          <p:cNvSpPr/>
          <p:nvPr/>
        </p:nvSpPr>
        <p:spPr>
          <a:xfrm>
            <a:off x="2735813" y="3594275"/>
            <a:ext cx="1263900" cy="502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DynamicExposure</a:t>
            </a:r>
            <a:endParaRPr sz="1000"/>
          </a:p>
        </p:txBody>
      </p:sp>
      <p:cxnSp>
        <p:nvCxnSpPr>
          <p:cNvPr id="836" name="Google Shape;836;p55"/>
          <p:cNvCxnSpPr>
            <a:stCxn id="834" idx="2"/>
            <a:endCxn id="835" idx="0"/>
          </p:cNvCxnSpPr>
          <p:nvPr/>
        </p:nvCxnSpPr>
        <p:spPr>
          <a:xfrm>
            <a:off x="3367638" y="2815375"/>
            <a:ext cx="0" cy="778800"/>
          </a:xfrm>
          <a:prstGeom prst="straightConnector1">
            <a:avLst/>
          </a:prstGeom>
          <a:noFill/>
          <a:ln w="19050" cap="flat" cmpd="sng">
            <a:solidFill>
              <a:schemeClr val="dk2"/>
            </a:solidFill>
            <a:prstDash val="solid"/>
            <a:round/>
            <a:headEnd type="none" w="med" len="med"/>
            <a:tailEnd type="triangle" w="med" len="med"/>
          </a:ln>
        </p:spPr>
      </p:cxnSp>
      <p:cxnSp>
        <p:nvCxnSpPr>
          <p:cNvPr id="837" name="Google Shape;837;p55"/>
          <p:cNvCxnSpPr>
            <a:stCxn id="835" idx="3"/>
            <a:endCxn id="838" idx="1"/>
          </p:cNvCxnSpPr>
          <p:nvPr/>
        </p:nvCxnSpPr>
        <p:spPr>
          <a:xfrm rot="10800000" flipH="1">
            <a:off x="3999713" y="3840575"/>
            <a:ext cx="162000" cy="5100"/>
          </a:xfrm>
          <a:prstGeom prst="straightConnector1">
            <a:avLst/>
          </a:prstGeom>
          <a:noFill/>
          <a:ln w="19050" cap="flat" cmpd="sng">
            <a:solidFill>
              <a:schemeClr val="dk2"/>
            </a:solidFill>
            <a:prstDash val="solid"/>
            <a:round/>
            <a:headEnd type="none" w="med" len="med"/>
            <a:tailEnd type="triangle" w="med" len="med"/>
          </a:ln>
        </p:spPr>
      </p:cxnSp>
      <p:sp>
        <p:nvSpPr>
          <p:cNvPr id="838" name="Google Shape;838;p55"/>
          <p:cNvSpPr/>
          <p:nvPr/>
        </p:nvSpPr>
        <p:spPr>
          <a:xfrm>
            <a:off x="4161788" y="3537881"/>
            <a:ext cx="1068600" cy="605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Persistent Exposure 1x1 buffers</a:t>
            </a:r>
            <a:endParaRPr sz="1200"/>
          </a:p>
        </p:txBody>
      </p:sp>
      <p:sp>
        <p:nvSpPr>
          <p:cNvPr id="834" name="Google Shape;834;p55"/>
          <p:cNvSpPr/>
          <p:nvPr/>
        </p:nvSpPr>
        <p:spPr>
          <a:xfrm>
            <a:off x="2735688" y="1966075"/>
            <a:ext cx="1263900" cy="84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Before Post Upsample Passes (Optional)</a:t>
            </a:r>
            <a:endParaRPr/>
          </a:p>
        </p:txBody>
      </p:sp>
      <p:cxnSp>
        <p:nvCxnSpPr>
          <p:cNvPr id="839" name="Google Shape;839;p55"/>
          <p:cNvCxnSpPr>
            <a:stCxn id="831" idx="3"/>
            <a:endCxn id="834" idx="1"/>
          </p:cNvCxnSpPr>
          <p:nvPr/>
        </p:nvCxnSpPr>
        <p:spPr>
          <a:xfrm rot="10800000" flipH="1">
            <a:off x="1148025" y="2390713"/>
            <a:ext cx="1587600" cy="822900"/>
          </a:xfrm>
          <a:prstGeom prst="straightConnector1">
            <a:avLst/>
          </a:prstGeom>
          <a:noFill/>
          <a:ln w="19050" cap="flat" cmpd="sng">
            <a:solidFill>
              <a:schemeClr val="dk2"/>
            </a:solidFill>
            <a:prstDash val="solid"/>
            <a:round/>
            <a:headEnd type="none" w="med" len="med"/>
            <a:tailEnd type="triangle" w="med" len="med"/>
          </a:ln>
        </p:spPr>
      </p:cxnSp>
      <p:cxnSp>
        <p:nvCxnSpPr>
          <p:cNvPr id="840" name="Google Shape;840;p55"/>
          <p:cNvCxnSpPr>
            <a:stCxn id="829" idx="3"/>
            <a:endCxn id="834" idx="1"/>
          </p:cNvCxnSpPr>
          <p:nvPr/>
        </p:nvCxnSpPr>
        <p:spPr>
          <a:xfrm rot="10800000" flipH="1">
            <a:off x="1081875" y="2390613"/>
            <a:ext cx="1653900" cy="276600"/>
          </a:xfrm>
          <a:prstGeom prst="straightConnector1">
            <a:avLst/>
          </a:prstGeom>
          <a:noFill/>
          <a:ln w="19050" cap="flat" cmpd="sng">
            <a:solidFill>
              <a:schemeClr val="dk2"/>
            </a:solidFill>
            <a:prstDash val="solid"/>
            <a:round/>
            <a:headEnd type="none" w="med" len="med"/>
            <a:tailEnd type="triangle" w="med" len="med"/>
          </a:ln>
        </p:spPr>
      </p:cxnSp>
      <p:cxnSp>
        <p:nvCxnSpPr>
          <p:cNvPr id="841" name="Google Shape;841;p55"/>
          <p:cNvCxnSpPr>
            <a:stCxn id="830" idx="3"/>
            <a:endCxn id="834" idx="1"/>
          </p:cNvCxnSpPr>
          <p:nvPr/>
        </p:nvCxnSpPr>
        <p:spPr>
          <a:xfrm rot="10800000" flipH="1">
            <a:off x="1058225" y="2390813"/>
            <a:ext cx="1677600" cy="1443300"/>
          </a:xfrm>
          <a:prstGeom prst="straightConnector1">
            <a:avLst/>
          </a:prstGeom>
          <a:noFill/>
          <a:ln w="19050" cap="flat" cmpd="sng">
            <a:solidFill>
              <a:schemeClr val="dk2"/>
            </a:solidFill>
            <a:prstDash val="solid"/>
            <a:round/>
            <a:headEnd type="none" w="med" len="med"/>
            <a:tailEnd type="triangle" w="med" len="med"/>
          </a:ln>
        </p:spPr>
      </p:cxnSp>
      <p:cxnSp>
        <p:nvCxnSpPr>
          <p:cNvPr id="842" name="Google Shape;842;p55"/>
          <p:cNvCxnSpPr>
            <a:stCxn id="834" idx="3"/>
            <a:endCxn id="843" idx="1"/>
          </p:cNvCxnSpPr>
          <p:nvPr/>
        </p:nvCxnSpPr>
        <p:spPr>
          <a:xfrm>
            <a:off x="3999588" y="2390725"/>
            <a:ext cx="1077000" cy="0"/>
          </a:xfrm>
          <a:prstGeom prst="straightConnector1">
            <a:avLst/>
          </a:prstGeom>
          <a:noFill/>
          <a:ln w="19050" cap="flat" cmpd="sng">
            <a:solidFill>
              <a:schemeClr val="dk2"/>
            </a:solidFill>
            <a:prstDash val="solid"/>
            <a:round/>
            <a:headEnd type="none" w="med" len="med"/>
            <a:tailEnd type="triangle" w="med" len="med"/>
          </a:ln>
        </p:spPr>
      </p:cxnSp>
      <p:sp>
        <p:nvSpPr>
          <p:cNvPr id="843" name="Google Shape;843;p55"/>
          <p:cNvSpPr/>
          <p:nvPr/>
        </p:nvSpPr>
        <p:spPr>
          <a:xfrm>
            <a:off x="5076450" y="1866175"/>
            <a:ext cx="1749900" cy="1049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Post Chain</a:t>
            </a:r>
            <a:br>
              <a:rPr lang="en"/>
            </a:br>
            <a:r>
              <a:rPr lang="en"/>
              <a:t>(dof, bloom, motion blur, 3d lut etc)</a:t>
            </a:r>
            <a:endParaRPr/>
          </a:p>
        </p:txBody>
      </p:sp>
      <p:cxnSp>
        <p:nvCxnSpPr>
          <p:cNvPr id="844" name="Google Shape;844;p55"/>
          <p:cNvCxnSpPr>
            <a:stCxn id="827" idx="3"/>
            <a:endCxn id="843" idx="0"/>
          </p:cNvCxnSpPr>
          <p:nvPr/>
        </p:nvCxnSpPr>
        <p:spPr>
          <a:xfrm>
            <a:off x="1311825" y="1307600"/>
            <a:ext cx="4639500" cy="558600"/>
          </a:xfrm>
          <a:prstGeom prst="straightConnector1">
            <a:avLst/>
          </a:prstGeom>
          <a:noFill/>
          <a:ln w="19050" cap="flat" cmpd="sng">
            <a:solidFill>
              <a:schemeClr val="dk2"/>
            </a:solidFill>
            <a:prstDash val="solid"/>
            <a:round/>
            <a:headEnd type="none" w="med" len="med"/>
            <a:tailEnd type="triangle" w="med" len="med"/>
          </a:ln>
        </p:spPr>
      </p:cxnSp>
      <p:sp>
        <p:nvSpPr>
          <p:cNvPr id="845" name="Google Shape;845;p55"/>
          <p:cNvSpPr/>
          <p:nvPr/>
        </p:nvSpPr>
        <p:spPr>
          <a:xfrm>
            <a:off x="5434638" y="3525788"/>
            <a:ext cx="1033500" cy="605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ColorLut</a:t>
            </a:r>
            <a:endParaRPr/>
          </a:p>
        </p:txBody>
      </p:sp>
      <p:cxnSp>
        <p:nvCxnSpPr>
          <p:cNvPr id="846" name="Google Shape;846;p55"/>
          <p:cNvCxnSpPr>
            <a:stCxn id="838" idx="3"/>
            <a:endCxn id="845" idx="1"/>
          </p:cNvCxnSpPr>
          <p:nvPr/>
        </p:nvCxnSpPr>
        <p:spPr>
          <a:xfrm rot="10800000" flipH="1">
            <a:off x="5230388" y="3828581"/>
            <a:ext cx="204300" cy="12000"/>
          </a:xfrm>
          <a:prstGeom prst="straightConnector1">
            <a:avLst/>
          </a:prstGeom>
          <a:noFill/>
          <a:ln w="19050" cap="flat" cmpd="sng">
            <a:solidFill>
              <a:schemeClr val="dk2"/>
            </a:solidFill>
            <a:prstDash val="solid"/>
            <a:round/>
            <a:headEnd type="none" w="med" len="med"/>
            <a:tailEnd type="triangle" w="med" len="med"/>
          </a:ln>
        </p:spPr>
      </p:cxnSp>
      <p:cxnSp>
        <p:nvCxnSpPr>
          <p:cNvPr id="847" name="Google Shape;847;p55"/>
          <p:cNvCxnSpPr>
            <a:stCxn id="845" idx="0"/>
            <a:endCxn id="843" idx="2"/>
          </p:cNvCxnSpPr>
          <p:nvPr/>
        </p:nvCxnSpPr>
        <p:spPr>
          <a:xfrm rot="10800000">
            <a:off x="5951388" y="2915288"/>
            <a:ext cx="0" cy="610500"/>
          </a:xfrm>
          <a:prstGeom prst="straightConnector1">
            <a:avLst/>
          </a:prstGeom>
          <a:noFill/>
          <a:ln w="19050" cap="flat" cmpd="sng">
            <a:solidFill>
              <a:schemeClr val="dk2"/>
            </a:solidFill>
            <a:prstDash val="solid"/>
            <a:round/>
            <a:headEnd type="none" w="med" len="med"/>
            <a:tailEnd type="triangle" w="med" len="med"/>
          </a:ln>
        </p:spPr>
      </p:cxnSp>
      <p:cxnSp>
        <p:nvCxnSpPr>
          <p:cNvPr id="848" name="Google Shape;848;p55"/>
          <p:cNvCxnSpPr>
            <a:stCxn id="838" idx="2"/>
          </p:cNvCxnSpPr>
          <p:nvPr/>
        </p:nvCxnSpPr>
        <p:spPr>
          <a:xfrm>
            <a:off x="4696088" y="4143281"/>
            <a:ext cx="9300" cy="214500"/>
          </a:xfrm>
          <a:prstGeom prst="straightConnector1">
            <a:avLst/>
          </a:prstGeom>
          <a:noFill/>
          <a:ln w="19050" cap="flat" cmpd="sng">
            <a:solidFill>
              <a:schemeClr val="dk2"/>
            </a:solidFill>
            <a:prstDash val="solid"/>
            <a:round/>
            <a:headEnd type="none" w="med" len="med"/>
            <a:tailEnd type="triangle" w="med" len="med"/>
          </a:ln>
        </p:spPr>
      </p:cxnSp>
      <p:sp>
        <p:nvSpPr>
          <p:cNvPr id="849" name="Google Shape;849;p55"/>
          <p:cNvSpPr txBox="1"/>
          <p:nvPr/>
        </p:nvSpPr>
        <p:spPr>
          <a:xfrm>
            <a:off x="3894338" y="4258088"/>
            <a:ext cx="1802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Inter"/>
                <a:ea typeface="Inter"/>
                <a:cs typeface="Inter"/>
                <a:sym typeface="Inter"/>
              </a:rPr>
              <a:t>To next frame for pre-exposure</a:t>
            </a:r>
            <a:endParaRPr sz="800">
              <a:solidFill>
                <a:schemeClr val="lt1"/>
              </a:solidFill>
              <a:latin typeface="Inter"/>
              <a:ea typeface="Inter"/>
              <a:cs typeface="Inter"/>
              <a:sym typeface="Inter"/>
            </a:endParaRPr>
          </a:p>
        </p:txBody>
      </p:sp>
      <p:cxnSp>
        <p:nvCxnSpPr>
          <p:cNvPr id="850" name="Google Shape;850;p55"/>
          <p:cNvCxnSpPr>
            <a:stCxn id="843" idx="3"/>
            <a:endCxn id="851" idx="1"/>
          </p:cNvCxnSpPr>
          <p:nvPr/>
        </p:nvCxnSpPr>
        <p:spPr>
          <a:xfrm rot="10800000" flipH="1">
            <a:off x="6826350" y="2379325"/>
            <a:ext cx="424500" cy="11400"/>
          </a:xfrm>
          <a:prstGeom prst="straightConnector1">
            <a:avLst/>
          </a:prstGeom>
          <a:noFill/>
          <a:ln w="19050" cap="flat" cmpd="sng">
            <a:solidFill>
              <a:schemeClr val="dk2"/>
            </a:solidFill>
            <a:prstDash val="solid"/>
            <a:round/>
            <a:headEnd type="none" w="med" len="med"/>
            <a:tailEnd type="triangle" w="med" len="med"/>
          </a:ln>
        </p:spPr>
      </p:cxnSp>
      <p:sp>
        <p:nvSpPr>
          <p:cNvPr id="851" name="Google Shape;851;p55"/>
          <p:cNvSpPr/>
          <p:nvPr/>
        </p:nvSpPr>
        <p:spPr>
          <a:xfrm>
            <a:off x="7250850" y="2091225"/>
            <a:ext cx="1136100" cy="576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AfterPost Scaling (Optional)</a:t>
            </a:r>
            <a:endParaRPr/>
          </a:p>
        </p:txBody>
      </p:sp>
      <p:sp>
        <p:nvSpPr>
          <p:cNvPr id="852" name="Google Shape;852;p55"/>
          <p:cNvSpPr/>
          <p:nvPr/>
        </p:nvSpPr>
        <p:spPr>
          <a:xfrm>
            <a:off x="57900" y="995725"/>
            <a:ext cx="6768600" cy="3612900"/>
          </a:xfrm>
          <a:prstGeom prst="rect">
            <a:avLst/>
          </a:prstGeom>
          <a:solidFill>
            <a:srgbClr val="000000">
              <a:alpha val="67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5"/>
          <p:cNvSpPr/>
          <p:nvPr/>
        </p:nvSpPr>
        <p:spPr>
          <a:xfrm>
            <a:off x="7388550" y="3132825"/>
            <a:ext cx="860700" cy="6642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Final</a:t>
            </a:r>
            <a:endParaRPr/>
          </a:p>
        </p:txBody>
      </p:sp>
      <p:cxnSp>
        <p:nvCxnSpPr>
          <p:cNvPr id="854" name="Google Shape;854;p55"/>
          <p:cNvCxnSpPr>
            <a:endCxn id="853" idx="0"/>
          </p:cNvCxnSpPr>
          <p:nvPr/>
        </p:nvCxnSpPr>
        <p:spPr>
          <a:xfrm>
            <a:off x="7818900" y="2667225"/>
            <a:ext cx="0" cy="465600"/>
          </a:xfrm>
          <a:prstGeom prst="straightConnector1">
            <a:avLst/>
          </a:prstGeom>
          <a:noFill/>
          <a:ln w="19050" cap="flat" cmpd="sng">
            <a:solidFill>
              <a:schemeClr val="dk2"/>
            </a:solidFill>
            <a:prstDash val="solid"/>
            <a:round/>
            <a:headEnd type="none" w="med" len="med"/>
            <a:tailEnd type="triangle" w="med" len="med"/>
          </a:ln>
        </p:spPr>
      </p:cxnSp>
      <p:cxnSp>
        <p:nvCxnSpPr>
          <p:cNvPr id="855" name="Google Shape;855;p55"/>
          <p:cNvCxnSpPr>
            <a:stCxn id="853" idx="3"/>
          </p:cNvCxnSpPr>
          <p:nvPr/>
        </p:nvCxnSpPr>
        <p:spPr>
          <a:xfrm rot="10800000" flipH="1">
            <a:off x="8249250" y="3462825"/>
            <a:ext cx="511800" cy="2100"/>
          </a:xfrm>
          <a:prstGeom prst="straightConnector1">
            <a:avLst/>
          </a:prstGeom>
          <a:noFill/>
          <a:ln w="19050" cap="flat" cmpd="sng">
            <a:solidFill>
              <a:schemeClr val="dk2"/>
            </a:solidFill>
            <a:prstDash val="solid"/>
            <a:round/>
            <a:headEnd type="none" w="med" len="med"/>
            <a:tailEnd type="triangle" w="med" len="med"/>
          </a:ln>
        </p:spPr>
      </p:cxnSp>
      <p:sp>
        <p:nvSpPr>
          <p:cNvPr id="856" name="Google Shape;856;p55"/>
          <p:cNvSpPr/>
          <p:nvPr/>
        </p:nvSpPr>
        <p:spPr>
          <a:xfrm>
            <a:off x="7250850" y="2091250"/>
            <a:ext cx="1356000" cy="7788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FidelityFX Super Resolution</a:t>
            </a:r>
            <a:endParaRPr b="1"/>
          </a:p>
        </p:txBody>
      </p:sp>
      <p:sp>
        <p:nvSpPr>
          <p:cNvPr id="857" name="Google Shape;857;p55"/>
          <p:cNvSpPr/>
          <p:nvPr/>
        </p:nvSpPr>
        <p:spPr>
          <a:xfrm>
            <a:off x="7281850" y="2915300"/>
            <a:ext cx="1719000" cy="926100"/>
          </a:xfrm>
          <a:prstGeom prst="rect">
            <a:avLst/>
          </a:prstGeom>
          <a:solidFill>
            <a:srgbClr val="000000">
              <a:alpha val="67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1000"/>
                                        <p:tgtEl>
                                          <p:spTgt spid="8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6"/>
                                        </p:tgtEl>
                                        <p:attrNameLst>
                                          <p:attrName>style.visibility</p:attrName>
                                        </p:attrNameLst>
                                      </p:cBhvr>
                                      <p:to>
                                        <p:strVal val="visible"/>
                                      </p:to>
                                    </p:set>
                                    <p:animEffect transition="in" filter="fade">
                                      <p:cBhvr>
                                        <p:cTn id="12" dur="1000"/>
                                        <p:tgtEl>
                                          <p:spTgt spid="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56"/>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DRS Aliasing Techniques</a:t>
            </a:r>
            <a:endParaRPr/>
          </a:p>
        </p:txBody>
      </p:sp>
      <p:sp>
        <p:nvSpPr>
          <p:cNvPr id="863" name="Google Shape;863;p56"/>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864" name="Google Shape;864;p56"/>
          <p:cNvSpPr/>
          <p:nvPr/>
        </p:nvSpPr>
        <p:spPr>
          <a:xfrm>
            <a:off x="1390750" y="1857675"/>
            <a:ext cx="2473500" cy="12657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6"/>
          <p:cNvSpPr txBox="1"/>
          <p:nvPr/>
        </p:nvSpPr>
        <p:spPr>
          <a:xfrm>
            <a:off x="1758475" y="2283075"/>
            <a:ext cx="2332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Inter"/>
                <a:ea typeface="Inter"/>
                <a:cs typeface="Inter"/>
                <a:sym typeface="Inter"/>
              </a:rPr>
              <a:t>Software-Based</a:t>
            </a:r>
            <a:endParaRPr>
              <a:solidFill>
                <a:schemeClr val="dk1"/>
              </a:solidFill>
              <a:latin typeface="Inter"/>
              <a:ea typeface="Inter"/>
              <a:cs typeface="Inter"/>
              <a:sym typeface="Inter"/>
            </a:endParaRPr>
          </a:p>
          <a:p>
            <a:pPr marL="0" lvl="0" indent="0" algn="l" rtl="0">
              <a:spcBef>
                <a:spcPts val="0"/>
              </a:spcBef>
              <a:spcAft>
                <a:spcPts val="0"/>
              </a:spcAft>
              <a:buNone/>
            </a:pPr>
            <a:r>
              <a:rPr lang="en" sz="800" b="1">
                <a:solidFill>
                  <a:schemeClr val="dk1"/>
                </a:solidFill>
                <a:latin typeface="Inter"/>
                <a:ea typeface="Inter"/>
                <a:cs typeface="Inter"/>
                <a:sym typeface="Inter"/>
              </a:rPr>
              <a:t>DirectX 11 / 12, Vulkan, Metal, Gnm</a:t>
            </a:r>
            <a:endParaRPr sz="800" b="1">
              <a:solidFill>
                <a:schemeClr val="dk1"/>
              </a:solidFill>
              <a:latin typeface="Inter"/>
              <a:ea typeface="Inter"/>
              <a:cs typeface="Inter"/>
              <a:sym typeface="Inter"/>
            </a:endParaRPr>
          </a:p>
        </p:txBody>
      </p:sp>
      <p:sp>
        <p:nvSpPr>
          <p:cNvPr id="866" name="Google Shape;866;p56"/>
          <p:cNvSpPr/>
          <p:nvPr/>
        </p:nvSpPr>
        <p:spPr>
          <a:xfrm>
            <a:off x="5096100" y="1857675"/>
            <a:ext cx="2473500" cy="1265700"/>
          </a:xfrm>
          <a:prstGeom prst="rect">
            <a:avLst/>
          </a:pr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6"/>
          <p:cNvSpPr txBox="1"/>
          <p:nvPr/>
        </p:nvSpPr>
        <p:spPr>
          <a:xfrm>
            <a:off x="5334050" y="2221125"/>
            <a:ext cx="1949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Inter"/>
                <a:ea typeface="Inter"/>
                <a:cs typeface="Inter"/>
                <a:sym typeface="Inter"/>
              </a:rPr>
              <a:t>Hardware-Based</a:t>
            </a:r>
            <a:endParaRPr>
              <a:solidFill>
                <a:schemeClr val="dk1"/>
              </a:solidFill>
              <a:latin typeface="Inter"/>
              <a:ea typeface="Inter"/>
              <a:cs typeface="Inter"/>
              <a:sym typeface="Inter"/>
            </a:endParaRPr>
          </a:p>
          <a:p>
            <a:pPr marL="0" lvl="0" indent="0" algn="l" rtl="0">
              <a:spcBef>
                <a:spcPts val="0"/>
              </a:spcBef>
              <a:spcAft>
                <a:spcPts val="0"/>
              </a:spcAft>
              <a:buNone/>
            </a:pPr>
            <a:r>
              <a:rPr lang="en" sz="900" b="1">
                <a:solidFill>
                  <a:schemeClr val="dk1"/>
                </a:solidFill>
                <a:latin typeface="Inter"/>
                <a:ea typeface="Inter"/>
                <a:cs typeface="Inter"/>
                <a:sym typeface="Inter"/>
              </a:rPr>
              <a:t>DirectX 12, Vulkan, Metal, Gnm</a:t>
            </a:r>
            <a:endParaRPr sz="900" b="1">
              <a:solidFill>
                <a:schemeClr val="dk1"/>
              </a:solidFill>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57"/>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873" name="Google Shape;873;p57"/>
          <p:cNvSpPr txBox="1"/>
          <p:nvPr/>
        </p:nvSpPr>
        <p:spPr>
          <a:xfrm>
            <a:off x="5243950" y="2406075"/>
            <a:ext cx="194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Inter"/>
                <a:ea typeface="Inter"/>
                <a:cs typeface="Inter"/>
                <a:sym typeface="Inter"/>
              </a:rPr>
              <a:t>Hardware Based</a:t>
            </a:r>
            <a:endParaRPr>
              <a:solidFill>
                <a:schemeClr val="dk1"/>
              </a:solidFill>
              <a:latin typeface="Inter"/>
              <a:ea typeface="Inter"/>
              <a:cs typeface="Inter"/>
              <a:sym typeface="Inter"/>
            </a:endParaRPr>
          </a:p>
        </p:txBody>
      </p:sp>
      <p:sp>
        <p:nvSpPr>
          <p:cNvPr id="874" name="Google Shape;874;p57"/>
          <p:cNvSpPr txBox="1">
            <a:spLocks noGrp="1"/>
          </p:cNvSpPr>
          <p:nvPr>
            <p:ph type="title"/>
          </p:nvPr>
        </p:nvSpPr>
        <p:spPr>
          <a:xfrm>
            <a:off x="476250" y="321300"/>
            <a:ext cx="6261600" cy="96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DRS Aliasing Techniques: Software</a:t>
            </a:r>
            <a:endParaRPr>
              <a:solidFill>
                <a:schemeClr val="lt1"/>
              </a:solidFill>
            </a:endParaRPr>
          </a:p>
          <a:p>
            <a:pPr marL="0" lvl="0" indent="0" algn="l" rtl="0">
              <a:spcBef>
                <a:spcPts val="0"/>
              </a:spcBef>
              <a:spcAft>
                <a:spcPts val="0"/>
              </a:spcAft>
              <a:buClr>
                <a:schemeClr val="dk1"/>
              </a:buClr>
              <a:buSzPts val="1100"/>
              <a:buFont typeface="Arial"/>
              <a:buNone/>
            </a:pPr>
            <a:endParaRPr>
              <a:solidFill>
                <a:schemeClr val="lt1"/>
              </a:solidFill>
            </a:endParaRPr>
          </a:p>
          <a:p>
            <a:pPr marL="0" lvl="0" indent="0" algn="l" rtl="0">
              <a:spcBef>
                <a:spcPts val="0"/>
              </a:spcBef>
              <a:spcAft>
                <a:spcPts val="0"/>
              </a:spcAft>
              <a:buNone/>
            </a:pPr>
            <a:endParaRPr/>
          </a:p>
        </p:txBody>
      </p:sp>
      <p:sp>
        <p:nvSpPr>
          <p:cNvPr id="875" name="Google Shape;875;p57"/>
          <p:cNvSpPr/>
          <p:nvPr/>
        </p:nvSpPr>
        <p:spPr>
          <a:xfrm>
            <a:off x="2188913" y="1037725"/>
            <a:ext cx="5903100" cy="3592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highlight>
                <a:srgbClr val="FFFFFF"/>
              </a:highlight>
            </a:endParaRPr>
          </a:p>
        </p:txBody>
      </p:sp>
      <p:sp>
        <p:nvSpPr>
          <p:cNvPr id="876" name="Google Shape;876;p57"/>
          <p:cNvSpPr txBox="1"/>
          <p:nvPr/>
        </p:nvSpPr>
        <p:spPr>
          <a:xfrm>
            <a:off x="2188913" y="4229725"/>
            <a:ext cx="37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Inter"/>
                <a:ea typeface="Inter"/>
                <a:cs typeface="Inter"/>
                <a:sym typeface="Inter"/>
              </a:rPr>
              <a:t>Native Resolution (max of all cameras)</a:t>
            </a:r>
            <a:endParaRPr>
              <a:solidFill>
                <a:srgbClr val="FFFFFF"/>
              </a:solidFill>
              <a:latin typeface="Inter"/>
              <a:ea typeface="Inter"/>
              <a:cs typeface="Inter"/>
              <a:sym typeface="Inter"/>
            </a:endParaRPr>
          </a:p>
        </p:txBody>
      </p:sp>
      <p:sp>
        <p:nvSpPr>
          <p:cNvPr id="877" name="Google Shape;877;p57"/>
          <p:cNvSpPr/>
          <p:nvPr/>
        </p:nvSpPr>
        <p:spPr>
          <a:xfrm>
            <a:off x="2188913" y="1037725"/>
            <a:ext cx="4815300" cy="2858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highlight>
                <a:srgbClr val="FFFFFF"/>
              </a:highlight>
            </a:endParaRPr>
          </a:p>
        </p:txBody>
      </p:sp>
      <p:sp>
        <p:nvSpPr>
          <p:cNvPr id="878" name="Google Shape;878;p57"/>
          <p:cNvSpPr txBox="1"/>
          <p:nvPr/>
        </p:nvSpPr>
        <p:spPr>
          <a:xfrm>
            <a:off x="2188913" y="3495925"/>
            <a:ext cx="37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Inter"/>
                <a:ea typeface="Inter"/>
                <a:cs typeface="Inter"/>
                <a:sym typeface="Inter"/>
              </a:rPr>
              <a:t>Camera’s target resolution</a:t>
            </a:r>
            <a:endParaRPr>
              <a:solidFill>
                <a:srgbClr val="FFFFFF"/>
              </a:solidFill>
              <a:latin typeface="Inter"/>
              <a:ea typeface="Inter"/>
              <a:cs typeface="Inter"/>
              <a:sym typeface="Inter"/>
            </a:endParaRPr>
          </a:p>
        </p:txBody>
      </p:sp>
      <p:sp>
        <p:nvSpPr>
          <p:cNvPr id="879" name="Google Shape;879;p57"/>
          <p:cNvSpPr/>
          <p:nvPr/>
        </p:nvSpPr>
        <p:spPr>
          <a:xfrm>
            <a:off x="2188913" y="1037725"/>
            <a:ext cx="2555700" cy="1757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highlight>
                <a:srgbClr val="FFFFFF"/>
              </a:highlight>
            </a:endParaRPr>
          </a:p>
        </p:txBody>
      </p:sp>
      <p:sp>
        <p:nvSpPr>
          <p:cNvPr id="880" name="Google Shape;880;p57"/>
          <p:cNvSpPr txBox="1"/>
          <p:nvPr/>
        </p:nvSpPr>
        <p:spPr>
          <a:xfrm>
            <a:off x="2188913" y="2422925"/>
            <a:ext cx="216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Inter"/>
                <a:ea typeface="Inter"/>
                <a:cs typeface="Inter"/>
                <a:sym typeface="Inter"/>
              </a:rPr>
              <a:t>Rasterization resolution</a:t>
            </a:r>
            <a:endParaRPr>
              <a:solidFill>
                <a:srgbClr val="FFFFFF"/>
              </a:solidFill>
              <a:latin typeface="Inter"/>
              <a:ea typeface="Inter"/>
              <a:cs typeface="Inter"/>
              <a:sym typeface="Inter"/>
            </a:endParaRPr>
          </a:p>
        </p:txBody>
      </p:sp>
      <p:cxnSp>
        <p:nvCxnSpPr>
          <p:cNvPr id="881" name="Google Shape;881;p57"/>
          <p:cNvCxnSpPr/>
          <p:nvPr/>
        </p:nvCxnSpPr>
        <p:spPr>
          <a:xfrm>
            <a:off x="1288925" y="2391425"/>
            <a:ext cx="804600" cy="199500"/>
          </a:xfrm>
          <a:prstGeom prst="straightConnector1">
            <a:avLst/>
          </a:prstGeom>
          <a:noFill/>
          <a:ln w="9525" cap="flat" cmpd="sng">
            <a:solidFill>
              <a:srgbClr val="3297F0"/>
            </a:solidFill>
            <a:prstDash val="solid"/>
            <a:round/>
            <a:headEnd type="none" w="med" len="med"/>
            <a:tailEnd type="triangle" w="med" len="med"/>
          </a:ln>
        </p:spPr>
      </p:cxnSp>
      <p:sp>
        <p:nvSpPr>
          <p:cNvPr id="882" name="Google Shape;882;p57"/>
          <p:cNvSpPr txBox="1"/>
          <p:nvPr/>
        </p:nvSpPr>
        <p:spPr>
          <a:xfrm>
            <a:off x="385775" y="1843400"/>
            <a:ext cx="1836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Inter"/>
                <a:ea typeface="Inter"/>
                <a:cs typeface="Inter"/>
                <a:sym typeface="Inter"/>
              </a:rPr>
              <a:t>Viewport aliasing, and multiplier</a:t>
            </a:r>
            <a:endParaRPr>
              <a:solidFill>
                <a:srgbClr val="FFFFFF"/>
              </a:solidFill>
              <a:latin typeface="Inter"/>
              <a:ea typeface="Inter"/>
              <a:cs typeface="Inter"/>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
                                        </p:tgtEl>
                                        <p:attrNameLst>
                                          <p:attrName>style.visibility</p:attrName>
                                        </p:attrNameLst>
                                      </p:cBhvr>
                                      <p:to>
                                        <p:strVal val="visible"/>
                                      </p:to>
                                    </p:set>
                                    <p:animEffect transition="in" filter="fade">
                                      <p:cBhvr>
                                        <p:cTn id="7" dur="1000"/>
                                        <p:tgtEl>
                                          <p:spTgt spid="880"/>
                                        </p:tgtEl>
                                      </p:cBhvr>
                                    </p:animEffect>
                                  </p:childTnLst>
                                </p:cTn>
                              </p:par>
                              <p:par>
                                <p:cTn id="8" presetID="10" presetClass="entr" presetSubtype="0" fill="hold" nodeType="withEffect">
                                  <p:stCondLst>
                                    <p:cond delay="0"/>
                                  </p:stCondLst>
                                  <p:childTnLst>
                                    <p:set>
                                      <p:cBhvr>
                                        <p:cTn id="9" dur="1" fill="hold">
                                          <p:stCondLst>
                                            <p:cond delay="0"/>
                                          </p:stCondLst>
                                        </p:cTn>
                                        <p:tgtEl>
                                          <p:spTgt spid="879"/>
                                        </p:tgtEl>
                                        <p:attrNameLst>
                                          <p:attrName>style.visibility</p:attrName>
                                        </p:attrNameLst>
                                      </p:cBhvr>
                                      <p:to>
                                        <p:strVal val="visible"/>
                                      </p:to>
                                    </p:set>
                                    <p:animEffect transition="in" filter="fade">
                                      <p:cBhvr>
                                        <p:cTn id="10" dur="1000"/>
                                        <p:tgtEl>
                                          <p:spTgt spid="8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78"/>
                                        </p:tgtEl>
                                        <p:attrNameLst>
                                          <p:attrName>style.visibility</p:attrName>
                                        </p:attrNameLst>
                                      </p:cBhvr>
                                      <p:to>
                                        <p:strVal val="visible"/>
                                      </p:to>
                                    </p:set>
                                    <p:animEffect transition="in" filter="fade">
                                      <p:cBhvr>
                                        <p:cTn id="15" dur="1000"/>
                                        <p:tgtEl>
                                          <p:spTgt spid="878"/>
                                        </p:tgtEl>
                                      </p:cBhvr>
                                    </p:animEffect>
                                  </p:childTnLst>
                                </p:cTn>
                              </p:par>
                              <p:par>
                                <p:cTn id="16" presetID="10" presetClass="entr" presetSubtype="0" fill="hold" nodeType="withEffect">
                                  <p:stCondLst>
                                    <p:cond delay="0"/>
                                  </p:stCondLst>
                                  <p:childTnLst>
                                    <p:set>
                                      <p:cBhvr>
                                        <p:cTn id="17" dur="1" fill="hold">
                                          <p:stCondLst>
                                            <p:cond delay="0"/>
                                          </p:stCondLst>
                                        </p:cTn>
                                        <p:tgtEl>
                                          <p:spTgt spid="877"/>
                                        </p:tgtEl>
                                        <p:attrNameLst>
                                          <p:attrName>style.visibility</p:attrName>
                                        </p:attrNameLst>
                                      </p:cBhvr>
                                      <p:to>
                                        <p:strVal val="visible"/>
                                      </p:to>
                                    </p:set>
                                    <p:animEffect transition="in" filter="fade">
                                      <p:cBhvr>
                                        <p:cTn id="18" dur="1000"/>
                                        <p:tgtEl>
                                          <p:spTgt spid="8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75"/>
                                        </p:tgtEl>
                                        <p:attrNameLst>
                                          <p:attrName>style.visibility</p:attrName>
                                        </p:attrNameLst>
                                      </p:cBhvr>
                                      <p:to>
                                        <p:strVal val="visible"/>
                                      </p:to>
                                    </p:set>
                                    <p:animEffect transition="in" filter="fade">
                                      <p:cBhvr>
                                        <p:cTn id="23" dur="1000"/>
                                        <p:tgtEl>
                                          <p:spTgt spid="875"/>
                                        </p:tgtEl>
                                      </p:cBhvr>
                                    </p:animEffect>
                                  </p:childTnLst>
                                </p:cTn>
                              </p:par>
                              <p:par>
                                <p:cTn id="24" presetID="10" presetClass="entr" presetSubtype="0" fill="hold" nodeType="withEffect">
                                  <p:stCondLst>
                                    <p:cond delay="0"/>
                                  </p:stCondLst>
                                  <p:childTnLst>
                                    <p:set>
                                      <p:cBhvr>
                                        <p:cTn id="25" dur="1" fill="hold">
                                          <p:stCondLst>
                                            <p:cond delay="0"/>
                                          </p:stCondLst>
                                        </p:cTn>
                                        <p:tgtEl>
                                          <p:spTgt spid="876"/>
                                        </p:tgtEl>
                                        <p:attrNameLst>
                                          <p:attrName>style.visibility</p:attrName>
                                        </p:attrNameLst>
                                      </p:cBhvr>
                                      <p:to>
                                        <p:strVal val="visible"/>
                                      </p:to>
                                    </p:set>
                                    <p:animEffect transition="in" filter="fade">
                                      <p:cBhvr>
                                        <p:cTn id="26" dur="1000"/>
                                        <p:tgtEl>
                                          <p:spTgt spid="876"/>
                                        </p:tgtEl>
                                      </p:cBhvr>
                                    </p:animEffect>
                                  </p:childTnLst>
                                </p:cTn>
                              </p:par>
                              <p:par>
                                <p:cTn id="27" presetID="10" presetClass="entr" presetSubtype="0" fill="hold" nodeType="withEffect">
                                  <p:stCondLst>
                                    <p:cond delay="0"/>
                                  </p:stCondLst>
                                  <p:childTnLst>
                                    <p:set>
                                      <p:cBhvr>
                                        <p:cTn id="28" dur="1" fill="hold">
                                          <p:stCondLst>
                                            <p:cond delay="0"/>
                                          </p:stCondLst>
                                        </p:cTn>
                                        <p:tgtEl>
                                          <p:spTgt spid="882"/>
                                        </p:tgtEl>
                                        <p:attrNameLst>
                                          <p:attrName>style.visibility</p:attrName>
                                        </p:attrNameLst>
                                      </p:cBhvr>
                                      <p:to>
                                        <p:strVal val="visible"/>
                                      </p:to>
                                    </p:set>
                                    <p:animEffect transition="in" filter="fade">
                                      <p:cBhvr>
                                        <p:cTn id="29" dur="1000"/>
                                        <p:tgtEl>
                                          <p:spTgt spid="882"/>
                                        </p:tgtEl>
                                      </p:cBhvr>
                                    </p:animEffect>
                                  </p:childTnLst>
                                </p:cTn>
                              </p:par>
                              <p:par>
                                <p:cTn id="30" presetID="10" presetClass="entr" presetSubtype="0" fill="hold" nodeType="withEffect">
                                  <p:stCondLst>
                                    <p:cond delay="0"/>
                                  </p:stCondLst>
                                  <p:childTnLst>
                                    <p:set>
                                      <p:cBhvr>
                                        <p:cTn id="31" dur="1" fill="hold">
                                          <p:stCondLst>
                                            <p:cond delay="0"/>
                                          </p:stCondLst>
                                        </p:cTn>
                                        <p:tgtEl>
                                          <p:spTgt spid="881"/>
                                        </p:tgtEl>
                                        <p:attrNameLst>
                                          <p:attrName>style.visibility</p:attrName>
                                        </p:attrNameLst>
                                      </p:cBhvr>
                                      <p:to>
                                        <p:strVal val="visible"/>
                                      </p:to>
                                    </p:set>
                                    <p:animEffect transition="in" filter="fade">
                                      <p:cBhvr>
                                        <p:cTn id="32" dur="1000"/>
                                        <p:tgtEl>
                                          <p:spTgt spid="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58"/>
          <p:cNvSpPr txBox="1">
            <a:spLocks noGrp="1"/>
          </p:cNvSpPr>
          <p:nvPr>
            <p:ph type="title"/>
          </p:nvPr>
        </p:nvSpPr>
        <p:spPr>
          <a:xfrm>
            <a:off x="476250" y="321300"/>
            <a:ext cx="6180600" cy="96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DRS Aliasing Techniques: Software</a:t>
            </a:r>
            <a:endParaRPr>
              <a:solidFill>
                <a:schemeClr val="lt1"/>
              </a:solidFill>
            </a:endParaRPr>
          </a:p>
          <a:p>
            <a:pPr marL="0" lvl="0" indent="0" algn="l" rtl="0">
              <a:spcBef>
                <a:spcPts val="0"/>
              </a:spcBef>
              <a:spcAft>
                <a:spcPts val="0"/>
              </a:spcAft>
              <a:buNone/>
            </a:pPr>
            <a:endParaRPr/>
          </a:p>
        </p:txBody>
      </p:sp>
      <p:sp>
        <p:nvSpPr>
          <p:cNvPr id="888" name="Google Shape;888;p58"/>
          <p:cNvSpPr txBox="1">
            <a:spLocks noGrp="1"/>
          </p:cNvSpPr>
          <p:nvPr>
            <p:ph type="body" idx="1"/>
          </p:nvPr>
        </p:nvSpPr>
        <p:spPr>
          <a:xfrm>
            <a:off x="2112125" y="1006025"/>
            <a:ext cx="5239500" cy="7536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When sampling a section in Software DRS using texture samplers, ensure to clamp your UV.</a:t>
            </a:r>
            <a:br>
              <a:rPr lang="en"/>
            </a:br>
            <a:endParaRPr/>
          </a:p>
        </p:txBody>
      </p:sp>
      <p:sp>
        <p:nvSpPr>
          <p:cNvPr id="889" name="Google Shape;889;p58"/>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890" name="Google Shape;890;p58"/>
          <p:cNvSpPr txBox="1">
            <a:spLocks noGrp="1"/>
          </p:cNvSpPr>
          <p:nvPr>
            <p:ph type="body" idx="1"/>
          </p:nvPr>
        </p:nvSpPr>
        <p:spPr>
          <a:xfrm>
            <a:off x="2430125" y="1837350"/>
            <a:ext cx="3762900" cy="10104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sz="1100"/>
              <a:t>float2 </a:t>
            </a:r>
            <a:r>
              <a:rPr lang="en" sz="1100">
                <a:solidFill>
                  <a:schemeClr val="accent1"/>
                </a:solidFill>
              </a:rPr>
              <a:t>borderUv</a:t>
            </a:r>
            <a:r>
              <a:rPr lang="en" sz="1100"/>
              <a:t>(float2 uv, float2 texelSize, float2 scale) {</a:t>
            </a:r>
            <a:br>
              <a:rPr lang="en" sz="1100"/>
            </a:br>
            <a:r>
              <a:rPr lang="en" sz="1100">
                <a:solidFill>
                  <a:schemeClr val="dk2"/>
                </a:solidFill>
              </a:rPr>
              <a:t> 	//texelSize = 1.0/resolution.xy</a:t>
            </a:r>
            <a:br>
              <a:rPr lang="en" sz="1100">
                <a:solidFill>
                  <a:schemeClr val="dk2"/>
                </a:solidFill>
              </a:rPr>
            </a:br>
            <a:r>
              <a:rPr lang="en" sz="1100">
                <a:solidFill>
                  <a:schemeClr val="dk2"/>
                </a:solidFill>
              </a:rPr>
              <a:t>	</a:t>
            </a:r>
            <a:r>
              <a:rPr lang="en" sz="1100"/>
              <a:t>float2 maxCoord = 1.0f - 0.5f * texelSize.xy;</a:t>
            </a:r>
            <a:br>
              <a:rPr lang="en" sz="1100"/>
            </a:br>
            <a:r>
              <a:rPr lang="en" sz="1100"/>
              <a:t>	</a:t>
            </a:r>
            <a:r>
              <a:rPr lang="en" sz="1100">
                <a:solidFill>
                  <a:schemeClr val="accent1"/>
                </a:solidFill>
              </a:rPr>
              <a:t>return min</a:t>
            </a:r>
            <a:r>
              <a:rPr lang="en" sz="1100"/>
              <a:t>(uv, maxCoord) * scale;</a:t>
            </a:r>
            <a:br>
              <a:rPr lang="en" sz="1100"/>
            </a:br>
            <a:r>
              <a:rPr lang="en" sz="1100"/>
              <a:t>}</a:t>
            </a:r>
            <a:endParaRPr sz="1100"/>
          </a:p>
        </p:txBody>
      </p:sp>
      <p:sp>
        <p:nvSpPr>
          <p:cNvPr id="891" name="Google Shape;891;p58"/>
          <p:cNvSpPr txBox="1">
            <a:spLocks noGrp="1"/>
          </p:cNvSpPr>
          <p:nvPr>
            <p:ph type="body" idx="1"/>
          </p:nvPr>
        </p:nvSpPr>
        <p:spPr>
          <a:xfrm>
            <a:off x="2430125" y="3361400"/>
            <a:ext cx="4921500" cy="107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100"/>
              <a:t>float2 </a:t>
            </a:r>
            <a:r>
              <a:rPr lang="en" sz="1100">
                <a:solidFill>
                  <a:schemeClr val="accent1"/>
                </a:solidFill>
              </a:rPr>
              <a:t>borderUvOptimized</a:t>
            </a:r>
            <a:r>
              <a:rPr lang="en" sz="1100"/>
              <a:t>(float2 uv) {</a:t>
            </a:r>
            <a:endParaRPr sz="1100"/>
          </a:p>
          <a:p>
            <a:pPr marL="0" lvl="0" indent="457200" algn="l" rtl="0">
              <a:spcBef>
                <a:spcPts val="1000"/>
              </a:spcBef>
              <a:spcAft>
                <a:spcPts val="1000"/>
              </a:spcAft>
              <a:buNone/>
            </a:pPr>
            <a:r>
              <a:rPr lang="en" sz="1100">
                <a:solidFill>
                  <a:schemeClr val="dk2"/>
                </a:solidFill>
              </a:rPr>
              <a:t>//innerFactor =&gt; 1.0f / (1.0f - 0.5f*texelSize.xy)</a:t>
            </a:r>
            <a:br>
              <a:rPr lang="en" sz="1100">
                <a:solidFill>
                  <a:schemeClr val="dk2"/>
                </a:solidFill>
              </a:rPr>
            </a:br>
            <a:r>
              <a:rPr lang="en" sz="1100">
                <a:solidFill>
                  <a:schemeClr val="dk2"/>
                </a:solidFill>
              </a:rPr>
              <a:t>	//outerFactor=&gt; scale * (1.0f - 0.5f*texelSize.xy)</a:t>
            </a:r>
            <a:br>
              <a:rPr lang="en" sz="1100"/>
            </a:br>
            <a:r>
              <a:rPr lang="en" sz="1100">
                <a:solidFill>
                  <a:schemeClr val="dk2"/>
                </a:solidFill>
              </a:rPr>
              <a:t>	</a:t>
            </a:r>
            <a:r>
              <a:rPr lang="en" sz="1100">
                <a:solidFill>
                  <a:schemeClr val="accent1"/>
                </a:solidFill>
              </a:rPr>
              <a:t>return saturate(</a:t>
            </a:r>
            <a:r>
              <a:rPr lang="en" sz="1100">
                <a:solidFill>
                  <a:schemeClr val="lt1"/>
                </a:solidFill>
              </a:rPr>
              <a:t>uv * innerFactor</a:t>
            </a:r>
            <a:r>
              <a:rPr lang="en" sz="1100">
                <a:solidFill>
                  <a:schemeClr val="accent1"/>
                </a:solidFill>
              </a:rPr>
              <a:t>) </a:t>
            </a:r>
            <a:r>
              <a:rPr lang="en" sz="1100">
                <a:solidFill>
                  <a:schemeClr val="lt1"/>
                </a:solidFill>
              </a:rPr>
              <a:t>*</a:t>
            </a:r>
            <a:r>
              <a:rPr lang="en" sz="1100">
                <a:solidFill>
                  <a:schemeClr val="accent1"/>
                </a:solidFill>
              </a:rPr>
              <a:t> </a:t>
            </a:r>
            <a:r>
              <a:rPr lang="en" sz="1100">
                <a:solidFill>
                  <a:schemeClr val="lt1"/>
                </a:solidFill>
              </a:rPr>
              <a:t>outerFactor</a:t>
            </a:r>
            <a:r>
              <a:rPr lang="en" sz="1100"/>
              <a:t>;</a:t>
            </a:r>
            <a:br>
              <a:rPr lang="en" sz="1100"/>
            </a:br>
            <a:r>
              <a:rPr lang="en" sz="1100"/>
              <a:t>}</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9"/>
          <p:cNvSpPr txBox="1">
            <a:spLocks noGrp="1"/>
          </p:cNvSpPr>
          <p:nvPr>
            <p:ph type="title"/>
          </p:nvPr>
        </p:nvSpPr>
        <p:spPr>
          <a:xfrm>
            <a:off x="476250" y="321300"/>
            <a:ext cx="6437100" cy="96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DRS Aliasing Techniques: Hardware</a:t>
            </a:r>
            <a:endParaRPr>
              <a:solidFill>
                <a:schemeClr val="lt1"/>
              </a:solidFill>
            </a:endParaRPr>
          </a:p>
          <a:p>
            <a:pPr marL="0" lvl="0" indent="0" algn="l" rtl="0">
              <a:spcBef>
                <a:spcPts val="0"/>
              </a:spcBef>
              <a:spcAft>
                <a:spcPts val="0"/>
              </a:spcAft>
              <a:buNone/>
            </a:pPr>
            <a:endParaRPr/>
          </a:p>
        </p:txBody>
      </p:sp>
      <p:sp>
        <p:nvSpPr>
          <p:cNvPr id="897" name="Google Shape;897;p59"/>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898" name="Google Shape;898;p59"/>
          <p:cNvSpPr/>
          <p:nvPr/>
        </p:nvSpPr>
        <p:spPr>
          <a:xfrm>
            <a:off x="514018" y="2597796"/>
            <a:ext cx="8145300" cy="636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highlight>
                <a:srgbClr val="FFFFFF"/>
              </a:highlight>
            </a:endParaRPr>
          </a:p>
        </p:txBody>
      </p:sp>
      <p:sp>
        <p:nvSpPr>
          <p:cNvPr id="899" name="Google Shape;899;p59"/>
          <p:cNvSpPr txBox="1"/>
          <p:nvPr/>
        </p:nvSpPr>
        <p:spPr>
          <a:xfrm>
            <a:off x="638529" y="2685495"/>
            <a:ext cx="364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Inter"/>
                <a:ea typeface="Inter"/>
                <a:cs typeface="Inter"/>
                <a:sym typeface="Inter"/>
              </a:rPr>
              <a:t>GPU Resource Heap (1 per render target)</a:t>
            </a:r>
            <a:endParaRPr>
              <a:solidFill>
                <a:srgbClr val="FFFFFF"/>
              </a:solidFill>
              <a:latin typeface="Inter"/>
              <a:ea typeface="Inter"/>
              <a:cs typeface="Inter"/>
              <a:sym typeface="Inter"/>
            </a:endParaRPr>
          </a:p>
        </p:txBody>
      </p:sp>
      <p:sp>
        <p:nvSpPr>
          <p:cNvPr id="900" name="Google Shape;900;p59"/>
          <p:cNvSpPr/>
          <p:nvPr/>
        </p:nvSpPr>
        <p:spPr>
          <a:xfrm>
            <a:off x="514041" y="723675"/>
            <a:ext cx="2496600" cy="14736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200">
                <a:solidFill>
                  <a:srgbClr val="FFFFFF"/>
                </a:solidFill>
                <a:latin typeface="Inter"/>
                <a:ea typeface="Inter"/>
                <a:cs typeface="Inter"/>
                <a:sym typeface="Inter"/>
              </a:rPr>
              <a:t>Placed Resource -</a:t>
            </a:r>
            <a:br>
              <a:rPr lang="en" sz="1200">
                <a:solidFill>
                  <a:srgbClr val="FFFFFF"/>
                </a:solidFill>
                <a:latin typeface="Inter"/>
                <a:ea typeface="Inter"/>
                <a:cs typeface="Inter"/>
                <a:sym typeface="Inter"/>
              </a:rPr>
            </a:br>
            <a:r>
              <a:rPr lang="en" sz="1200">
                <a:solidFill>
                  <a:srgbClr val="FFFFFF"/>
                </a:solidFill>
                <a:latin typeface="Inter"/>
                <a:ea typeface="Inter"/>
                <a:cs typeface="Inter"/>
                <a:sym typeface="Inter"/>
              </a:rPr>
              <a:t>Native Resolution </a:t>
            </a:r>
            <a:br>
              <a:rPr lang="en" sz="1200">
                <a:solidFill>
                  <a:srgbClr val="FFFFFF"/>
                </a:solidFill>
                <a:latin typeface="Inter"/>
                <a:ea typeface="Inter"/>
                <a:cs typeface="Inter"/>
                <a:sym typeface="Inter"/>
              </a:rPr>
            </a:br>
            <a:r>
              <a:rPr lang="en" sz="1200">
                <a:solidFill>
                  <a:srgbClr val="FFFFFF"/>
                </a:solidFill>
                <a:latin typeface="Inter"/>
                <a:ea typeface="Inter"/>
                <a:cs typeface="Inter"/>
                <a:sym typeface="Inter"/>
              </a:rPr>
              <a:t>(max of all cameras)</a:t>
            </a:r>
            <a:endParaRPr sz="1200">
              <a:solidFill>
                <a:srgbClr val="FFFFFF"/>
              </a:solidFill>
              <a:latin typeface="Inter"/>
              <a:ea typeface="Inter"/>
              <a:cs typeface="Inter"/>
              <a:sym typeface="Inter"/>
            </a:endParaRPr>
          </a:p>
          <a:p>
            <a:pPr marL="0" lvl="0" indent="0" algn="l" rtl="0">
              <a:spcBef>
                <a:spcPts val="0"/>
              </a:spcBef>
              <a:spcAft>
                <a:spcPts val="0"/>
              </a:spcAft>
              <a:buNone/>
            </a:pPr>
            <a:endParaRPr sz="1200"/>
          </a:p>
        </p:txBody>
      </p:sp>
      <p:cxnSp>
        <p:nvCxnSpPr>
          <p:cNvPr id="901" name="Google Shape;901;p59"/>
          <p:cNvCxnSpPr>
            <a:endCxn id="898" idx="1"/>
          </p:cNvCxnSpPr>
          <p:nvPr/>
        </p:nvCxnSpPr>
        <p:spPr>
          <a:xfrm flipH="1">
            <a:off x="514018" y="2178246"/>
            <a:ext cx="1200" cy="738000"/>
          </a:xfrm>
          <a:prstGeom prst="straightConnector1">
            <a:avLst/>
          </a:prstGeom>
          <a:noFill/>
          <a:ln w="9525" cap="flat" cmpd="sng">
            <a:solidFill>
              <a:srgbClr val="3297F0"/>
            </a:solidFill>
            <a:prstDash val="solid"/>
            <a:round/>
            <a:headEnd type="none" w="med" len="med"/>
            <a:tailEnd type="none" w="med" len="med"/>
          </a:ln>
        </p:spPr>
      </p:cxnSp>
      <p:cxnSp>
        <p:nvCxnSpPr>
          <p:cNvPr id="902" name="Google Shape;902;p59"/>
          <p:cNvCxnSpPr/>
          <p:nvPr/>
        </p:nvCxnSpPr>
        <p:spPr>
          <a:xfrm>
            <a:off x="3011591" y="2195829"/>
            <a:ext cx="5643000" cy="414000"/>
          </a:xfrm>
          <a:prstGeom prst="straightConnector1">
            <a:avLst/>
          </a:prstGeom>
          <a:noFill/>
          <a:ln w="9525" cap="flat" cmpd="sng">
            <a:solidFill>
              <a:srgbClr val="3297F0"/>
            </a:solidFill>
            <a:prstDash val="solid"/>
            <a:round/>
            <a:headEnd type="none" w="med" len="med"/>
            <a:tailEnd type="none" w="med" len="med"/>
          </a:ln>
        </p:spPr>
      </p:cxnSp>
      <p:sp>
        <p:nvSpPr>
          <p:cNvPr id="903" name="Google Shape;903;p59"/>
          <p:cNvSpPr/>
          <p:nvPr/>
        </p:nvSpPr>
        <p:spPr>
          <a:xfrm>
            <a:off x="1322977" y="3415580"/>
            <a:ext cx="1986600" cy="11823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Inter"/>
                <a:ea typeface="Inter"/>
                <a:cs typeface="Inter"/>
                <a:sym typeface="Inter"/>
              </a:rPr>
              <a:t>Camera’s Target Resolution</a:t>
            </a:r>
            <a:endParaRPr sz="1200"/>
          </a:p>
        </p:txBody>
      </p:sp>
      <p:cxnSp>
        <p:nvCxnSpPr>
          <p:cNvPr id="904" name="Google Shape;904;p59"/>
          <p:cNvCxnSpPr/>
          <p:nvPr/>
        </p:nvCxnSpPr>
        <p:spPr>
          <a:xfrm rot="10800000">
            <a:off x="527611" y="3244665"/>
            <a:ext cx="813600" cy="198300"/>
          </a:xfrm>
          <a:prstGeom prst="straightConnector1">
            <a:avLst/>
          </a:prstGeom>
          <a:noFill/>
          <a:ln w="9525" cap="flat" cmpd="sng">
            <a:solidFill>
              <a:srgbClr val="3297F0"/>
            </a:solidFill>
            <a:prstDash val="solid"/>
            <a:round/>
            <a:headEnd type="none" w="med" len="med"/>
            <a:tailEnd type="none" w="med" len="med"/>
          </a:ln>
        </p:spPr>
      </p:cxnSp>
      <p:cxnSp>
        <p:nvCxnSpPr>
          <p:cNvPr id="905" name="Google Shape;905;p59"/>
          <p:cNvCxnSpPr/>
          <p:nvPr/>
        </p:nvCxnSpPr>
        <p:spPr>
          <a:xfrm rot="10800000" flipH="1">
            <a:off x="3327447" y="3227309"/>
            <a:ext cx="546600" cy="204000"/>
          </a:xfrm>
          <a:prstGeom prst="straightConnector1">
            <a:avLst/>
          </a:prstGeom>
          <a:noFill/>
          <a:ln w="9525" cap="flat" cmpd="sng">
            <a:solidFill>
              <a:srgbClr val="3297F0"/>
            </a:solidFill>
            <a:prstDash val="solid"/>
            <a:round/>
            <a:headEnd type="none" w="med" len="med"/>
            <a:tailEnd type="none" w="med" len="med"/>
          </a:ln>
        </p:spPr>
      </p:cxnSp>
      <p:sp>
        <p:nvSpPr>
          <p:cNvPr id="906" name="Google Shape;906;p59"/>
          <p:cNvSpPr/>
          <p:nvPr/>
        </p:nvSpPr>
        <p:spPr>
          <a:xfrm>
            <a:off x="4432924" y="3856851"/>
            <a:ext cx="923700" cy="6369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FFFFF"/>
                </a:solidFill>
                <a:latin typeface="Inter"/>
                <a:ea typeface="Inter"/>
                <a:cs typeface="Inter"/>
                <a:sym typeface="Inter"/>
              </a:rPr>
              <a:t>0.3 Raster Res</a:t>
            </a:r>
            <a:endParaRPr sz="800"/>
          </a:p>
        </p:txBody>
      </p:sp>
      <p:sp>
        <p:nvSpPr>
          <p:cNvPr id="907" name="Google Shape;907;p59"/>
          <p:cNvSpPr/>
          <p:nvPr/>
        </p:nvSpPr>
        <p:spPr>
          <a:xfrm>
            <a:off x="5538421" y="3928150"/>
            <a:ext cx="842700" cy="565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solidFill>
                  <a:srgbClr val="FFFFFF"/>
                </a:solidFill>
                <a:latin typeface="Inter"/>
                <a:ea typeface="Inter"/>
                <a:cs typeface="Inter"/>
                <a:sym typeface="Inter"/>
              </a:rPr>
              <a:t>0.8 Raster Res</a:t>
            </a:r>
            <a:endParaRPr sz="700"/>
          </a:p>
        </p:txBody>
      </p:sp>
      <p:sp>
        <p:nvSpPr>
          <p:cNvPr id="908" name="Google Shape;908;p59"/>
          <p:cNvSpPr/>
          <p:nvPr/>
        </p:nvSpPr>
        <p:spPr>
          <a:xfrm>
            <a:off x="6504379" y="3511547"/>
            <a:ext cx="861000" cy="565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Inter"/>
                <a:ea typeface="Inter"/>
                <a:cs typeface="Inter"/>
                <a:sym typeface="Inter"/>
              </a:rPr>
              <a:t>0.7 Raster Res</a:t>
            </a:r>
            <a:endParaRPr sz="900"/>
          </a:p>
        </p:txBody>
      </p:sp>
      <p:cxnSp>
        <p:nvCxnSpPr>
          <p:cNvPr id="909" name="Google Shape;909;p59"/>
          <p:cNvCxnSpPr>
            <a:stCxn id="906" idx="0"/>
            <a:endCxn id="898" idx="2"/>
          </p:cNvCxnSpPr>
          <p:nvPr/>
        </p:nvCxnSpPr>
        <p:spPr>
          <a:xfrm rot="10800000">
            <a:off x="4586674" y="3234651"/>
            <a:ext cx="308100" cy="622200"/>
          </a:xfrm>
          <a:prstGeom prst="straightConnector1">
            <a:avLst/>
          </a:prstGeom>
          <a:noFill/>
          <a:ln w="9525" cap="flat" cmpd="sng">
            <a:solidFill>
              <a:srgbClr val="3297F0"/>
            </a:solidFill>
            <a:prstDash val="solid"/>
            <a:round/>
            <a:headEnd type="none" w="med" len="med"/>
            <a:tailEnd type="triangle" w="med" len="med"/>
          </a:ln>
        </p:spPr>
      </p:cxnSp>
      <p:cxnSp>
        <p:nvCxnSpPr>
          <p:cNvPr id="910" name="Google Shape;910;p59"/>
          <p:cNvCxnSpPr>
            <a:stCxn id="907" idx="0"/>
          </p:cNvCxnSpPr>
          <p:nvPr/>
        </p:nvCxnSpPr>
        <p:spPr>
          <a:xfrm rot="10800000">
            <a:off x="4812871" y="3217750"/>
            <a:ext cx="1146900" cy="710400"/>
          </a:xfrm>
          <a:prstGeom prst="straightConnector1">
            <a:avLst/>
          </a:prstGeom>
          <a:noFill/>
          <a:ln w="9525" cap="flat" cmpd="sng">
            <a:solidFill>
              <a:srgbClr val="3297F0"/>
            </a:solidFill>
            <a:prstDash val="solid"/>
            <a:round/>
            <a:headEnd type="none" w="med" len="med"/>
            <a:tailEnd type="triangle" w="med" len="med"/>
          </a:ln>
        </p:spPr>
      </p:cxnSp>
      <p:cxnSp>
        <p:nvCxnSpPr>
          <p:cNvPr id="911" name="Google Shape;911;p59"/>
          <p:cNvCxnSpPr>
            <a:stCxn id="908" idx="0"/>
          </p:cNvCxnSpPr>
          <p:nvPr/>
        </p:nvCxnSpPr>
        <p:spPr>
          <a:xfrm rot="10800000">
            <a:off x="6853879" y="3238847"/>
            <a:ext cx="81000" cy="272700"/>
          </a:xfrm>
          <a:prstGeom prst="straightConnector1">
            <a:avLst/>
          </a:prstGeom>
          <a:noFill/>
          <a:ln w="9525" cap="flat" cmpd="sng">
            <a:solidFill>
              <a:srgbClr val="3297F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8"/>
                                        </p:tgtEl>
                                        <p:attrNameLst>
                                          <p:attrName>style.visibility</p:attrName>
                                        </p:attrNameLst>
                                      </p:cBhvr>
                                      <p:to>
                                        <p:strVal val="visible"/>
                                      </p:to>
                                    </p:set>
                                    <p:animEffect transition="in" filter="fade">
                                      <p:cBhvr>
                                        <p:cTn id="7" dur="1000"/>
                                        <p:tgtEl>
                                          <p:spTgt spid="898"/>
                                        </p:tgtEl>
                                      </p:cBhvr>
                                    </p:animEffect>
                                  </p:childTnLst>
                                </p:cTn>
                              </p:par>
                              <p:par>
                                <p:cTn id="8" presetID="10" presetClass="entr" presetSubtype="0" fill="hold" nodeType="withEffect">
                                  <p:stCondLst>
                                    <p:cond delay="0"/>
                                  </p:stCondLst>
                                  <p:childTnLst>
                                    <p:set>
                                      <p:cBhvr>
                                        <p:cTn id="9" dur="1" fill="hold">
                                          <p:stCondLst>
                                            <p:cond delay="0"/>
                                          </p:stCondLst>
                                        </p:cTn>
                                        <p:tgtEl>
                                          <p:spTgt spid="899"/>
                                        </p:tgtEl>
                                        <p:attrNameLst>
                                          <p:attrName>style.visibility</p:attrName>
                                        </p:attrNameLst>
                                      </p:cBhvr>
                                      <p:to>
                                        <p:strVal val="visible"/>
                                      </p:to>
                                    </p:set>
                                    <p:animEffect transition="in" filter="fade">
                                      <p:cBhvr>
                                        <p:cTn id="10" dur="1000"/>
                                        <p:tgtEl>
                                          <p:spTgt spid="8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00"/>
                                        </p:tgtEl>
                                        <p:attrNameLst>
                                          <p:attrName>style.visibility</p:attrName>
                                        </p:attrNameLst>
                                      </p:cBhvr>
                                      <p:to>
                                        <p:strVal val="visible"/>
                                      </p:to>
                                    </p:set>
                                    <p:animEffect transition="in" filter="fade">
                                      <p:cBhvr>
                                        <p:cTn id="15" dur="1000"/>
                                        <p:tgtEl>
                                          <p:spTgt spid="900"/>
                                        </p:tgtEl>
                                      </p:cBhvr>
                                    </p:animEffect>
                                  </p:childTnLst>
                                </p:cTn>
                              </p:par>
                              <p:par>
                                <p:cTn id="16" presetID="10" presetClass="entr" presetSubtype="0" fill="hold" nodeType="withEffect">
                                  <p:stCondLst>
                                    <p:cond delay="0"/>
                                  </p:stCondLst>
                                  <p:childTnLst>
                                    <p:set>
                                      <p:cBhvr>
                                        <p:cTn id="17" dur="1" fill="hold">
                                          <p:stCondLst>
                                            <p:cond delay="0"/>
                                          </p:stCondLst>
                                        </p:cTn>
                                        <p:tgtEl>
                                          <p:spTgt spid="902"/>
                                        </p:tgtEl>
                                        <p:attrNameLst>
                                          <p:attrName>style.visibility</p:attrName>
                                        </p:attrNameLst>
                                      </p:cBhvr>
                                      <p:to>
                                        <p:strVal val="visible"/>
                                      </p:to>
                                    </p:set>
                                    <p:animEffect transition="in" filter="fade">
                                      <p:cBhvr>
                                        <p:cTn id="18" dur="1000"/>
                                        <p:tgtEl>
                                          <p:spTgt spid="902"/>
                                        </p:tgtEl>
                                      </p:cBhvr>
                                    </p:animEffect>
                                  </p:childTnLst>
                                </p:cTn>
                              </p:par>
                              <p:par>
                                <p:cTn id="19" presetID="10" presetClass="entr" presetSubtype="0" fill="hold" nodeType="withEffect">
                                  <p:stCondLst>
                                    <p:cond delay="0"/>
                                  </p:stCondLst>
                                  <p:childTnLst>
                                    <p:set>
                                      <p:cBhvr>
                                        <p:cTn id="20" dur="1" fill="hold">
                                          <p:stCondLst>
                                            <p:cond delay="0"/>
                                          </p:stCondLst>
                                        </p:cTn>
                                        <p:tgtEl>
                                          <p:spTgt spid="901"/>
                                        </p:tgtEl>
                                        <p:attrNameLst>
                                          <p:attrName>style.visibility</p:attrName>
                                        </p:attrNameLst>
                                      </p:cBhvr>
                                      <p:to>
                                        <p:strVal val="visible"/>
                                      </p:to>
                                    </p:set>
                                    <p:animEffect transition="in" filter="fade">
                                      <p:cBhvr>
                                        <p:cTn id="21" dur="1000"/>
                                        <p:tgtEl>
                                          <p:spTgt spid="90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03"/>
                                        </p:tgtEl>
                                        <p:attrNameLst>
                                          <p:attrName>style.visibility</p:attrName>
                                        </p:attrNameLst>
                                      </p:cBhvr>
                                      <p:to>
                                        <p:strVal val="visible"/>
                                      </p:to>
                                    </p:set>
                                    <p:animEffect transition="in" filter="fade">
                                      <p:cBhvr>
                                        <p:cTn id="26" dur="1000"/>
                                        <p:tgtEl>
                                          <p:spTgt spid="903"/>
                                        </p:tgtEl>
                                      </p:cBhvr>
                                    </p:animEffect>
                                  </p:childTnLst>
                                </p:cTn>
                              </p:par>
                              <p:par>
                                <p:cTn id="27" presetID="10" presetClass="entr" presetSubtype="0" fill="hold" nodeType="withEffect">
                                  <p:stCondLst>
                                    <p:cond delay="0"/>
                                  </p:stCondLst>
                                  <p:childTnLst>
                                    <p:set>
                                      <p:cBhvr>
                                        <p:cTn id="28" dur="1" fill="hold">
                                          <p:stCondLst>
                                            <p:cond delay="0"/>
                                          </p:stCondLst>
                                        </p:cTn>
                                        <p:tgtEl>
                                          <p:spTgt spid="905"/>
                                        </p:tgtEl>
                                        <p:attrNameLst>
                                          <p:attrName>style.visibility</p:attrName>
                                        </p:attrNameLst>
                                      </p:cBhvr>
                                      <p:to>
                                        <p:strVal val="visible"/>
                                      </p:to>
                                    </p:set>
                                    <p:animEffect transition="in" filter="fade">
                                      <p:cBhvr>
                                        <p:cTn id="29" dur="1000"/>
                                        <p:tgtEl>
                                          <p:spTgt spid="905"/>
                                        </p:tgtEl>
                                      </p:cBhvr>
                                    </p:animEffect>
                                  </p:childTnLst>
                                </p:cTn>
                              </p:par>
                              <p:par>
                                <p:cTn id="30" presetID="10" presetClass="entr" presetSubtype="0" fill="hold" nodeType="withEffect">
                                  <p:stCondLst>
                                    <p:cond delay="0"/>
                                  </p:stCondLst>
                                  <p:childTnLst>
                                    <p:set>
                                      <p:cBhvr>
                                        <p:cTn id="31" dur="1" fill="hold">
                                          <p:stCondLst>
                                            <p:cond delay="0"/>
                                          </p:stCondLst>
                                        </p:cTn>
                                        <p:tgtEl>
                                          <p:spTgt spid="904"/>
                                        </p:tgtEl>
                                        <p:attrNameLst>
                                          <p:attrName>style.visibility</p:attrName>
                                        </p:attrNameLst>
                                      </p:cBhvr>
                                      <p:to>
                                        <p:strVal val="visible"/>
                                      </p:to>
                                    </p:set>
                                    <p:animEffect transition="in" filter="fade">
                                      <p:cBhvr>
                                        <p:cTn id="32" dur="1000"/>
                                        <p:tgtEl>
                                          <p:spTgt spid="9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07"/>
                                        </p:tgtEl>
                                        <p:attrNameLst>
                                          <p:attrName>style.visibility</p:attrName>
                                        </p:attrNameLst>
                                      </p:cBhvr>
                                      <p:to>
                                        <p:strVal val="visible"/>
                                      </p:to>
                                    </p:set>
                                    <p:animEffect transition="in" filter="fade">
                                      <p:cBhvr>
                                        <p:cTn id="37" dur="1000"/>
                                        <p:tgtEl>
                                          <p:spTgt spid="907"/>
                                        </p:tgtEl>
                                      </p:cBhvr>
                                    </p:animEffect>
                                  </p:childTnLst>
                                </p:cTn>
                              </p:par>
                              <p:par>
                                <p:cTn id="38" presetID="10" presetClass="entr" presetSubtype="0" fill="hold" nodeType="withEffect">
                                  <p:stCondLst>
                                    <p:cond delay="0"/>
                                  </p:stCondLst>
                                  <p:childTnLst>
                                    <p:set>
                                      <p:cBhvr>
                                        <p:cTn id="39" dur="1" fill="hold">
                                          <p:stCondLst>
                                            <p:cond delay="0"/>
                                          </p:stCondLst>
                                        </p:cTn>
                                        <p:tgtEl>
                                          <p:spTgt spid="908"/>
                                        </p:tgtEl>
                                        <p:attrNameLst>
                                          <p:attrName>style.visibility</p:attrName>
                                        </p:attrNameLst>
                                      </p:cBhvr>
                                      <p:to>
                                        <p:strVal val="visible"/>
                                      </p:to>
                                    </p:set>
                                    <p:animEffect transition="in" filter="fade">
                                      <p:cBhvr>
                                        <p:cTn id="40" dur="1000"/>
                                        <p:tgtEl>
                                          <p:spTgt spid="908"/>
                                        </p:tgtEl>
                                      </p:cBhvr>
                                    </p:animEffect>
                                  </p:childTnLst>
                                </p:cTn>
                              </p:par>
                              <p:par>
                                <p:cTn id="41" presetID="10" presetClass="entr" presetSubtype="0" fill="hold" nodeType="withEffect">
                                  <p:stCondLst>
                                    <p:cond delay="0"/>
                                  </p:stCondLst>
                                  <p:childTnLst>
                                    <p:set>
                                      <p:cBhvr>
                                        <p:cTn id="42" dur="1" fill="hold">
                                          <p:stCondLst>
                                            <p:cond delay="0"/>
                                          </p:stCondLst>
                                        </p:cTn>
                                        <p:tgtEl>
                                          <p:spTgt spid="909"/>
                                        </p:tgtEl>
                                        <p:attrNameLst>
                                          <p:attrName>style.visibility</p:attrName>
                                        </p:attrNameLst>
                                      </p:cBhvr>
                                      <p:to>
                                        <p:strVal val="visible"/>
                                      </p:to>
                                    </p:set>
                                    <p:animEffect transition="in" filter="fade">
                                      <p:cBhvr>
                                        <p:cTn id="43" dur="1000"/>
                                        <p:tgtEl>
                                          <p:spTgt spid="909"/>
                                        </p:tgtEl>
                                      </p:cBhvr>
                                    </p:animEffect>
                                  </p:childTnLst>
                                </p:cTn>
                              </p:par>
                              <p:par>
                                <p:cTn id="44" presetID="10" presetClass="entr" presetSubtype="0" fill="hold" nodeType="withEffect">
                                  <p:stCondLst>
                                    <p:cond delay="0"/>
                                  </p:stCondLst>
                                  <p:childTnLst>
                                    <p:set>
                                      <p:cBhvr>
                                        <p:cTn id="45" dur="1" fill="hold">
                                          <p:stCondLst>
                                            <p:cond delay="0"/>
                                          </p:stCondLst>
                                        </p:cTn>
                                        <p:tgtEl>
                                          <p:spTgt spid="910"/>
                                        </p:tgtEl>
                                        <p:attrNameLst>
                                          <p:attrName>style.visibility</p:attrName>
                                        </p:attrNameLst>
                                      </p:cBhvr>
                                      <p:to>
                                        <p:strVal val="visible"/>
                                      </p:to>
                                    </p:set>
                                    <p:animEffect transition="in" filter="fade">
                                      <p:cBhvr>
                                        <p:cTn id="46" dur="1000"/>
                                        <p:tgtEl>
                                          <p:spTgt spid="910"/>
                                        </p:tgtEl>
                                      </p:cBhvr>
                                    </p:animEffect>
                                  </p:childTnLst>
                                </p:cTn>
                              </p:par>
                              <p:par>
                                <p:cTn id="47" presetID="10" presetClass="entr" presetSubtype="0" fill="hold" nodeType="withEffect">
                                  <p:stCondLst>
                                    <p:cond delay="0"/>
                                  </p:stCondLst>
                                  <p:childTnLst>
                                    <p:set>
                                      <p:cBhvr>
                                        <p:cTn id="48" dur="1" fill="hold">
                                          <p:stCondLst>
                                            <p:cond delay="0"/>
                                          </p:stCondLst>
                                        </p:cTn>
                                        <p:tgtEl>
                                          <p:spTgt spid="911"/>
                                        </p:tgtEl>
                                        <p:attrNameLst>
                                          <p:attrName>style.visibility</p:attrName>
                                        </p:attrNameLst>
                                      </p:cBhvr>
                                      <p:to>
                                        <p:strVal val="visible"/>
                                      </p:to>
                                    </p:set>
                                    <p:animEffect transition="in" filter="fade">
                                      <p:cBhvr>
                                        <p:cTn id="49" dur="1000"/>
                                        <p:tgtEl>
                                          <p:spTgt spid="911"/>
                                        </p:tgtEl>
                                      </p:cBhvr>
                                    </p:animEffect>
                                  </p:childTnLst>
                                </p:cTn>
                              </p:par>
                              <p:par>
                                <p:cTn id="50" presetID="10" presetClass="entr" presetSubtype="0" fill="hold" nodeType="withEffect">
                                  <p:stCondLst>
                                    <p:cond delay="0"/>
                                  </p:stCondLst>
                                  <p:childTnLst>
                                    <p:set>
                                      <p:cBhvr>
                                        <p:cTn id="51" dur="1" fill="hold">
                                          <p:stCondLst>
                                            <p:cond delay="0"/>
                                          </p:stCondLst>
                                        </p:cTn>
                                        <p:tgtEl>
                                          <p:spTgt spid="906"/>
                                        </p:tgtEl>
                                        <p:attrNameLst>
                                          <p:attrName>style.visibility</p:attrName>
                                        </p:attrNameLst>
                                      </p:cBhvr>
                                      <p:to>
                                        <p:strVal val="visible"/>
                                      </p:to>
                                    </p:set>
                                    <p:animEffect transition="in" filter="fade">
                                      <p:cBhvr>
                                        <p:cTn id="52" dur="10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60"/>
          <p:cNvSpPr txBox="1">
            <a:spLocks noGrp="1"/>
          </p:cNvSpPr>
          <p:nvPr>
            <p:ph type="title"/>
          </p:nvPr>
        </p:nvSpPr>
        <p:spPr>
          <a:xfrm>
            <a:off x="476250" y="321300"/>
            <a:ext cx="57231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lt1"/>
                </a:solidFill>
              </a:rPr>
              <a:t>FSR Chain</a:t>
            </a:r>
            <a:endParaRPr/>
          </a:p>
        </p:txBody>
      </p:sp>
      <p:sp>
        <p:nvSpPr>
          <p:cNvPr id="917" name="Google Shape;917;p60"/>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918" name="Google Shape;918;p60"/>
          <p:cNvSpPr/>
          <p:nvPr/>
        </p:nvSpPr>
        <p:spPr>
          <a:xfrm>
            <a:off x="622225" y="2918375"/>
            <a:ext cx="3130200" cy="1430400"/>
          </a:xfrm>
          <a:prstGeom prst="rect">
            <a:avLst/>
          </a:prstGeom>
          <a:solidFill>
            <a:srgbClr val="2828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Edge Adaptive Spatial Upsampling</a:t>
            </a:r>
            <a:br>
              <a:rPr lang="en">
                <a:solidFill>
                  <a:schemeClr val="lt1"/>
                </a:solidFill>
              </a:rPr>
            </a:br>
            <a:r>
              <a:rPr lang="en">
                <a:solidFill>
                  <a:schemeClr val="lt1"/>
                </a:solidFill>
              </a:rPr>
              <a:t>(EASU)</a:t>
            </a:r>
            <a:endParaRPr>
              <a:solidFill>
                <a:schemeClr val="lt1"/>
              </a:solidFill>
            </a:endParaRPr>
          </a:p>
        </p:txBody>
      </p:sp>
      <p:cxnSp>
        <p:nvCxnSpPr>
          <p:cNvPr id="919" name="Google Shape;919;p60"/>
          <p:cNvCxnSpPr>
            <a:stCxn id="918" idx="3"/>
            <a:endCxn id="920" idx="1"/>
          </p:cNvCxnSpPr>
          <p:nvPr/>
        </p:nvCxnSpPr>
        <p:spPr>
          <a:xfrm>
            <a:off x="3752425" y="3633575"/>
            <a:ext cx="1478700" cy="900"/>
          </a:xfrm>
          <a:prstGeom prst="straightConnector1">
            <a:avLst/>
          </a:prstGeom>
          <a:noFill/>
          <a:ln w="9525" cap="flat" cmpd="sng">
            <a:solidFill>
              <a:schemeClr val="dk2"/>
            </a:solidFill>
            <a:prstDash val="solid"/>
            <a:round/>
            <a:headEnd type="none" w="med" len="med"/>
            <a:tailEnd type="triangle" w="med" len="med"/>
          </a:ln>
        </p:spPr>
      </p:cxnSp>
      <p:sp>
        <p:nvSpPr>
          <p:cNvPr id="920" name="Google Shape;920;p60"/>
          <p:cNvSpPr/>
          <p:nvPr/>
        </p:nvSpPr>
        <p:spPr>
          <a:xfrm>
            <a:off x="5231225" y="2919400"/>
            <a:ext cx="3130200" cy="1430400"/>
          </a:xfrm>
          <a:prstGeom prst="rect">
            <a:avLst/>
          </a:prstGeom>
          <a:solidFill>
            <a:srgbClr val="2828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Robust Contrast Adaptive Sharpening</a:t>
            </a:r>
            <a:endParaRPr>
              <a:solidFill>
                <a:schemeClr val="lt1"/>
              </a:solidFill>
            </a:endParaRPr>
          </a:p>
          <a:p>
            <a:pPr marL="0" lvl="0" indent="0" algn="ctr" rtl="0">
              <a:spcBef>
                <a:spcPts val="0"/>
              </a:spcBef>
              <a:spcAft>
                <a:spcPts val="0"/>
              </a:spcAft>
              <a:buNone/>
            </a:pPr>
            <a:r>
              <a:rPr lang="en">
                <a:solidFill>
                  <a:schemeClr val="lt1"/>
                </a:solidFill>
              </a:rPr>
              <a:t>(RCAS)</a:t>
            </a:r>
            <a:endParaRPr>
              <a:solidFill>
                <a:schemeClr val="lt1"/>
              </a:solidFill>
            </a:endParaRPr>
          </a:p>
        </p:txBody>
      </p:sp>
      <p:sp>
        <p:nvSpPr>
          <p:cNvPr id="921" name="Google Shape;921;p60"/>
          <p:cNvSpPr/>
          <p:nvPr/>
        </p:nvSpPr>
        <p:spPr>
          <a:xfrm>
            <a:off x="1127125" y="896375"/>
            <a:ext cx="2120400" cy="1004100"/>
          </a:xfrm>
          <a:prstGeom prst="rect">
            <a:avLst/>
          </a:prstGeom>
          <a:solidFill>
            <a:srgbClr val="28282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UberPost</a:t>
            </a:r>
            <a:endParaRPr>
              <a:solidFill>
                <a:schemeClr val="lt1"/>
              </a:solidFill>
            </a:endParaRPr>
          </a:p>
        </p:txBody>
      </p:sp>
      <p:cxnSp>
        <p:nvCxnSpPr>
          <p:cNvPr id="922" name="Google Shape;922;p60"/>
          <p:cNvCxnSpPr>
            <a:stCxn id="921" idx="2"/>
            <a:endCxn id="918" idx="0"/>
          </p:cNvCxnSpPr>
          <p:nvPr/>
        </p:nvCxnSpPr>
        <p:spPr>
          <a:xfrm>
            <a:off x="2187325" y="1900475"/>
            <a:ext cx="0" cy="1017900"/>
          </a:xfrm>
          <a:prstGeom prst="straightConnector1">
            <a:avLst/>
          </a:prstGeom>
          <a:noFill/>
          <a:ln w="9525" cap="flat" cmpd="sng">
            <a:solidFill>
              <a:schemeClr val="dk2"/>
            </a:solidFill>
            <a:prstDash val="solid"/>
            <a:round/>
            <a:headEnd type="none" w="med" len="med"/>
            <a:tailEnd type="triangle" w="med" len="med"/>
          </a:ln>
        </p:spPr>
      </p:cxnSp>
      <p:sp>
        <p:nvSpPr>
          <p:cNvPr id="923" name="Google Shape;923;p60"/>
          <p:cNvSpPr txBox="1"/>
          <p:nvPr/>
        </p:nvSpPr>
        <p:spPr>
          <a:xfrm>
            <a:off x="2350350" y="2171550"/>
            <a:ext cx="988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Inter"/>
                <a:ea typeface="Inter"/>
                <a:cs typeface="Inter"/>
                <a:sym typeface="Inter"/>
              </a:rPr>
              <a:t>color</a:t>
            </a:r>
            <a:r>
              <a:rPr lang="en" baseline="30000">
                <a:solidFill>
                  <a:schemeClr val="lt1"/>
                </a:solidFill>
                <a:latin typeface="Inter"/>
                <a:ea typeface="Inter"/>
                <a:cs typeface="Inter"/>
                <a:sym typeface="Inter"/>
              </a:rPr>
              <a:t>1/2</a:t>
            </a:r>
            <a:br>
              <a:rPr lang="en" baseline="30000">
                <a:solidFill>
                  <a:schemeClr val="lt1"/>
                </a:solidFill>
                <a:latin typeface="Inter"/>
                <a:ea typeface="Inter"/>
                <a:cs typeface="Inter"/>
                <a:sym typeface="Inter"/>
              </a:rPr>
            </a:br>
            <a:r>
              <a:rPr lang="en" baseline="30000">
                <a:solidFill>
                  <a:schemeClr val="lt1"/>
                </a:solidFill>
                <a:latin typeface="Inter"/>
                <a:ea typeface="Inter"/>
                <a:cs typeface="Inter"/>
                <a:sym typeface="Inter"/>
              </a:rPr>
              <a:t>(to perceptual)</a:t>
            </a:r>
            <a:endParaRPr baseline="30000">
              <a:solidFill>
                <a:schemeClr val="lt1"/>
              </a:solidFill>
              <a:latin typeface="Inter"/>
              <a:ea typeface="Inter"/>
              <a:cs typeface="Inter"/>
              <a:sym typeface="Inter"/>
            </a:endParaRPr>
          </a:p>
        </p:txBody>
      </p:sp>
      <p:sp>
        <p:nvSpPr>
          <p:cNvPr id="924" name="Google Shape;924;p60"/>
          <p:cNvSpPr txBox="1"/>
          <p:nvPr/>
        </p:nvSpPr>
        <p:spPr>
          <a:xfrm>
            <a:off x="4196725" y="3604150"/>
            <a:ext cx="791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Inter"/>
                <a:ea typeface="Inter"/>
                <a:cs typeface="Inter"/>
                <a:sym typeface="Inter"/>
              </a:rPr>
              <a:t>color</a:t>
            </a:r>
            <a:r>
              <a:rPr lang="en" baseline="30000">
                <a:solidFill>
                  <a:schemeClr val="lt1"/>
                </a:solidFill>
                <a:latin typeface="Inter"/>
                <a:ea typeface="Inter"/>
                <a:cs typeface="Inter"/>
                <a:sym typeface="Inter"/>
              </a:rPr>
              <a:t>2</a:t>
            </a:r>
            <a:endParaRPr baseline="30000">
              <a:solidFill>
                <a:schemeClr val="lt1"/>
              </a:solidFill>
              <a:latin typeface="Inter"/>
              <a:ea typeface="Inter"/>
              <a:cs typeface="Inter"/>
              <a:sym typeface="Inter"/>
            </a:endParaRPr>
          </a:p>
          <a:p>
            <a:pPr marL="0" lvl="0" indent="0" algn="l" rtl="0">
              <a:spcBef>
                <a:spcPts val="0"/>
              </a:spcBef>
              <a:spcAft>
                <a:spcPts val="0"/>
              </a:spcAft>
              <a:buNone/>
            </a:pPr>
            <a:r>
              <a:rPr lang="en" baseline="30000">
                <a:solidFill>
                  <a:schemeClr val="lt1"/>
                </a:solidFill>
                <a:latin typeface="Inter"/>
                <a:ea typeface="Inter"/>
                <a:cs typeface="Inter"/>
                <a:sym typeface="Inter"/>
              </a:rPr>
              <a:t>(to linear)</a:t>
            </a:r>
            <a:endParaRPr baseline="30000">
              <a:solidFill>
                <a:schemeClr val="lt1"/>
              </a:solidFill>
              <a:latin typeface="Inter"/>
              <a:ea typeface="Inter"/>
              <a:cs typeface="Inter"/>
              <a:sym typeface="Inter"/>
            </a:endParaRPr>
          </a:p>
        </p:txBody>
      </p:sp>
      <p:pic>
        <p:nvPicPr>
          <p:cNvPr id="925" name="Google Shape;925;p60"/>
          <p:cNvPicPr preferRelativeResize="0"/>
          <p:nvPr/>
        </p:nvPicPr>
        <p:blipFill>
          <a:blip r:embed="rId3">
            <a:alphaModFix/>
          </a:blip>
          <a:stretch>
            <a:fillRect/>
          </a:stretch>
        </p:blipFill>
        <p:spPr>
          <a:xfrm>
            <a:off x="4111013" y="243400"/>
            <a:ext cx="3970075" cy="2310050"/>
          </a:xfrm>
          <a:prstGeom prst="rect">
            <a:avLst/>
          </a:prstGeom>
          <a:noFill/>
          <a:ln>
            <a:noFill/>
          </a:ln>
        </p:spPr>
      </p:pic>
      <p:sp>
        <p:nvSpPr>
          <p:cNvPr id="926" name="Google Shape;926;p60"/>
          <p:cNvSpPr txBox="1"/>
          <p:nvPr/>
        </p:nvSpPr>
        <p:spPr>
          <a:xfrm>
            <a:off x="5797200" y="289600"/>
            <a:ext cx="2218800" cy="40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Inter"/>
                <a:ea typeface="Inter"/>
                <a:cs typeface="Inter"/>
                <a:sym typeface="Inter"/>
              </a:rPr>
              <a:t>FSR 1.0 Scaling 2x Area</a:t>
            </a:r>
            <a:endParaRPr>
              <a:solidFill>
                <a:schemeClr val="lt1"/>
              </a:solidFill>
              <a:latin typeface="Inter"/>
              <a:ea typeface="Inter"/>
              <a:cs typeface="Inter"/>
              <a:sym typeface="Inter"/>
            </a:endParaRPr>
          </a:p>
          <a:p>
            <a:pPr marL="0" lvl="0" indent="0" algn="l" rtl="0">
              <a:spcBef>
                <a:spcPts val="0"/>
              </a:spcBef>
              <a:spcAft>
                <a:spcPts val="0"/>
              </a:spcAft>
              <a:buNone/>
            </a:pPr>
            <a:br>
              <a:rPr lang="en">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
                                        </p:tgtEl>
                                        <p:attrNameLst>
                                          <p:attrName>style.visibility</p:attrName>
                                        </p:attrNameLst>
                                      </p:cBhvr>
                                      <p:to>
                                        <p:strVal val="visible"/>
                                      </p:to>
                                    </p:set>
                                    <p:animEffect transition="in" filter="fade">
                                      <p:cBhvr>
                                        <p:cTn id="7" dur="1000"/>
                                        <p:tgtEl>
                                          <p:spTgt spid="921"/>
                                        </p:tgtEl>
                                      </p:cBhvr>
                                    </p:animEffect>
                                  </p:childTnLst>
                                </p:cTn>
                              </p:par>
                              <p:par>
                                <p:cTn id="8" presetID="10" presetClass="entr" presetSubtype="0" fill="hold" nodeType="withEffect">
                                  <p:stCondLst>
                                    <p:cond delay="0"/>
                                  </p:stCondLst>
                                  <p:childTnLst>
                                    <p:set>
                                      <p:cBhvr>
                                        <p:cTn id="9" dur="1" fill="hold">
                                          <p:stCondLst>
                                            <p:cond delay="0"/>
                                          </p:stCondLst>
                                        </p:cTn>
                                        <p:tgtEl>
                                          <p:spTgt spid="922"/>
                                        </p:tgtEl>
                                        <p:attrNameLst>
                                          <p:attrName>style.visibility</p:attrName>
                                        </p:attrNameLst>
                                      </p:cBhvr>
                                      <p:to>
                                        <p:strVal val="visible"/>
                                      </p:to>
                                    </p:set>
                                    <p:animEffect transition="in" filter="fade">
                                      <p:cBhvr>
                                        <p:cTn id="10" dur="1000"/>
                                        <p:tgtEl>
                                          <p:spTgt spid="922"/>
                                        </p:tgtEl>
                                      </p:cBhvr>
                                    </p:animEffect>
                                  </p:childTnLst>
                                </p:cTn>
                              </p:par>
                              <p:par>
                                <p:cTn id="11" presetID="10" presetClass="entr" presetSubtype="0" fill="hold" nodeType="withEffect">
                                  <p:stCondLst>
                                    <p:cond delay="0"/>
                                  </p:stCondLst>
                                  <p:childTnLst>
                                    <p:set>
                                      <p:cBhvr>
                                        <p:cTn id="12" dur="1" fill="hold">
                                          <p:stCondLst>
                                            <p:cond delay="0"/>
                                          </p:stCondLst>
                                        </p:cTn>
                                        <p:tgtEl>
                                          <p:spTgt spid="923"/>
                                        </p:tgtEl>
                                        <p:attrNameLst>
                                          <p:attrName>style.visibility</p:attrName>
                                        </p:attrNameLst>
                                      </p:cBhvr>
                                      <p:to>
                                        <p:strVal val="visible"/>
                                      </p:to>
                                    </p:set>
                                    <p:animEffect transition="in" filter="fade">
                                      <p:cBhvr>
                                        <p:cTn id="13" dur="1000"/>
                                        <p:tgtEl>
                                          <p:spTgt spid="9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8"/>
                                        </p:tgtEl>
                                        <p:attrNameLst>
                                          <p:attrName>style.visibility</p:attrName>
                                        </p:attrNameLst>
                                      </p:cBhvr>
                                      <p:to>
                                        <p:strVal val="visible"/>
                                      </p:to>
                                    </p:set>
                                    <p:animEffect transition="in" filter="fade">
                                      <p:cBhvr>
                                        <p:cTn id="18" dur="1000"/>
                                        <p:tgtEl>
                                          <p:spTgt spid="918"/>
                                        </p:tgtEl>
                                      </p:cBhvr>
                                    </p:animEffect>
                                  </p:childTnLst>
                                </p:cTn>
                              </p:par>
                              <p:par>
                                <p:cTn id="19" presetID="10" presetClass="entr" presetSubtype="0" fill="hold" nodeType="withEffect">
                                  <p:stCondLst>
                                    <p:cond delay="0"/>
                                  </p:stCondLst>
                                  <p:childTnLst>
                                    <p:set>
                                      <p:cBhvr>
                                        <p:cTn id="20" dur="1" fill="hold">
                                          <p:stCondLst>
                                            <p:cond delay="0"/>
                                          </p:stCondLst>
                                        </p:cTn>
                                        <p:tgtEl>
                                          <p:spTgt spid="924"/>
                                        </p:tgtEl>
                                        <p:attrNameLst>
                                          <p:attrName>style.visibility</p:attrName>
                                        </p:attrNameLst>
                                      </p:cBhvr>
                                      <p:to>
                                        <p:strVal val="visible"/>
                                      </p:to>
                                    </p:set>
                                    <p:animEffect transition="in" filter="fade">
                                      <p:cBhvr>
                                        <p:cTn id="21" dur="1000"/>
                                        <p:tgtEl>
                                          <p:spTgt spid="924"/>
                                        </p:tgtEl>
                                      </p:cBhvr>
                                    </p:animEffect>
                                  </p:childTnLst>
                                </p:cTn>
                              </p:par>
                              <p:par>
                                <p:cTn id="22" presetID="10" presetClass="entr" presetSubtype="0" fill="hold" nodeType="withEffect">
                                  <p:stCondLst>
                                    <p:cond delay="0"/>
                                  </p:stCondLst>
                                  <p:childTnLst>
                                    <p:set>
                                      <p:cBhvr>
                                        <p:cTn id="23" dur="1" fill="hold">
                                          <p:stCondLst>
                                            <p:cond delay="0"/>
                                          </p:stCondLst>
                                        </p:cTn>
                                        <p:tgtEl>
                                          <p:spTgt spid="919"/>
                                        </p:tgtEl>
                                        <p:attrNameLst>
                                          <p:attrName>style.visibility</p:attrName>
                                        </p:attrNameLst>
                                      </p:cBhvr>
                                      <p:to>
                                        <p:strVal val="visible"/>
                                      </p:to>
                                    </p:set>
                                    <p:animEffect transition="in" filter="fade">
                                      <p:cBhvr>
                                        <p:cTn id="24" dur="1000"/>
                                        <p:tgtEl>
                                          <p:spTgt spid="919"/>
                                        </p:tgtEl>
                                      </p:cBhvr>
                                    </p:animEffect>
                                  </p:childTnLst>
                                </p:cTn>
                              </p:par>
                              <p:par>
                                <p:cTn id="25" presetID="10" presetClass="entr" presetSubtype="0" fill="hold" nodeType="withEffect">
                                  <p:stCondLst>
                                    <p:cond delay="0"/>
                                  </p:stCondLst>
                                  <p:childTnLst>
                                    <p:set>
                                      <p:cBhvr>
                                        <p:cTn id="26" dur="1" fill="hold">
                                          <p:stCondLst>
                                            <p:cond delay="0"/>
                                          </p:stCondLst>
                                        </p:cTn>
                                        <p:tgtEl>
                                          <p:spTgt spid="920"/>
                                        </p:tgtEl>
                                        <p:attrNameLst>
                                          <p:attrName>style.visibility</p:attrName>
                                        </p:attrNameLst>
                                      </p:cBhvr>
                                      <p:to>
                                        <p:strVal val="visible"/>
                                      </p:to>
                                    </p:set>
                                    <p:animEffect transition="in" filter="fade">
                                      <p:cBhvr>
                                        <p:cTn id="27" dur="10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0"/>
        <p:cNvGrpSpPr/>
        <p:nvPr/>
      </p:nvGrpSpPr>
      <p:grpSpPr>
        <a:xfrm>
          <a:off x="0" y="0"/>
          <a:ext cx="0" cy="0"/>
          <a:chOff x="0" y="0"/>
          <a:chExt cx="0" cy="0"/>
        </a:xfrm>
      </p:grpSpPr>
      <p:sp>
        <p:nvSpPr>
          <p:cNvPr id="931" name="Google Shape;931;p61"/>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932" name="Google Shape;932;p61"/>
          <p:cNvSpPr txBox="1"/>
          <p:nvPr/>
        </p:nvSpPr>
        <p:spPr>
          <a:xfrm>
            <a:off x="5606800" y="194150"/>
            <a:ext cx="3266700" cy="6633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Inter"/>
                <a:ea typeface="Inter"/>
                <a:cs typeface="Inter"/>
                <a:sym typeface="Inter"/>
              </a:rPr>
              <a:t>Native Render</a:t>
            </a:r>
            <a:endParaRPr b="1">
              <a:solidFill>
                <a:schemeClr val="lt1"/>
              </a:solidFill>
              <a:latin typeface="Inter"/>
              <a:ea typeface="Inter"/>
              <a:cs typeface="Inter"/>
              <a:sym typeface="Inter"/>
            </a:endParaRPr>
          </a:p>
          <a:p>
            <a:pPr marL="0" lvl="0" indent="0" algn="ctr" rtl="0">
              <a:spcBef>
                <a:spcPts val="0"/>
              </a:spcBef>
              <a:spcAft>
                <a:spcPts val="0"/>
              </a:spcAft>
              <a:buClr>
                <a:schemeClr val="dk1"/>
              </a:buClr>
              <a:buSzPts val="1100"/>
              <a:buFont typeface="Arial"/>
              <a:buNone/>
            </a:pPr>
            <a:r>
              <a:rPr lang="en">
                <a:solidFill>
                  <a:schemeClr val="lt1"/>
                </a:solidFill>
                <a:latin typeface="Inter"/>
                <a:ea typeface="Inter"/>
                <a:cs typeface="Inter"/>
                <a:sym typeface="Inter"/>
              </a:rPr>
              <a:t>360p Crop of 4K Output</a:t>
            </a:r>
            <a:endParaRPr>
              <a:solidFill>
                <a:schemeClr val="lt1"/>
              </a:solidFill>
              <a:latin typeface="Inter"/>
              <a:ea typeface="Inter"/>
              <a:cs typeface="Inter"/>
              <a:sym typeface="Inter"/>
            </a:endParaRPr>
          </a:p>
          <a:p>
            <a:pPr marL="0" lvl="0" indent="0" algn="ctr" rtl="0">
              <a:spcBef>
                <a:spcPts val="0"/>
              </a:spcBef>
              <a:spcAft>
                <a:spcPts val="0"/>
              </a:spcAft>
              <a:buNone/>
            </a:pPr>
            <a:endParaRPr>
              <a:solidFill>
                <a:schemeClr val="lt1"/>
              </a:solidFill>
              <a:latin typeface="Inter"/>
              <a:ea typeface="Inter"/>
              <a:cs typeface="Inter"/>
              <a:sym typeface="Inter"/>
            </a:endParaRPr>
          </a:p>
          <a:p>
            <a:pPr marL="0" lvl="0" indent="0" algn="l" rtl="0">
              <a:spcBef>
                <a:spcPts val="0"/>
              </a:spcBef>
              <a:spcAft>
                <a:spcPts val="0"/>
              </a:spcAft>
              <a:buNone/>
            </a:pPr>
            <a:br>
              <a:rPr lang="en">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6"/>
        <p:cNvGrpSpPr/>
        <p:nvPr/>
      </p:nvGrpSpPr>
      <p:grpSpPr>
        <a:xfrm>
          <a:off x="0" y="0"/>
          <a:ext cx="0" cy="0"/>
          <a:chOff x="0" y="0"/>
          <a:chExt cx="0" cy="0"/>
        </a:xfrm>
      </p:grpSpPr>
      <p:sp>
        <p:nvSpPr>
          <p:cNvPr id="937" name="Google Shape;937;p62"/>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938" name="Google Shape;938;p62"/>
          <p:cNvSpPr txBox="1"/>
          <p:nvPr/>
        </p:nvSpPr>
        <p:spPr>
          <a:xfrm>
            <a:off x="5606800" y="194150"/>
            <a:ext cx="3266700" cy="6633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Inter"/>
                <a:ea typeface="Inter"/>
                <a:cs typeface="Inter"/>
                <a:sym typeface="Inter"/>
              </a:rPr>
              <a:t>FSR 1.0 Scaling 2x Area</a:t>
            </a:r>
            <a:endParaRPr b="1">
              <a:solidFill>
                <a:schemeClr val="lt1"/>
              </a:solidFill>
              <a:latin typeface="Inter"/>
              <a:ea typeface="Inter"/>
              <a:cs typeface="Inter"/>
              <a:sym typeface="Inter"/>
            </a:endParaRPr>
          </a:p>
          <a:p>
            <a:pPr marL="0" lvl="0" indent="0" algn="ctr" rtl="0">
              <a:spcBef>
                <a:spcPts val="0"/>
              </a:spcBef>
              <a:spcAft>
                <a:spcPts val="0"/>
              </a:spcAft>
              <a:buNone/>
            </a:pPr>
            <a:r>
              <a:rPr lang="en">
                <a:solidFill>
                  <a:schemeClr val="lt1"/>
                </a:solidFill>
                <a:latin typeface="Inter"/>
                <a:ea typeface="Inter"/>
                <a:cs typeface="Inter"/>
                <a:sym typeface="Inter"/>
              </a:rPr>
              <a:t>360p Crop of 4K Output</a:t>
            </a:r>
            <a:endParaRPr>
              <a:solidFill>
                <a:schemeClr val="lt1"/>
              </a:solidFill>
              <a:latin typeface="Inter"/>
              <a:ea typeface="Inter"/>
              <a:cs typeface="Inter"/>
              <a:sym typeface="Inter"/>
            </a:endParaRPr>
          </a:p>
          <a:p>
            <a:pPr marL="0" lvl="0" indent="0" algn="ctr" rtl="0">
              <a:spcBef>
                <a:spcPts val="0"/>
              </a:spcBef>
              <a:spcAft>
                <a:spcPts val="0"/>
              </a:spcAft>
              <a:buNone/>
            </a:pPr>
            <a:endParaRPr>
              <a:solidFill>
                <a:schemeClr val="lt1"/>
              </a:solidFill>
              <a:latin typeface="Inter"/>
              <a:ea typeface="Inter"/>
              <a:cs typeface="Inter"/>
              <a:sym typeface="Inter"/>
            </a:endParaRPr>
          </a:p>
          <a:p>
            <a:pPr marL="0" lvl="0" indent="0" algn="l" rtl="0">
              <a:spcBef>
                <a:spcPts val="0"/>
              </a:spcBef>
              <a:spcAft>
                <a:spcPts val="0"/>
              </a:spcAft>
              <a:buNone/>
            </a:pPr>
            <a:br>
              <a:rPr lang="en">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2"/>
        <p:cNvGrpSpPr/>
        <p:nvPr/>
      </p:nvGrpSpPr>
      <p:grpSpPr>
        <a:xfrm>
          <a:off x="0" y="0"/>
          <a:ext cx="0" cy="0"/>
          <a:chOff x="0" y="0"/>
          <a:chExt cx="0" cy="0"/>
        </a:xfrm>
      </p:grpSpPr>
      <p:sp>
        <p:nvSpPr>
          <p:cNvPr id="943" name="Google Shape;943;p63"/>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944" name="Google Shape;944;p63"/>
          <p:cNvSpPr txBox="1"/>
          <p:nvPr/>
        </p:nvSpPr>
        <p:spPr>
          <a:xfrm>
            <a:off x="5606800" y="194150"/>
            <a:ext cx="3266700" cy="6633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Inter"/>
                <a:ea typeface="Inter"/>
                <a:cs typeface="Inter"/>
                <a:sym typeface="Inter"/>
              </a:rPr>
              <a:t>Bilinear Scaling 2x Area</a:t>
            </a:r>
            <a:endParaRPr b="1">
              <a:solidFill>
                <a:schemeClr val="lt1"/>
              </a:solidFill>
              <a:latin typeface="Inter"/>
              <a:ea typeface="Inter"/>
              <a:cs typeface="Inter"/>
              <a:sym typeface="Inter"/>
            </a:endParaRPr>
          </a:p>
          <a:p>
            <a:pPr marL="0" lvl="0" indent="0" algn="ctr" rtl="0">
              <a:spcBef>
                <a:spcPts val="0"/>
              </a:spcBef>
              <a:spcAft>
                <a:spcPts val="0"/>
              </a:spcAft>
              <a:buNone/>
            </a:pPr>
            <a:r>
              <a:rPr lang="en">
                <a:solidFill>
                  <a:schemeClr val="lt1"/>
                </a:solidFill>
                <a:latin typeface="Inter"/>
                <a:ea typeface="Inter"/>
                <a:cs typeface="Inter"/>
                <a:sym typeface="Inter"/>
              </a:rPr>
              <a:t>360p Crop of 4K Output</a:t>
            </a:r>
            <a:endParaRPr>
              <a:solidFill>
                <a:schemeClr val="lt1"/>
              </a:solidFill>
              <a:latin typeface="Inter"/>
              <a:ea typeface="Inter"/>
              <a:cs typeface="Inter"/>
              <a:sym typeface="Inter"/>
            </a:endParaRPr>
          </a:p>
          <a:p>
            <a:pPr marL="0" lvl="0" indent="0" algn="ctr" rtl="0">
              <a:spcBef>
                <a:spcPts val="0"/>
              </a:spcBef>
              <a:spcAft>
                <a:spcPts val="0"/>
              </a:spcAft>
              <a:buNone/>
            </a:pPr>
            <a:endParaRPr>
              <a:solidFill>
                <a:schemeClr val="lt1"/>
              </a:solidFill>
              <a:latin typeface="Inter"/>
              <a:ea typeface="Inter"/>
              <a:cs typeface="Inter"/>
              <a:sym typeface="Inter"/>
            </a:endParaRPr>
          </a:p>
          <a:p>
            <a:pPr marL="0" lvl="0" indent="0" algn="l" rtl="0">
              <a:spcBef>
                <a:spcPts val="0"/>
              </a:spcBef>
              <a:spcAft>
                <a:spcPts val="0"/>
              </a:spcAft>
              <a:buNone/>
            </a:pPr>
            <a:br>
              <a:rPr lang="en">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8"/>
        <p:cNvGrpSpPr/>
        <p:nvPr/>
      </p:nvGrpSpPr>
      <p:grpSpPr>
        <a:xfrm>
          <a:off x="0" y="0"/>
          <a:ext cx="0" cy="0"/>
          <a:chOff x="0" y="0"/>
          <a:chExt cx="0" cy="0"/>
        </a:xfrm>
      </p:grpSpPr>
      <p:sp>
        <p:nvSpPr>
          <p:cNvPr id="949" name="Google Shape;949;p64"/>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950" name="Google Shape;950;p64"/>
          <p:cNvSpPr txBox="1"/>
          <p:nvPr/>
        </p:nvSpPr>
        <p:spPr>
          <a:xfrm>
            <a:off x="5606800" y="194150"/>
            <a:ext cx="3266700" cy="6633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Inter"/>
                <a:ea typeface="Inter"/>
                <a:cs typeface="Inter"/>
                <a:sym typeface="Inter"/>
              </a:rPr>
              <a:t>Native Render</a:t>
            </a:r>
            <a:endParaRPr b="1">
              <a:solidFill>
                <a:schemeClr val="lt1"/>
              </a:solidFill>
              <a:latin typeface="Inter"/>
              <a:ea typeface="Inter"/>
              <a:cs typeface="Inter"/>
              <a:sym typeface="Inter"/>
            </a:endParaRPr>
          </a:p>
          <a:p>
            <a:pPr marL="0" lvl="0" indent="0" algn="ctr" rtl="0">
              <a:spcBef>
                <a:spcPts val="0"/>
              </a:spcBef>
              <a:spcAft>
                <a:spcPts val="0"/>
              </a:spcAft>
              <a:buNone/>
            </a:pPr>
            <a:r>
              <a:rPr lang="en">
                <a:solidFill>
                  <a:schemeClr val="lt1"/>
                </a:solidFill>
                <a:latin typeface="Inter"/>
                <a:ea typeface="Inter"/>
                <a:cs typeface="Inter"/>
                <a:sym typeface="Inter"/>
              </a:rPr>
              <a:t>1080p Crop of 4K Output</a:t>
            </a:r>
            <a:endParaRPr>
              <a:solidFill>
                <a:schemeClr val="lt1"/>
              </a:solidFill>
              <a:latin typeface="Inter"/>
              <a:ea typeface="Inter"/>
              <a:cs typeface="Inter"/>
              <a:sym typeface="Inter"/>
            </a:endParaRPr>
          </a:p>
          <a:p>
            <a:pPr marL="0" lvl="0" indent="0" algn="ctr" rtl="0">
              <a:spcBef>
                <a:spcPts val="0"/>
              </a:spcBef>
              <a:spcAft>
                <a:spcPts val="0"/>
              </a:spcAft>
              <a:buNone/>
            </a:pPr>
            <a:endParaRPr>
              <a:solidFill>
                <a:schemeClr val="lt1"/>
              </a:solidFill>
              <a:latin typeface="Inter"/>
              <a:ea typeface="Inter"/>
              <a:cs typeface="Inter"/>
              <a:sym typeface="Inter"/>
            </a:endParaRPr>
          </a:p>
          <a:p>
            <a:pPr marL="0" lvl="0" indent="0" algn="l" rtl="0">
              <a:spcBef>
                <a:spcPts val="0"/>
              </a:spcBef>
              <a:spcAft>
                <a:spcPts val="0"/>
              </a:spcAft>
              <a:buNone/>
            </a:pPr>
            <a:br>
              <a:rPr lang="en">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8"/>
          <p:cNvSpPr txBox="1">
            <a:spLocks noGrp="1"/>
          </p:cNvSpPr>
          <p:nvPr>
            <p:ph type="ctrTitle"/>
          </p:nvPr>
        </p:nvSpPr>
        <p:spPr>
          <a:xfrm>
            <a:off x="571525" y="1714825"/>
            <a:ext cx="8172300" cy="8568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1100"/>
              <a:buFont typeface="Arial"/>
              <a:buNone/>
            </a:pPr>
            <a:r>
              <a:rPr lang="en" sz="4000"/>
              <a:t>FSR 1.0 Algorithm</a:t>
            </a:r>
            <a:endParaRPr sz="4000"/>
          </a:p>
        </p:txBody>
      </p:sp>
      <p:sp>
        <p:nvSpPr>
          <p:cNvPr id="402" name="Google Shape;402;p38"/>
          <p:cNvSpPr txBox="1">
            <a:spLocks noGrp="1"/>
          </p:cNvSpPr>
          <p:nvPr>
            <p:ph type="subTitle" idx="1"/>
          </p:nvPr>
        </p:nvSpPr>
        <p:spPr>
          <a:xfrm>
            <a:off x="571525" y="3000950"/>
            <a:ext cx="6667500" cy="15006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Timothy Lottes</a:t>
            </a:r>
            <a:endParaRPr/>
          </a:p>
        </p:txBody>
      </p:sp>
      <p:pic>
        <p:nvPicPr>
          <p:cNvPr id="403" name="Google Shape;403;p38"/>
          <p:cNvPicPr preferRelativeResize="0"/>
          <p:nvPr/>
        </p:nvPicPr>
        <p:blipFill>
          <a:blip r:embed="rId3">
            <a:alphaModFix/>
          </a:blip>
          <a:stretch>
            <a:fillRect/>
          </a:stretch>
        </p:blipFill>
        <p:spPr>
          <a:xfrm>
            <a:off x="571525" y="4564321"/>
            <a:ext cx="889025" cy="440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4"/>
        <p:cNvGrpSpPr/>
        <p:nvPr/>
      </p:nvGrpSpPr>
      <p:grpSpPr>
        <a:xfrm>
          <a:off x="0" y="0"/>
          <a:ext cx="0" cy="0"/>
          <a:chOff x="0" y="0"/>
          <a:chExt cx="0" cy="0"/>
        </a:xfrm>
      </p:grpSpPr>
      <p:sp>
        <p:nvSpPr>
          <p:cNvPr id="955" name="Google Shape;955;p65"/>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956" name="Google Shape;956;p65"/>
          <p:cNvSpPr txBox="1"/>
          <p:nvPr/>
        </p:nvSpPr>
        <p:spPr>
          <a:xfrm>
            <a:off x="5606800" y="194150"/>
            <a:ext cx="3266700" cy="6633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Inter"/>
                <a:ea typeface="Inter"/>
                <a:cs typeface="Inter"/>
                <a:sym typeface="Inter"/>
              </a:rPr>
              <a:t>FSR 1.0 Scaling 2x Area</a:t>
            </a:r>
            <a:endParaRPr b="1">
              <a:solidFill>
                <a:schemeClr val="lt1"/>
              </a:solidFill>
              <a:latin typeface="Inter"/>
              <a:ea typeface="Inter"/>
              <a:cs typeface="Inter"/>
              <a:sym typeface="Inter"/>
            </a:endParaRPr>
          </a:p>
          <a:p>
            <a:pPr marL="0" lvl="0" indent="0" algn="ctr" rtl="0">
              <a:spcBef>
                <a:spcPts val="0"/>
              </a:spcBef>
              <a:spcAft>
                <a:spcPts val="0"/>
              </a:spcAft>
              <a:buClr>
                <a:schemeClr val="dk1"/>
              </a:buClr>
              <a:buSzPts val="1100"/>
              <a:buFont typeface="Arial"/>
              <a:buNone/>
            </a:pPr>
            <a:r>
              <a:rPr lang="en">
                <a:solidFill>
                  <a:schemeClr val="lt1"/>
                </a:solidFill>
                <a:latin typeface="Inter"/>
                <a:ea typeface="Inter"/>
                <a:cs typeface="Inter"/>
                <a:sym typeface="Inter"/>
              </a:rPr>
              <a:t>1080p Crop of 4K Output</a:t>
            </a:r>
            <a:endParaRPr>
              <a:solidFill>
                <a:schemeClr val="lt1"/>
              </a:solidFill>
              <a:latin typeface="Inter"/>
              <a:ea typeface="Inter"/>
              <a:cs typeface="Inter"/>
              <a:sym typeface="Inter"/>
            </a:endParaRPr>
          </a:p>
          <a:p>
            <a:pPr marL="0" lvl="0" indent="0" algn="ctr" rtl="0">
              <a:spcBef>
                <a:spcPts val="0"/>
              </a:spcBef>
              <a:spcAft>
                <a:spcPts val="0"/>
              </a:spcAft>
              <a:buNone/>
            </a:pPr>
            <a:endParaRPr>
              <a:solidFill>
                <a:schemeClr val="lt1"/>
              </a:solidFill>
              <a:latin typeface="Inter"/>
              <a:ea typeface="Inter"/>
              <a:cs typeface="Inter"/>
              <a:sym typeface="Inter"/>
            </a:endParaRPr>
          </a:p>
          <a:p>
            <a:pPr marL="0" lvl="0" indent="0" algn="l" rtl="0">
              <a:spcBef>
                <a:spcPts val="0"/>
              </a:spcBef>
              <a:spcAft>
                <a:spcPts val="0"/>
              </a:spcAft>
              <a:buNone/>
            </a:pPr>
            <a:br>
              <a:rPr lang="en">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0"/>
        <p:cNvGrpSpPr/>
        <p:nvPr/>
      </p:nvGrpSpPr>
      <p:grpSpPr>
        <a:xfrm>
          <a:off x="0" y="0"/>
          <a:ext cx="0" cy="0"/>
          <a:chOff x="0" y="0"/>
          <a:chExt cx="0" cy="0"/>
        </a:xfrm>
      </p:grpSpPr>
      <p:sp>
        <p:nvSpPr>
          <p:cNvPr id="961" name="Google Shape;961;p66"/>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962" name="Google Shape;962;p66"/>
          <p:cNvSpPr txBox="1"/>
          <p:nvPr/>
        </p:nvSpPr>
        <p:spPr>
          <a:xfrm>
            <a:off x="5606800" y="194150"/>
            <a:ext cx="3266700" cy="6633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Inter"/>
                <a:ea typeface="Inter"/>
                <a:cs typeface="Inter"/>
                <a:sym typeface="Inter"/>
              </a:rPr>
              <a:t>Bilinear Scaling 2x Area</a:t>
            </a:r>
            <a:endParaRPr b="1">
              <a:solidFill>
                <a:schemeClr val="lt1"/>
              </a:solidFill>
              <a:latin typeface="Inter"/>
              <a:ea typeface="Inter"/>
              <a:cs typeface="Inter"/>
              <a:sym typeface="Inter"/>
            </a:endParaRPr>
          </a:p>
          <a:p>
            <a:pPr marL="0" lvl="0" indent="0" algn="ctr" rtl="0">
              <a:spcBef>
                <a:spcPts val="0"/>
              </a:spcBef>
              <a:spcAft>
                <a:spcPts val="0"/>
              </a:spcAft>
              <a:buNone/>
            </a:pPr>
            <a:r>
              <a:rPr lang="en">
                <a:solidFill>
                  <a:schemeClr val="lt1"/>
                </a:solidFill>
                <a:latin typeface="Inter"/>
                <a:ea typeface="Inter"/>
                <a:cs typeface="Inter"/>
                <a:sym typeface="Inter"/>
              </a:rPr>
              <a:t>1080p Crop of 4K Output</a:t>
            </a:r>
            <a:endParaRPr>
              <a:solidFill>
                <a:schemeClr val="lt1"/>
              </a:solidFill>
              <a:latin typeface="Inter"/>
              <a:ea typeface="Inter"/>
              <a:cs typeface="Inter"/>
              <a:sym typeface="Inter"/>
            </a:endParaRPr>
          </a:p>
          <a:p>
            <a:pPr marL="0" lvl="0" indent="0" algn="ctr" rtl="0">
              <a:spcBef>
                <a:spcPts val="0"/>
              </a:spcBef>
              <a:spcAft>
                <a:spcPts val="0"/>
              </a:spcAft>
              <a:buNone/>
            </a:pPr>
            <a:endParaRPr>
              <a:solidFill>
                <a:schemeClr val="lt1"/>
              </a:solidFill>
              <a:latin typeface="Inter"/>
              <a:ea typeface="Inter"/>
              <a:cs typeface="Inter"/>
              <a:sym typeface="Inter"/>
            </a:endParaRPr>
          </a:p>
          <a:p>
            <a:pPr marL="0" lvl="0" indent="0" algn="l" rtl="0">
              <a:spcBef>
                <a:spcPts val="0"/>
              </a:spcBef>
              <a:spcAft>
                <a:spcPts val="0"/>
              </a:spcAft>
              <a:buNone/>
            </a:pPr>
            <a:br>
              <a:rPr lang="en">
                <a:solidFill>
                  <a:schemeClr val="lt1"/>
                </a:solidFill>
                <a:latin typeface="Inter"/>
                <a:ea typeface="Inter"/>
                <a:cs typeface="Inter"/>
                <a:sym typeface="Inter"/>
              </a:rPr>
            </a:br>
            <a:endParaRPr>
              <a:solidFill>
                <a:schemeClr val="lt1"/>
              </a:solidFill>
              <a:latin typeface="Inter"/>
              <a:ea typeface="Inter"/>
              <a:cs typeface="Inter"/>
              <a:sym typeface="Int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67"/>
          <p:cNvSpPr txBox="1">
            <a:spLocks noGrp="1"/>
          </p:cNvSpPr>
          <p:nvPr>
            <p:ph type="title"/>
          </p:nvPr>
        </p:nvSpPr>
        <p:spPr>
          <a:xfrm>
            <a:off x="476250" y="321300"/>
            <a:ext cx="85230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Mip Bias - For Detailed Reconstruction</a:t>
            </a:r>
            <a:endParaRPr/>
          </a:p>
        </p:txBody>
      </p:sp>
      <p:sp>
        <p:nvSpPr>
          <p:cNvPr id="968" name="Google Shape;968;p67"/>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969" name="Google Shape;969;p67"/>
          <p:cNvSpPr txBox="1"/>
          <p:nvPr/>
        </p:nvSpPr>
        <p:spPr>
          <a:xfrm>
            <a:off x="1822800" y="885900"/>
            <a:ext cx="220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Inter"/>
                <a:ea typeface="Inter"/>
                <a:cs typeface="Inter"/>
                <a:sym typeface="Inter"/>
              </a:rPr>
              <a:t>No Mip Bias</a:t>
            </a:r>
            <a:endParaRPr>
              <a:solidFill>
                <a:schemeClr val="lt1"/>
              </a:solidFill>
              <a:latin typeface="Inter"/>
              <a:ea typeface="Inter"/>
              <a:cs typeface="Inter"/>
              <a:sym typeface="Inter"/>
            </a:endParaRPr>
          </a:p>
        </p:txBody>
      </p:sp>
      <p:sp>
        <p:nvSpPr>
          <p:cNvPr id="970" name="Google Shape;970;p67"/>
          <p:cNvSpPr txBox="1"/>
          <p:nvPr/>
        </p:nvSpPr>
        <p:spPr>
          <a:xfrm>
            <a:off x="4356475" y="795775"/>
            <a:ext cx="4302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Inter"/>
                <a:ea typeface="Inter"/>
                <a:cs typeface="Inter"/>
                <a:sym typeface="Inter"/>
              </a:rPr>
              <a:t>Mip Bias: </a:t>
            </a:r>
            <a:br>
              <a:rPr lang="en" sz="1100">
                <a:solidFill>
                  <a:schemeClr val="lt1"/>
                </a:solidFill>
                <a:latin typeface="Inter"/>
                <a:ea typeface="Inter"/>
                <a:cs typeface="Inter"/>
                <a:sym typeface="Inter"/>
              </a:rPr>
            </a:br>
            <a:r>
              <a:rPr lang="en" sz="1100">
                <a:solidFill>
                  <a:schemeClr val="lt1"/>
                </a:solidFill>
                <a:latin typeface="Inter"/>
                <a:ea typeface="Inter"/>
                <a:cs typeface="Inter"/>
                <a:sym typeface="Inter"/>
              </a:rPr>
              <a:t>   log</a:t>
            </a:r>
            <a:r>
              <a:rPr lang="en" sz="1100" baseline="-25000">
                <a:solidFill>
                  <a:schemeClr val="lt1"/>
                </a:solidFill>
                <a:latin typeface="Inter"/>
                <a:ea typeface="Inter"/>
                <a:cs typeface="Inter"/>
                <a:sym typeface="Inter"/>
              </a:rPr>
              <a:t>2</a:t>
            </a:r>
            <a:r>
              <a:rPr lang="en" sz="1100">
                <a:solidFill>
                  <a:schemeClr val="lt1"/>
                </a:solidFill>
                <a:latin typeface="Inter"/>
                <a:ea typeface="Inter"/>
                <a:cs typeface="Inter"/>
                <a:sym typeface="Inter"/>
              </a:rPr>
              <a:t>(inputRes.x/outputRes.x)</a:t>
            </a:r>
            <a:endParaRPr sz="1100">
              <a:solidFill>
                <a:schemeClr val="lt1"/>
              </a:solidFill>
              <a:latin typeface="Inter"/>
              <a:ea typeface="Inter"/>
              <a:cs typeface="Inter"/>
              <a:sym typeface="Inter"/>
            </a:endParaRPr>
          </a:p>
        </p:txBody>
      </p:sp>
      <p:pic>
        <p:nvPicPr>
          <p:cNvPr id="971" name="Google Shape;971;p67"/>
          <p:cNvPicPr preferRelativeResize="0"/>
          <p:nvPr/>
        </p:nvPicPr>
        <p:blipFill>
          <a:blip r:embed="rId3">
            <a:alphaModFix/>
          </a:blip>
          <a:stretch>
            <a:fillRect/>
          </a:stretch>
        </p:blipFill>
        <p:spPr>
          <a:xfrm>
            <a:off x="803475" y="1438500"/>
            <a:ext cx="3124850" cy="3124850"/>
          </a:xfrm>
          <a:prstGeom prst="rect">
            <a:avLst/>
          </a:prstGeom>
          <a:noFill/>
          <a:ln w="28575" cap="flat" cmpd="sng">
            <a:solidFill>
              <a:srgbClr val="FFFFFF"/>
            </a:solidFill>
            <a:prstDash val="solid"/>
            <a:round/>
            <a:headEnd type="none" w="sm" len="sm"/>
            <a:tailEnd type="none" w="sm" len="sm"/>
          </a:ln>
        </p:spPr>
      </p:pic>
      <p:pic>
        <p:nvPicPr>
          <p:cNvPr id="972" name="Google Shape;972;p67"/>
          <p:cNvPicPr preferRelativeResize="0"/>
          <p:nvPr/>
        </p:nvPicPr>
        <p:blipFill>
          <a:blip r:embed="rId4">
            <a:alphaModFix/>
          </a:blip>
          <a:stretch>
            <a:fillRect/>
          </a:stretch>
        </p:blipFill>
        <p:spPr>
          <a:xfrm>
            <a:off x="4945500" y="1438500"/>
            <a:ext cx="3124850" cy="3124850"/>
          </a:xfrm>
          <a:prstGeom prst="rect">
            <a:avLst/>
          </a:prstGeom>
          <a:noFill/>
          <a:ln w="28575" cap="flat" cmpd="sng">
            <a:solidFill>
              <a:srgbClr val="FFFFFF"/>
            </a:solidFill>
            <a:prstDash val="solid"/>
            <a:round/>
            <a:headEnd type="none" w="sm" len="sm"/>
            <a:tailEnd type="none" w="sm" len="sm"/>
          </a:ln>
        </p:spPr>
      </p:pic>
      <p:sp>
        <p:nvSpPr>
          <p:cNvPr id="973" name="Google Shape;973;p67"/>
          <p:cNvSpPr/>
          <p:nvPr/>
        </p:nvSpPr>
        <p:spPr>
          <a:xfrm>
            <a:off x="3619125" y="3608750"/>
            <a:ext cx="440700" cy="210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7"/>
          <p:cNvSpPr/>
          <p:nvPr/>
        </p:nvSpPr>
        <p:spPr>
          <a:xfrm>
            <a:off x="7789875" y="3496725"/>
            <a:ext cx="440700" cy="210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67"/>
          <p:cNvSpPr/>
          <p:nvPr/>
        </p:nvSpPr>
        <p:spPr>
          <a:xfrm flipH="1">
            <a:off x="1998250" y="1842700"/>
            <a:ext cx="440700" cy="210300"/>
          </a:xfrm>
          <a:prstGeom prst="leftArrow">
            <a:avLst>
              <a:gd name="adj1" fmla="val 50000"/>
              <a:gd name="adj2" fmla="val 50000"/>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7"/>
          <p:cNvSpPr/>
          <p:nvPr/>
        </p:nvSpPr>
        <p:spPr>
          <a:xfrm flipH="1">
            <a:off x="6132725" y="1658075"/>
            <a:ext cx="440700" cy="210300"/>
          </a:xfrm>
          <a:prstGeom prst="leftArrow">
            <a:avLst>
              <a:gd name="adj1" fmla="val 50000"/>
              <a:gd name="adj2" fmla="val 50000"/>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68"/>
          <p:cNvSpPr txBox="1">
            <a:spLocks noGrp="1"/>
          </p:cNvSpPr>
          <p:nvPr>
            <p:ph type="title"/>
          </p:nvPr>
        </p:nvSpPr>
        <p:spPr>
          <a:xfrm>
            <a:off x="476250" y="321300"/>
            <a:ext cx="85230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Particles / Transparent Low Res</a:t>
            </a:r>
            <a:endParaRPr/>
          </a:p>
          <a:p>
            <a:pPr marL="0" lvl="0" indent="0" algn="l" rtl="0">
              <a:spcBef>
                <a:spcPts val="0"/>
              </a:spcBef>
              <a:spcAft>
                <a:spcPts val="0"/>
              </a:spcAft>
              <a:buNone/>
            </a:pPr>
            <a:endParaRPr/>
          </a:p>
        </p:txBody>
      </p:sp>
      <p:sp>
        <p:nvSpPr>
          <p:cNvPr id="982" name="Google Shape;982;p68"/>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pic>
        <p:nvPicPr>
          <p:cNvPr id="983" name="Google Shape;983;p68"/>
          <p:cNvPicPr preferRelativeResize="0"/>
          <p:nvPr/>
        </p:nvPicPr>
        <p:blipFill rotWithShape="1">
          <a:blip r:embed="rId3">
            <a:alphaModFix/>
          </a:blip>
          <a:srcRect l="29273" t="12416" r="29801" b="4305"/>
          <a:stretch/>
        </p:blipFill>
        <p:spPr>
          <a:xfrm>
            <a:off x="893012" y="726406"/>
            <a:ext cx="3651589" cy="3911340"/>
          </a:xfrm>
          <a:prstGeom prst="rect">
            <a:avLst/>
          </a:prstGeom>
          <a:noFill/>
          <a:ln>
            <a:noFill/>
          </a:ln>
        </p:spPr>
      </p:pic>
      <p:pic>
        <p:nvPicPr>
          <p:cNvPr id="984" name="Google Shape;984;p68"/>
          <p:cNvPicPr preferRelativeResize="0"/>
          <p:nvPr/>
        </p:nvPicPr>
        <p:blipFill rotWithShape="1">
          <a:blip r:embed="rId4">
            <a:alphaModFix/>
          </a:blip>
          <a:srcRect l="29096" t="12416" r="29980" b="4305"/>
          <a:stretch/>
        </p:blipFill>
        <p:spPr>
          <a:xfrm>
            <a:off x="4599448" y="726400"/>
            <a:ext cx="3651589" cy="3911349"/>
          </a:xfrm>
          <a:prstGeom prst="rect">
            <a:avLst/>
          </a:prstGeom>
          <a:noFill/>
          <a:ln>
            <a:noFill/>
          </a:ln>
        </p:spPr>
      </p:pic>
      <p:sp>
        <p:nvSpPr>
          <p:cNvPr id="985" name="Google Shape;985;p68"/>
          <p:cNvSpPr txBox="1"/>
          <p:nvPr/>
        </p:nvSpPr>
        <p:spPr>
          <a:xfrm>
            <a:off x="794025" y="4100150"/>
            <a:ext cx="2201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Inter"/>
                <a:ea typeface="Inter"/>
                <a:cs typeface="Inter"/>
                <a:sym typeface="Inter"/>
              </a:rPr>
              <a:t>No resolution clamping</a:t>
            </a:r>
            <a:br>
              <a:rPr lang="en">
                <a:solidFill>
                  <a:schemeClr val="lt1"/>
                </a:solidFill>
                <a:latin typeface="Inter"/>
                <a:ea typeface="Inter"/>
                <a:cs typeface="Inter"/>
                <a:sym typeface="Inter"/>
              </a:rPr>
            </a:br>
            <a:r>
              <a:rPr lang="en">
                <a:solidFill>
                  <a:schemeClr val="lt1"/>
                </a:solidFill>
                <a:latin typeface="Inter"/>
                <a:ea typeface="Inter"/>
                <a:cs typeface="Inter"/>
                <a:sym typeface="Inter"/>
              </a:rPr>
              <a:t>(half of input resolution)</a:t>
            </a:r>
            <a:endParaRPr>
              <a:solidFill>
                <a:schemeClr val="lt1"/>
              </a:solidFill>
              <a:latin typeface="Inter"/>
              <a:ea typeface="Inter"/>
              <a:cs typeface="Inter"/>
              <a:sym typeface="Inter"/>
            </a:endParaRPr>
          </a:p>
        </p:txBody>
      </p:sp>
      <p:sp>
        <p:nvSpPr>
          <p:cNvPr id="986" name="Google Shape;986;p68"/>
          <p:cNvSpPr txBox="1"/>
          <p:nvPr/>
        </p:nvSpPr>
        <p:spPr>
          <a:xfrm>
            <a:off x="4227725" y="4079050"/>
            <a:ext cx="3542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Inter"/>
                <a:ea typeface="Inter"/>
                <a:cs typeface="Inter"/>
                <a:sym typeface="Inter"/>
              </a:rPr>
              <a:t>Resolution clamping</a:t>
            </a:r>
            <a:endParaRPr>
              <a:solidFill>
                <a:schemeClr val="lt1"/>
              </a:solidFill>
              <a:latin typeface="Inter"/>
              <a:ea typeface="Inter"/>
              <a:cs typeface="Inter"/>
              <a:sym typeface="Inter"/>
            </a:endParaRPr>
          </a:p>
          <a:p>
            <a:pPr marL="0" lvl="0" indent="0" algn="ctr" rtl="0">
              <a:spcBef>
                <a:spcPts val="0"/>
              </a:spcBef>
              <a:spcAft>
                <a:spcPts val="0"/>
              </a:spcAft>
              <a:buNone/>
            </a:pPr>
            <a:r>
              <a:rPr lang="en">
                <a:solidFill>
                  <a:schemeClr val="lt1"/>
                </a:solidFill>
                <a:latin typeface="Inter"/>
                <a:ea typeface="Inter"/>
                <a:cs typeface="Inter"/>
                <a:sym typeface="Inter"/>
              </a:rPr>
              <a:t>(clamp of half at final resolution)</a:t>
            </a:r>
            <a:endParaRPr>
              <a:solidFill>
                <a:schemeClr val="lt1"/>
              </a:solidFill>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69"/>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EASU Runtime Cost</a:t>
            </a:r>
            <a:endParaRPr/>
          </a:p>
        </p:txBody>
      </p:sp>
      <p:sp>
        <p:nvSpPr>
          <p:cNvPr id="992" name="Google Shape;992;p69"/>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993" name="Google Shape;993;p69"/>
          <p:cNvSpPr txBox="1">
            <a:spLocks noGrp="1"/>
          </p:cNvSpPr>
          <p:nvPr>
            <p:ph type="body" idx="1"/>
          </p:nvPr>
        </p:nvSpPr>
        <p:spPr>
          <a:xfrm>
            <a:off x="476125" y="1071775"/>
            <a:ext cx="8183400" cy="34296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b="1"/>
              <a:t>Unity </a:t>
            </a:r>
            <a:r>
              <a:rPr lang="en" b="1">
                <a:solidFill>
                  <a:schemeClr val="lt1"/>
                </a:solidFill>
              </a:rPr>
              <a:t>Spaceship Demo on </a:t>
            </a:r>
            <a:r>
              <a:rPr lang="en" b="1"/>
              <a:t>PS4 Pro at 4k output resolution </a:t>
            </a:r>
            <a:endParaRPr b="1"/>
          </a:p>
          <a:p>
            <a:pPr marL="457200" lvl="0" indent="-336550" algn="l" rtl="0">
              <a:lnSpc>
                <a:spcPct val="114000"/>
              </a:lnSpc>
              <a:spcBef>
                <a:spcPts val="1000"/>
              </a:spcBef>
              <a:spcAft>
                <a:spcPts val="0"/>
              </a:spcAft>
              <a:buSzPts val="1700"/>
              <a:buChar char="—"/>
            </a:pPr>
            <a:r>
              <a:rPr lang="en"/>
              <a:t>Using the FP32 paths for EASU and RCAS (portable to PS4)</a:t>
            </a:r>
            <a:endParaRPr/>
          </a:p>
          <a:p>
            <a:pPr marL="457200" lvl="0" indent="-336550" algn="l" rtl="0">
              <a:lnSpc>
                <a:spcPct val="114000"/>
              </a:lnSpc>
              <a:spcBef>
                <a:spcPts val="1000"/>
              </a:spcBef>
              <a:spcAft>
                <a:spcPts val="0"/>
              </a:spcAft>
              <a:buSzPts val="1700"/>
              <a:buChar char="—"/>
            </a:pPr>
            <a:r>
              <a:rPr lang="en"/>
              <a:t>0.43 ms for EASU timed in isolation</a:t>
            </a:r>
            <a:endParaRPr/>
          </a:p>
          <a:p>
            <a:pPr marL="914400" lvl="1" indent="-317500" algn="l" rtl="0">
              <a:lnSpc>
                <a:spcPct val="114000"/>
              </a:lnSpc>
              <a:spcBef>
                <a:spcPts val="1000"/>
              </a:spcBef>
              <a:spcAft>
                <a:spcPts val="0"/>
              </a:spcAft>
              <a:buSzPts val="1400"/>
              <a:buChar char="–"/>
            </a:pPr>
            <a:r>
              <a:rPr lang="en"/>
              <a:t>4 waves occupancy</a:t>
            </a:r>
            <a:endParaRPr/>
          </a:p>
          <a:p>
            <a:pPr marL="457200" lvl="0" indent="-336550" algn="l" rtl="0">
              <a:lnSpc>
                <a:spcPct val="114000"/>
              </a:lnSpc>
              <a:spcBef>
                <a:spcPts val="1000"/>
              </a:spcBef>
              <a:spcAft>
                <a:spcPts val="0"/>
              </a:spcAft>
              <a:buSzPts val="1700"/>
              <a:buChar char="—"/>
            </a:pPr>
            <a:r>
              <a:rPr lang="en"/>
              <a:t>0.16 ms for RCAS timed in isolation</a:t>
            </a:r>
            <a:endParaRPr/>
          </a:p>
          <a:p>
            <a:pPr marL="914400" lvl="1" indent="-317500" algn="l" rtl="0">
              <a:lnSpc>
                <a:spcPct val="114000"/>
              </a:lnSpc>
              <a:spcBef>
                <a:spcPts val="1000"/>
              </a:spcBef>
              <a:spcAft>
                <a:spcPts val="0"/>
              </a:spcAft>
              <a:buSzPts val="1400"/>
              <a:buChar char="–"/>
            </a:pPr>
            <a:r>
              <a:rPr lang="en"/>
              <a:t>10 waves occupancy</a:t>
            </a:r>
            <a:endParaRPr/>
          </a:p>
          <a:p>
            <a:pPr marL="457200" lvl="0" indent="0" algn="l" rtl="0">
              <a:lnSpc>
                <a:spcPct val="114000"/>
              </a:lnSpc>
              <a:spcBef>
                <a:spcPts val="1000"/>
              </a:spcBef>
              <a:spcAft>
                <a:spcPts val="0"/>
              </a:spcAft>
              <a:buNone/>
            </a:pPr>
            <a:endParaRPr/>
          </a:p>
          <a:p>
            <a:pPr marL="457200" lvl="0" indent="0" algn="l" rtl="0">
              <a:lnSpc>
                <a:spcPct val="114000"/>
              </a:lnSpc>
              <a:spcBef>
                <a:spcPts val="1000"/>
              </a:spcBef>
              <a:spcAft>
                <a:spcPts val="0"/>
              </a:spcAft>
              <a:buNone/>
            </a:pPr>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1000"/>
              </a:spcAft>
              <a:buNone/>
            </a:pPr>
            <a:endParaRPr/>
          </a:p>
        </p:txBody>
      </p:sp>
      <p:pic>
        <p:nvPicPr>
          <p:cNvPr id="994" name="Google Shape;994;p69"/>
          <p:cNvPicPr preferRelativeResize="0"/>
          <p:nvPr/>
        </p:nvPicPr>
        <p:blipFill>
          <a:blip r:embed="rId3">
            <a:alphaModFix/>
          </a:blip>
          <a:stretch>
            <a:fillRect/>
          </a:stretch>
        </p:blipFill>
        <p:spPr>
          <a:xfrm>
            <a:off x="476250" y="4564300"/>
            <a:ext cx="889025" cy="440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70"/>
          <p:cNvSpPr txBox="1">
            <a:spLocks noGrp="1"/>
          </p:cNvSpPr>
          <p:nvPr>
            <p:ph type="title"/>
          </p:nvPr>
        </p:nvSpPr>
        <p:spPr>
          <a:xfrm>
            <a:off x="476250" y="321300"/>
            <a:ext cx="3886200" cy="96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References</a:t>
            </a:r>
            <a:endParaRPr>
              <a:solidFill>
                <a:schemeClr val="lt1"/>
              </a:solidFill>
            </a:endParaRPr>
          </a:p>
          <a:p>
            <a:pPr marL="0" lvl="0" indent="0" algn="l" rtl="0">
              <a:spcBef>
                <a:spcPts val="0"/>
              </a:spcBef>
              <a:spcAft>
                <a:spcPts val="0"/>
              </a:spcAft>
              <a:buNone/>
            </a:pPr>
            <a:endParaRPr/>
          </a:p>
        </p:txBody>
      </p:sp>
      <p:sp>
        <p:nvSpPr>
          <p:cNvPr id="1000" name="Google Shape;1000;p70"/>
          <p:cNvSpPr txBox="1">
            <a:spLocks noGrp="1"/>
          </p:cNvSpPr>
          <p:nvPr>
            <p:ph type="body" idx="1"/>
          </p:nvPr>
        </p:nvSpPr>
        <p:spPr>
          <a:xfrm>
            <a:off x="476125" y="1071775"/>
            <a:ext cx="8128800" cy="3429600"/>
          </a:xfrm>
          <a:prstGeom prst="rect">
            <a:avLst/>
          </a:prstGeom>
        </p:spPr>
        <p:txBody>
          <a:bodyPr spcFirstLastPara="1" wrap="square" lIns="0" tIns="0" rIns="0" bIns="0" anchor="t" anchorCtr="0">
            <a:normAutofit fontScale="85000" lnSpcReduction="20000"/>
          </a:bodyPr>
          <a:lstStyle/>
          <a:p>
            <a:pPr marL="457200" lvl="0" indent="-320357" algn="l" rtl="0">
              <a:lnSpc>
                <a:spcPct val="114000"/>
              </a:lnSpc>
              <a:spcBef>
                <a:spcPts val="0"/>
              </a:spcBef>
              <a:spcAft>
                <a:spcPts val="0"/>
              </a:spcAft>
              <a:buClr>
                <a:schemeClr val="lt1"/>
              </a:buClr>
              <a:buSzPct val="100000"/>
              <a:buAutoNum type="arabicPeriod"/>
            </a:pPr>
            <a:r>
              <a:rPr lang="en">
                <a:solidFill>
                  <a:schemeClr val="lt1"/>
                </a:solidFill>
              </a:rPr>
              <a:t>“</a:t>
            </a:r>
            <a:r>
              <a:rPr lang="en" u="sng">
                <a:solidFill>
                  <a:schemeClr val="hlink"/>
                </a:solidFill>
                <a:hlinkClick r:id="rId3"/>
              </a:rPr>
              <a:t>Applied Analysis</a:t>
            </a:r>
            <a:r>
              <a:rPr lang="en">
                <a:solidFill>
                  <a:schemeClr val="lt1"/>
                </a:solidFill>
              </a:rPr>
              <a:t>” (Cornelius Lanczos)</a:t>
            </a:r>
            <a:endParaRPr>
              <a:solidFill>
                <a:schemeClr val="lt1"/>
              </a:solidFill>
            </a:endParaRPr>
          </a:p>
          <a:p>
            <a:pPr marL="457200" lvl="0" indent="-320357" algn="l" rtl="0">
              <a:lnSpc>
                <a:spcPct val="114000"/>
              </a:lnSpc>
              <a:spcBef>
                <a:spcPts val="1000"/>
              </a:spcBef>
              <a:spcAft>
                <a:spcPts val="0"/>
              </a:spcAft>
              <a:buClr>
                <a:schemeClr val="lt1"/>
              </a:buClr>
              <a:buSzPct val="100000"/>
              <a:buAutoNum type="arabicPeriod"/>
            </a:pPr>
            <a:r>
              <a:rPr lang="en">
                <a:solidFill>
                  <a:schemeClr val="lt1"/>
                </a:solidFill>
              </a:rPr>
              <a:t>Review of Conventional 2D Resampling Filters (Anthony Thyssen)</a:t>
            </a:r>
            <a:endParaRPr>
              <a:solidFill>
                <a:schemeClr val="lt1"/>
              </a:solidFill>
            </a:endParaRPr>
          </a:p>
          <a:p>
            <a:pPr marL="914400" lvl="0" indent="0" algn="l" rtl="0">
              <a:lnSpc>
                <a:spcPct val="114000"/>
              </a:lnSpc>
              <a:spcBef>
                <a:spcPts val="1000"/>
              </a:spcBef>
              <a:spcAft>
                <a:spcPts val="0"/>
              </a:spcAft>
              <a:buNone/>
            </a:pPr>
            <a:r>
              <a:rPr lang="en" u="sng">
                <a:solidFill>
                  <a:schemeClr val="hlink"/>
                </a:solidFill>
                <a:hlinkClick r:id="rId4"/>
              </a:rPr>
              <a:t>https://legacy.imagemagick.org/Usage/filter/</a:t>
            </a:r>
            <a:endParaRPr>
              <a:solidFill>
                <a:schemeClr val="lt1"/>
              </a:solidFill>
            </a:endParaRPr>
          </a:p>
          <a:p>
            <a:pPr marL="457200" lvl="0" indent="-320357" algn="l" rtl="0">
              <a:lnSpc>
                <a:spcPct val="114000"/>
              </a:lnSpc>
              <a:spcBef>
                <a:spcPts val="1000"/>
              </a:spcBef>
              <a:spcAft>
                <a:spcPts val="0"/>
              </a:spcAft>
              <a:buClr>
                <a:schemeClr val="lt1"/>
              </a:buClr>
              <a:buSzPct val="100000"/>
              <a:buAutoNum type="arabicPeriod"/>
            </a:pPr>
            <a:r>
              <a:rPr lang="en">
                <a:solidFill>
                  <a:schemeClr val="lt1"/>
                </a:solidFill>
              </a:rPr>
              <a:t>CAS (AMD / Timothy Lottes)</a:t>
            </a:r>
            <a:endParaRPr>
              <a:solidFill>
                <a:schemeClr val="lt1"/>
              </a:solidFill>
            </a:endParaRPr>
          </a:p>
          <a:p>
            <a:pPr marL="914400" lvl="0" indent="0" algn="l" rtl="0">
              <a:lnSpc>
                <a:spcPct val="114000"/>
              </a:lnSpc>
              <a:spcBef>
                <a:spcPts val="1000"/>
              </a:spcBef>
              <a:spcAft>
                <a:spcPts val="0"/>
              </a:spcAft>
              <a:buNone/>
            </a:pPr>
            <a:r>
              <a:rPr lang="en" u="sng">
                <a:solidFill>
                  <a:schemeClr val="hlink"/>
                </a:solidFill>
                <a:hlinkClick r:id="rId5"/>
              </a:rPr>
              <a:t>https://gpuopen.com/fidelityfx-cas/</a:t>
            </a:r>
            <a:endParaRPr/>
          </a:p>
          <a:p>
            <a:pPr marL="457200" lvl="0" indent="-320357" algn="l" rtl="0">
              <a:lnSpc>
                <a:spcPct val="114000"/>
              </a:lnSpc>
              <a:spcBef>
                <a:spcPts val="1000"/>
              </a:spcBef>
              <a:spcAft>
                <a:spcPts val="0"/>
              </a:spcAft>
              <a:buClr>
                <a:schemeClr val="lt1"/>
              </a:buClr>
              <a:buSzPct val="100000"/>
              <a:buAutoNum type="arabicPeriod"/>
            </a:pPr>
            <a:r>
              <a:rPr lang="en"/>
              <a:t>Review of Checkerboard (EA / Graham Wihlidal)</a:t>
            </a:r>
            <a:endParaRPr/>
          </a:p>
          <a:p>
            <a:pPr marL="914400" lvl="0" indent="0" algn="l" rtl="0">
              <a:lnSpc>
                <a:spcPct val="114000"/>
              </a:lnSpc>
              <a:spcBef>
                <a:spcPts val="1000"/>
              </a:spcBef>
              <a:spcAft>
                <a:spcPts val="0"/>
              </a:spcAft>
              <a:buNone/>
            </a:pPr>
            <a:r>
              <a:rPr lang="en" sz="1350" u="sng">
                <a:solidFill>
                  <a:schemeClr val="hlink"/>
                </a:solidFill>
                <a:hlinkClick r:id="rId6"/>
              </a:rPr>
              <a:t>https://www.ea.com/frostbite/news/4k-checkerboard-in-battlefield-1-and-mass-effect-andromeda</a:t>
            </a:r>
            <a:endParaRPr sz="1350"/>
          </a:p>
          <a:p>
            <a:pPr marL="457200" lvl="0" indent="-320357" algn="l" rtl="0">
              <a:lnSpc>
                <a:spcPct val="114000"/>
              </a:lnSpc>
              <a:spcBef>
                <a:spcPts val="1000"/>
              </a:spcBef>
              <a:spcAft>
                <a:spcPts val="0"/>
              </a:spcAft>
              <a:buClr>
                <a:schemeClr val="lt1"/>
              </a:buClr>
              <a:buSzPct val="100000"/>
              <a:buAutoNum type="arabicPeriod"/>
            </a:pPr>
            <a:r>
              <a:rPr lang="en"/>
              <a:t>“A Survey of Temporal Antialiasing Techniques” </a:t>
            </a:r>
            <a:br>
              <a:rPr lang="en"/>
            </a:br>
            <a:r>
              <a:rPr lang="en"/>
              <a:t>(NVIDIA / Lei Yang, Shiqiu Liu, and Marco Salvi)</a:t>
            </a:r>
            <a:endParaRPr/>
          </a:p>
          <a:p>
            <a:pPr marL="914400" lvl="0" indent="0" algn="l" rtl="0">
              <a:lnSpc>
                <a:spcPct val="114000"/>
              </a:lnSpc>
              <a:spcBef>
                <a:spcPts val="1000"/>
              </a:spcBef>
              <a:spcAft>
                <a:spcPts val="0"/>
              </a:spcAft>
              <a:buNone/>
            </a:pPr>
            <a:r>
              <a:rPr lang="en" u="sng">
                <a:solidFill>
                  <a:schemeClr val="hlink"/>
                </a:solidFill>
                <a:hlinkClick r:id="rId7"/>
              </a:rPr>
              <a:t>http://behindthepixels.io/assets/files/TemporalAA.pdf</a:t>
            </a:r>
            <a:r>
              <a:rPr lang="en"/>
              <a:t> [preprint]</a:t>
            </a:r>
            <a:endParaRPr/>
          </a:p>
          <a:p>
            <a:pPr marL="0" lvl="0" indent="0" algn="l" rtl="0">
              <a:lnSpc>
                <a:spcPct val="114000"/>
              </a:lnSpc>
              <a:spcBef>
                <a:spcPts val="1000"/>
              </a:spcBef>
              <a:spcAft>
                <a:spcPts val="1000"/>
              </a:spcAft>
              <a:buNone/>
            </a:pPr>
            <a:endParaRPr/>
          </a:p>
        </p:txBody>
      </p:sp>
      <p:sp>
        <p:nvSpPr>
          <p:cNvPr id="1001" name="Google Shape;1001;p70"/>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71"/>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Special Thanks!</a:t>
            </a:r>
            <a:endParaRPr/>
          </a:p>
        </p:txBody>
      </p:sp>
      <p:sp>
        <p:nvSpPr>
          <p:cNvPr id="1007" name="Google Shape;1007;p71"/>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pic>
        <p:nvPicPr>
          <p:cNvPr id="1008" name="Google Shape;1008;p71"/>
          <p:cNvPicPr preferRelativeResize="0"/>
          <p:nvPr/>
        </p:nvPicPr>
        <p:blipFill>
          <a:blip r:embed="rId3">
            <a:alphaModFix/>
          </a:blip>
          <a:stretch>
            <a:fillRect/>
          </a:stretch>
        </p:blipFill>
        <p:spPr>
          <a:xfrm>
            <a:off x="476250" y="4230147"/>
            <a:ext cx="1536349" cy="760899"/>
          </a:xfrm>
          <a:prstGeom prst="rect">
            <a:avLst/>
          </a:prstGeom>
          <a:noFill/>
          <a:ln>
            <a:noFill/>
          </a:ln>
        </p:spPr>
      </p:pic>
      <p:sp>
        <p:nvSpPr>
          <p:cNvPr id="1009" name="Google Shape;1009;p71"/>
          <p:cNvSpPr txBox="1">
            <a:spLocks noGrp="1"/>
          </p:cNvSpPr>
          <p:nvPr>
            <p:ph type="body" idx="1"/>
          </p:nvPr>
        </p:nvSpPr>
        <p:spPr>
          <a:xfrm>
            <a:off x="550125" y="857425"/>
            <a:ext cx="2835300" cy="3038700"/>
          </a:xfrm>
          <a:prstGeom prst="rect">
            <a:avLst/>
          </a:prstGeom>
        </p:spPr>
        <p:txBody>
          <a:bodyPr spcFirstLastPara="1" wrap="square" lIns="0" tIns="0" rIns="0" bIns="0" anchor="t" anchorCtr="0">
            <a:noAutofit/>
          </a:bodyPr>
          <a:lstStyle/>
          <a:p>
            <a:pPr marL="914400" lvl="1" indent="-317500" algn="l" rtl="0">
              <a:lnSpc>
                <a:spcPct val="114000"/>
              </a:lnSpc>
              <a:spcBef>
                <a:spcPts val="0"/>
              </a:spcBef>
              <a:spcAft>
                <a:spcPts val="0"/>
              </a:spcAft>
              <a:buSzPts val="1400"/>
              <a:buChar char="–"/>
            </a:pPr>
            <a:r>
              <a:rPr lang="en"/>
              <a:t>Francesco Cifariello</a:t>
            </a:r>
            <a:endParaRPr/>
          </a:p>
          <a:p>
            <a:pPr marL="914400" lvl="1" indent="-317500" algn="l" rtl="0">
              <a:lnSpc>
                <a:spcPct val="114000"/>
              </a:lnSpc>
              <a:spcBef>
                <a:spcPts val="1000"/>
              </a:spcBef>
              <a:spcAft>
                <a:spcPts val="0"/>
              </a:spcAft>
              <a:buSzPts val="1400"/>
              <a:buChar char="–"/>
            </a:pPr>
            <a:r>
              <a:rPr lang="en"/>
              <a:t>Julien Ignace</a:t>
            </a:r>
            <a:endParaRPr/>
          </a:p>
          <a:p>
            <a:pPr marL="914400" lvl="1" indent="-317500" algn="l" rtl="0">
              <a:lnSpc>
                <a:spcPct val="114000"/>
              </a:lnSpc>
              <a:spcBef>
                <a:spcPts val="1000"/>
              </a:spcBef>
              <a:spcAft>
                <a:spcPts val="0"/>
              </a:spcAft>
              <a:buSzPts val="1400"/>
              <a:buChar char="–"/>
            </a:pPr>
            <a:r>
              <a:rPr lang="en"/>
              <a:t>Mathieu Muller</a:t>
            </a:r>
            <a:endParaRPr/>
          </a:p>
          <a:p>
            <a:pPr marL="914400" lvl="1" indent="-317500" algn="l" rtl="0">
              <a:lnSpc>
                <a:spcPct val="114000"/>
              </a:lnSpc>
              <a:spcBef>
                <a:spcPts val="1000"/>
              </a:spcBef>
              <a:spcAft>
                <a:spcPts val="0"/>
              </a:spcAft>
              <a:buSzPts val="1400"/>
              <a:buChar char="–"/>
            </a:pPr>
            <a:r>
              <a:rPr lang="en"/>
              <a:t>Meriem Ghomari</a:t>
            </a:r>
            <a:endParaRPr/>
          </a:p>
          <a:p>
            <a:pPr marL="914400" lvl="1" indent="-317500" algn="l" rtl="0">
              <a:lnSpc>
                <a:spcPct val="114000"/>
              </a:lnSpc>
              <a:spcBef>
                <a:spcPts val="1000"/>
              </a:spcBef>
              <a:spcAft>
                <a:spcPts val="0"/>
              </a:spcAft>
              <a:buSzPts val="1400"/>
              <a:buChar char="–"/>
            </a:pPr>
            <a:r>
              <a:rPr lang="en"/>
              <a:t>Natalya Tatarchuk</a:t>
            </a:r>
            <a:endParaRPr/>
          </a:p>
          <a:p>
            <a:pPr marL="914400" lvl="1" indent="-317500" algn="l" rtl="0">
              <a:lnSpc>
                <a:spcPct val="114000"/>
              </a:lnSpc>
              <a:spcBef>
                <a:spcPts val="1000"/>
              </a:spcBef>
              <a:spcAft>
                <a:spcPts val="0"/>
              </a:spcAft>
              <a:buSzPts val="1400"/>
              <a:buChar char="–"/>
            </a:pPr>
            <a:r>
              <a:rPr lang="en"/>
              <a:t>Nick Thibieroz</a:t>
            </a:r>
            <a:endParaRPr/>
          </a:p>
          <a:p>
            <a:pPr marL="914400" lvl="1" indent="-317500" algn="l" rtl="0">
              <a:lnSpc>
                <a:spcPct val="114000"/>
              </a:lnSpc>
              <a:spcBef>
                <a:spcPts val="1000"/>
              </a:spcBef>
              <a:spcAft>
                <a:spcPts val="0"/>
              </a:spcAft>
              <a:buSzPts val="1400"/>
              <a:buChar char="–"/>
            </a:pPr>
            <a:r>
              <a:rPr lang="en"/>
              <a:t>Sebastian Lagarde</a:t>
            </a:r>
            <a:endParaRPr/>
          </a:p>
          <a:p>
            <a:pPr marL="914400" lvl="1" indent="-317500" algn="l" rtl="0">
              <a:lnSpc>
                <a:spcPct val="114000"/>
              </a:lnSpc>
              <a:spcBef>
                <a:spcPts val="1000"/>
              </a:spcBef>
              <a:spcAft>
                <a:spcPts val="0"/>
              </a:spcAft>
              <a:buSzPts val="1400"/>
              <a:buChar char="–"/>
            </a:pPr>
            <a:r>
              <a:rPr lang="en">
                <a:solidFill>
                  <a:schemeClr val="lt1"/>
                </a:solidFill>
              </a:rPr>
              <a:t>Lydia White</a:t>
            </a:r>
            <a:endParaRPr/>
          </a:p>
          <a:p>
            <a:pPr marL="914400" lvl="1" indent="-317500" algn="l" rtl="0">
              <a:lnSpc>
                <a:spcPct val="114000"/>
              </a:lnSpc>
              <a:spcBef>
                <a:spcPts val="1000"/>
              </a:spcBef>
              <a:spcAft>
                <a:spcPts val="0"/>
              </a:spcAft>
              <a:buSzPts val="1400"/>
              <a:buChar char="–"/>
            </a:pPr>
            <a:r>
              <a:rPr lang="en"/>
              <a:t>Thomas Iché</a:t>
            </a:r>
            <a:br>
              <a:rPr lang="en"/>
            </a:br>
            <a:endParaRPr/>
          </a:p>
          <a:p>
            <a:pPr marL="0" lvl="0" indent="0" algn="l" rtl="0">
              <a:lnSpc>
                <a:spcPct val="114000"/>
              </a:lnSpc>
              <a:spcBef>
                <a:spcPts val="1000"/>
              </a:spcBef>
              <a:spcAft>
                <a:spcPts val="100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72"/>
          <p:cNvSpPr/>
          <p:nvPr/>
        </p:nvSpPr>
        <p:spPr>
          <a:xfrm>
            <a:off x="3594600" y="0"/>
            <a:ext cx="23019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2"/>
          <p:cNvSpPr txBox="1"/>
          <p:nvPr/>
        </p:nvSpPr>
        <p:spPr>
          <a:xfrm>
            <a:off x="5925000" y="-366425"/>
            <a:ext cx="3219000" cy="60837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1000"/>
              </a:spcAft>
              <a:buClr>
                <a:schemeClr val="dk1"/>
              </a:buClr>
              <a:buSzPts val="1100"/>
              <a:buFont typeface="Arial"/>
              <a:buNone/>
            </a:pPr>
            <a:r>
              <a:rPr lang="en" sz="8000" b="1">
                <a:solidFill>
                  <a:schemeClr val="lt1"/>
                </a:solidFill>
                <a:latin typeface="Inter"/>
                <a:ea typeface="Inter"/>
                <a:cs typeface="Inter"/>
                <a:sym typeface="Inter"/>
              </a:rPr>
              <a:t>Hiring</a:t>
            </a:r>
            <a:br>
              <a:rPr lang="en" sz="8000" b="1">
                <a:solidFill>
                  <a:schemeClr val="lt1"/>
                </a:solidFill>
                <a:latin typeface="Inter"/>
                <a:ea typeface="Inter"/>
                <a:cs typeface="Inter"/>
                <a:sym typeface="Inter"/>
              </a:rPr>
            </a:br>
            <a:r>
              <a:rPr lang="en" sz="8000" b="1">
                <a:solidFill>
                  <a:schemeClr val="lt1"/>
                </a:solidFill>
                <a:latin typeface="Inter"/>
                <a:ea typeface="Inter"/>
                <a:cs typeface="Inter"/>
                <a:sym typeface="Inter"/>
              </a:rPr>
              <a:t>Hiring</a:t>
            </a:r>
            <a:br>
              <a:rPr lang="en" sz="8000" b="1">
                <a:solidFill>
                  <a:schemeClr val="lt1"/>
                </a:solidFill>
                <a:latin typeface="Inter"/>
                <a:ea typeface="Inter"/>
                <a:cs typeface="Inter"/>
                <a:sym typeface="Inter"/>
              </a:rPr>
            </a:br>
            <a:r>
              <a:rPr lang="en" sz="8000" b="1">
                <a:solidFill>
                  <a:schemeClr val="lt1"/>
                </a:solidFill>
                <a:latin typeface="Inter"/>
                <a:ea typeface="Inter"/>
                <a:cs typeface="Inter"/>
                <a:sym typeface="Inter"/>
              </a:rPr>
              <a:t>Hiring</a:t>
            </a:r>
            <a:br>
              <a:rPr lang="en" sz="8000" b="1">
                <a:solidFill>
                  <a:schemeClr val="lt1"/>
                </a:solidFill>
                <a:latin typeface="Inter"/>
                <a:ea typeface="Inter"/>
                <a:cs typeface="Inter"/>
                <a:sym typeface="Inter"/>
              </a:rPr>
            </a:br>
            <a:r>
              <a:rPr lang="en" sz="8000" b="1">
                <a:solidFill>
                  <a:schemeClr val="lt1"/>
                </a:solidFill>
                <a:latin typeface="Inter"/>
                <a:ea typeface="Inter"/>
                <a:cs typeface="Inter"/>
                <a:sym typeface="Inter"/>
              </a:rPr>
              <a:t>Hiring</a:t>
            </a:r>
            <a:br>
              <a:rPr lang="en" sz="8000" b="1">
                <a:solidFill>
                  <a:schemeClr val="lt1"/>
                </a:solidFill>
                <a:latin typeface="Inter"/>
                <a:ea typeface="Inter"/>
                <a:cs typeface="Inter"/>
                <a:sym typeface="Inter"/>
              </a:rPr>
            </a:br>
            <a:r>
              <a:rPr lang="en" sz="8000" b="1">
                <a:solidFill>
                  <a:schemeClr val="lt1"/>
                </a:solidFill>
                <a:latin typeface="Inter"/>
                <a:ea typeface="Inter"/>
                <a:cs typeface="Inter"/>
                <a:sym typeface="Inter"/>
              </a:rPr>
              <a:t>Hiring</a:t>
            </a:r>
            <a:br>
              <a:rPr lang="en" sz="8000" b="1">
                <a:solidFill>
                  <a:schemeClr val="lt1"/>
                </a:solidFill>
                <a:latin typeface="Inter"/>
                <a:ea typeface="Inter"/>
                <a:cs typeface="Inter"/>
                <a:sym typeface="Inter"/>
              </a:rPr>
            </a:br>
            <a:r>
              <a:rPr lang="en" sz="8000" b="1">
                <a:solidFill>
                  <a:schemeClr val="lt1"/>
                </a:solidFill>
                <a:latin typeface="Inter"/>
                <a:ea typeface="Inter"/>
                <a:cs typeface="Inter"/>
                <a:sym typeface="Inter"/>
              </a:rPr>
              <a:t>Hiring</a:t>
            </a:r>
            <a:endParaRPr sz="8000" b="1">
              <a:solidFill>
                <a:schemeClr val="lt1"/>
              </a:solidFill>
              <a:latin typeface="Inter"/>
              <a:ea typeface="Inter"/>
              <a:cs typeface="Inter"/>
              <a:sym typeface="Inter"/>
            </a:endParaRPr>
          </a:p>
        </p:txBody>
      </p:sp>
      <p:grpSp>
        <p:nvGrpSpPr>
          <p:cNvPr id="1016" name="Google Shape;1016;p72"/>
          <p:cNvGrpSpPr/>
          <p:nvPr/>
        </p:nvGrpSpPr>
        <p:grpSpPr>
          <a:xfrm>
            <a:off x="4061116" y="2386825"/>
            <a:ext cx="1368876" cy="487601"/>
            <a:chOff x="238125" y="1563525"/>
            <a:chExt cx="7088950" cy="2569025"/>
          </a:xfrm>
        </p:grpSpPr>
        <p:sp>
          <p:nvSpPr>
            <p:cNvPr id="1017" name="Google Shape;1017;p72"/>
            <p:cNvSpPr/>
            <p:nvPr/>
          </p:nvSpPr>
          <p:spPr>
            <a:xfrm>
              <a:off x="238125" y="1563525"/>
              <a:ext cx="2567150" cy="2569025"/>
            </a:xfrm>
            <a:custGeom>
              <a:avLst/>
              <a:gdLst/>
              <a:ahLst/>
              <a:cxnLst/>
              <a:rect l="l" t="t" r="r" b="b"/>
              <a:pathLst>
                <a:path w="102686" h="102761" extrusionOk="0">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dk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18" name="Google Shape;1018;p72"/>
            <p:cNvSpPr/>
            <p:nvPr/>
          </p:nvSpPr>
          <p:spPr>
            <a:xfrm>
              <a:off x="4345900" y="2317775"/>
              <a:ext cx="909300" cy="1054850"/>
            </a:xfrm>
            <a:custGeom>
              <a:avLst/>
              <a:gdLst/>
              <a:ahLst/>
              <a:cxnLst/>
              <a:rect l="l" t="t" r="r" b="b"/>
              <a:pathLst>
                <a:path w="36372" h="42194" extrusionOk="0">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dk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19" name="Google Shape;1019;p72"/>
            <p:cNvSpPr/>
            <p:nvPr/>
          </p:nvSpPr>
          <p:spPr>
            <a:xfrm>
              <a:off x="3319425" y="2346125"/>
              <a:ext cx="897975" cy="1056750"/>
            </a:xfrm>
            <a:custGeom>
              <a:avLst/>
              <a:gdLst/>
              <a:ahLst/>
              <a:cxnLst/>
              <a:rect l="l" t="t" r="r" b="b"/>
              <a:pathLst>
                <a:path w="35919" h="42270" extrusionOk="0">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dk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20" name="Google Shape;1020;p72"/>
            <p:cNvSpPr/>
            <p:nvPr/>
          </p:nvSpPr>
          <p:spPr>
            <a:xfrm>
              <a:off x="5387500" y="2346125"/>
              <a:ext cx="249575" cy="1024600"/>
            </a:xfrm>
            <a:custGeom>
              <a:avLst/>
              <a:gdLst/>
              <a:ahLst/>
              <a:cxnLst/>
              <a:rect l="l" t="t" r="r" b="b"/>
              <a:pathLst>
                <a:path w="9983" h="40984" extrusionOk="0">
                  <a:moveTo>
                    <a:pt x="1" y="1"/>
                  </a:moveTo>
                  <a:lnTo>
                    <a:pt x="1" y="40984"/>
                  </a:lnTo>
                  <a:lnTo>
                    <a:pt x="9982" y="40984"/>
                  </a:lnTo>
                  <a:lnTo>
                    <a:pt x="9982" y="1"/>
                  </a:lnTo>
                  <a:close/>
                </a:path>
              </a:pathLst>
            </a:custGeom>
            <a:solidFill>
              <a:schemeClr val="dk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21" name="Google Shape;1021;p72"/>
            <p:cNvSpPr/>
            <p:nvPr/>
          </p:nvSpPr>
          <p:spPr>
            <a:xfrm>
              <a:off x="5387500" y="2026650"/>
              <a:ext cx="249575" cy="206075"/>
            </a:xfrm>
            <a:custGeom>
              <a:avLst/>
              <a:gdLst/>
              <a:ahLst/>
              <a:cxnLst/>
              <a:rect l="l" t="t" r="r" b="b"/>
              <a:pathLst>
                <a:path w="9983" h="8243" extrusionOk="0">
                  <a:moveTo>
                    <a:pt x="1" y="1"/>
                  </a:moveTo>
                  <a:lnTo>
                    <a:pt x="1" y="8243"/>
                  </a:lnTo>
                  <a:lnTo>
                    <a:pt x="9982" y="8243"/>
                  </a:lnTo>
                  <a:lnTo>
                    <a:pt x="9982" y="1"/>
                  </a:lnTo>
                  <a:close/>
                </a:path>
              </a:pathLst>
            </a:custGeom>
            <a:solidFill>
              <a:schemeClr val="dk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22" name="Google Shape;1022;p72"/>
            <p:cNvSpPr/>
            <p:nvPr/>
          </p:nvSpPr>
          <p:spPr>
            <a:xfrm>
              <a:off x="6340275" y="2346125"/>
              <a:ext cx="986800" cy="1363000"/>
            </a:xfrm>
            <a:custGeom>
              <a:avLst/>
              <a:gdLst/>
              <a:ahLst/>
              <a:cxnLst/>
              <a:rect l="l" t="t" r="r" b="b"/>
              <a:pathLst>
                <a:path w="39472" h="54520" extrusionOk="0">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dk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sp>
          <p:nvSpPr>
            <p:cNvPr id="1023" name="Google Shape;1023;p72"/>
            <p:cNvSpPr/>
            <p:nvPr/>
          </p:nvSpPr>
          <p:spPr>
            <a:xfrm>
              <a:off x="5712650" y="2026650"/>
              <a:ext cx="557700" cy="1347875"/>
            </a:xfrm>
            <a:custGeom>
              <a:avLst/>
              <a:gdLst/>
              <a:ahLst/>
              <a:cxnLst/>
              <a:rect l="l" t="t" r="r" b="b"/>
              <a:pathLst>
                <a:path w="22308" h="53915" extrusionOk="0">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dk1"/>
            </a:solidFill>
            <a:ln>
              <a:noFill/>
            </a:ln>
          </p:spPr>
          <p:txBody>
            <a:bodyPr spcFirstLastPara="1" wrap="square" lIns="0" tIns="0" rIns="0" bIns="0" anchor="ctr" anchorCtr="0">
              <a:noAutofit/>
            </a:bodyPr>
            <a:lstStyle/>
            <a:p>
              <a:pPr marL="0" lvl="0" indent="0" algn="l" rtl="0">
                <a:spcBef>
                  <a:spcPts val="0"/>
                </a:spcBef>
                <a:spcAft>
                  <a:spcPts val="0"/>
                </a:spcAft>
                <a:buNone/>
              </a:pPr>
              <a:endParaRPr sz="1400"/>
            </a:p>
          </p:txBody>
        </p:sp>
      </p:grpSp>
      <p:sp>
        <p:nvSpPr>
          <p:cNvPr id="1024" name="Google Shape;1024;p72"/>
          <p:cNvSpPr txBox="1"/>
          <p:nvPr/>
        </p:nvSpPr>
        <p:spPr>
          <a:xfrm>
            <a:off x="197259" y="2052216"/>
            <a:ext cx="2868300" cy="1359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900" b="1">
                <a:solidFill>
                  <a:schemeClr val="dk2"/>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careers.unity.com</a:t>
            </a:r>
            <a:endParaRPr sz="1900" b="1">
              <a:solidFill>
                <a:schemeClr val="dk2"/>
              </a:solidFill>
              <a:latin typeface="Inter"/>
              <a:ea typeface="Inter"/>
              <a:cs typeface="Inter"/>
              <a:sym typeface="Inter"/>
            </a:endParaRPr>
          </a:p>
          <a:p>
            <a:pPr marL="0" lvl="0" indent="0" algn="l" rtl="0">
              <a:lnSpc>
                <a:spcPct val="100000"/>
              </a:lnSpc>
              <a:spcBef>
                <a:spcPts val="0"/>
              </a:spcBef>
              <a:spcAft>
                <a:spcPts val="0"/>
              </a:spcAft>
              <a:buNone/>
            </a:pPr>
            <a:r>
              <a:rPr lang="en" sz="900">
                <a:solidFill>
                  <a:schemeClr val="lt1"/>
                </a:solidFill>
                <a:latin typeface="Inter"/>
                <a:ea typeface="Inter"/>
                <a:cs typeface="Inter"/>
                <a:sym typeface="Inter"/>
              </a:rPr>
              <a:t>577 open positions across 38 locations + remote in 14 departments</a:t>
            </a:r>
            <a:endParaRPr sz="900">
              <a:solidFill>
                <a:schemeClr val="lt1"/>
              </a:solidFill>
              <a:latin typeface="Inter"/>
              <a:ea typeface="Inter"/>
              <a:cs typeface="Inter"/>
              <a:sym typeface="Inter"/>
            </a:endParaRPr>
          </a:p>
          <a:p>
            <a:pPr marL="0" lvl="0" indent="0" algn="l" rtl="0">
              <a:lnSpc>
                <a:spcPct val="100000"/>
              </a:lnSpc>
              <a:spcBef>
                <a:spcPts val="0"/>
              </a:spcBef>
              <a:spcAft>
                <a:spcPts val="0"/>
              </a:spcAft>
              <a:buNone/>
            </a:pPr>
            <a:endParaRPr sz="900">
              <a:solidFill>
                <a:schemeClr val="lt1"/>
              </a:solidFill>
              <a:latin typeface="Inter"/>
              <a:ea typeface="Inter"/>
              <a:cs typeface="Inter"/>
              <a:sym typeface="Inter"/>
            </a:endParaRPr>
          </a:p>
          <a:p>
            <a:pPr marL="0" lvl="0" indent="0" algn="l" rtl="0">
              <a:lnSpc>
                <a:spcPct val="100000"/>
              </a:lnSpc>
              <a:spcBef>
                <a:spcPts val="0"/>
              </a:spcBef>
              <a:spcAft>
                <a:spcPts val="0"/>
              </a:spcAft>
              <a:buNone/>
            </a:pPr>
            <a:r>
              <a:rPr lang="en" sz="1100" b="1">
                <a:solidFill>
                  <a:schemeClr val="lt1"/>
                </a:solidFill>
                <a:latin typeface="Inter"/>
                <a:ea typeface="Inter"/>
                <a:cs typeface="Inter"/>
                <a:sym typeface="Inter"/>
              </a:rPr>
              <a:t>Hiring Graphics Researchers, Developers, Tech Artists, and more </a:t>
            </a:r>
            <a:endParaRPr sz="1100" b="1">
              <a:solidFill>
                <a:schemeClr val="lt1"/>
              </a:solidFill>
              <a:latin typeface="Inter"/>
              <a:ea typeface="Inter"/>
              <a:cs typeface="Inter"/>
              <a:sym typeface="Inter"/>
            </a:endParaRPr>
          </a:p>
        </p:txBody>
      </p:sp>
      <p:pic>
        <p:nvPicPr>
          <p:cNvPr id="1025" name="Google Shape;1025;p72"/>
          <p:cNvPicPr preferRelativeResize="0"/>
          <p:nvPr/>
        </p:nvPicPr>
        <p:blipFill rotWithShape="1">
          <a:blip r:embed="rId4">
            <a:alphaModFix/>
          </a:blip>
          <a:srcRect l="26952" t="34615" r="15615" b="22017"/>
          <a:stretch/>
        </p:blipFill>
        <p:spPr>
          <a:xfrm>
            <a:off x="0" y="3334375"/>
            <a:ext cx="3594598" cy="1809127"/>
          </a:xfrm>
          <a:prstGeom prst="rect">
            <a:avLst/>
          </a:prstGeom>
          <a:noFill/>
          <a:ln>
            <a:noFill/>
          </a:ln>
        </p:spPr>
      </p:pic>
      <p:pic>
        <p:nvPicPr>
          <p:cNvPr id="1026" name="Google Shape;1026;p72"/>
          <p:cNvPicPr preferRelativeResize="0"/>
          <p:nvPr/>
        </p:nvPicPr>
        <p:blipFill rotWithShape="1">
          <a:blip r:embed="rId5">
            <a:alphaModFix/>
          </a:blip>
          <a:srcRect l="227" t="27138" r="673" b="20950"/>
          <a:stretch/>
        </p:blipFill>
        <p:spPr>
          <a:xfrm>
            <a:off x="3594600" y="3334375"/>
            <a:ext cx="2301898" cy="1809126"/>
          </a:xfrm>
          <a:prstGeom prst="rect">
            <a:avLst/>
          </a:prstGeom>
          <a:noFill/>
          <a:ln>
            <a:noFill/>
          </a:ln>
        </p:spPr>
      </p:pic>
      <p:pic>
        <p:nvPicPr>
          <p:cNvPr id="1027" name="Google Shape;1027;p72"/>
          <p:cNvPicPr preferRelativeResize="0"/>
          <p:nvPr/>
        </p:nvPicPr>
        <p:blipFill rotWithShape="1">
          <a:blip r:embed="rId6">
            <a:alphaModFix/>
          </a:blip>
          <a:srcRect t="22607" r="2752" b="23139"/>
          <a:stretch/>
        </p:blipFill>
        <p:spPr>
          <a:xfrm>
            <a:off x="3594599" y="0"/>
            <a:ext cx="2301898" cy="1926876"/>
          </a:xfrm>
          <a:prstGeom prst="rect">
            <a:avLst/>
          </a:prstGeom>
          <a:noFill/>
          <a:ln>
            <a:noFill/>
          </a:ln>
        </p:spPr>
      </p:pic>
      <p:pic>
        <p:nvPicPr>
          <p:cNvPr id="1028" name="Google Shape;1028;p72"/>
          <p:cNvPicPr preferRelativeResize="0"/>
          <p:nvPr/>
        </p:nvPicPr>
        <p:blipFill rotWithShape="1">
          <a:blip r:embed="rId7">
            <a:alphaModFix/>
          </a:blip>
          <a:srcRect l="6338" t="11858" r="1402" b="13935"/>
          <a:stretch/>
        </p:blipFill>
        <p:spPr>
          <a:xfrm>
            <a:off x="0" y="0"/>
            <a:ext cx="3594598" cy="1926875"/>
          </a:xfrm>
          <a:prstGeom prst="rect">
            <a:avLst/>
          </a:prstGeom>
          <a:noFill/>
          <a:ln>
            <a:noFill/>
          </a:ln>
        </p:spPr>
      </p:pic>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73"/>
          <p:cNvSpPr txBox="1">
            <a:spLocks noGrp="1"/>
          </p:cNvSpPr>
          <p:nvPr>
            <p:ph type="ctrTitle"/>
          </p:nvPr>
        </p:nvSpPr>
        <p:spPr>
          <a:xfrm>
            <a:off x="571525" y="1714825"/>
            <a:ext cx="7048500" cy="856800"/>
          </a:xfrm>
          <a:prstGeom prst="rect">
            <a:avLst/>
          </a:prstGeom>
        </p:spPr>
        <p:txBody>
          <a:bodyPr spcFirstLastPara="1" wrap="square" lIns="0" tIns="0" rIns="0" bIns="0" anchor="b" anchorCtr="0">
            <a:noAutofit/>
          </a:bodyPr>
          <a:lstStyle/>
          <a:p>
            <a:pPr marL="0" lvl="0" indent="0" algn="l" rtl="0">
              <a:spcBef>
                <a:spcPts val="0"/>
              </a:spcBef>
              <a:spcAft>
                <a:spcPts val="0"/>
              </a:spcAft>
              <a:buClr>
                <a:schemeClr val="dk1"/>
              </a:buClr>
              <a:buSzPts val="1100"/>
              <a:buFont typeface="Arial"/>
              <a:buNone/>
            </a:pPr>
            <a:r>
              <a:rPr lang="en"/>
              <a:t>Thank you. </a:t>
            </a:r>
            <a:endParaRPr/>
          </a:p>
        </p:txBody>
      </p:sp>
      <p:sp>
        <p:nvSpPr>
          <p:cNvPr id="1034" name="Google Shape;1034;p73"/>
          <p:cNvSpPr txBox="1">
            <a:spLocks noGrp="1"/>
          </p:cNvSpPr>
          <p:nvPr>
            <p:ph type="subTitle" idx="1"/>
          </p:nvPr>
        </p:nvSpPr>
        <p:spPr>
          <a:xfrm>
            <a:off x="571525" y="3000950"/>
            <a:ext cx="6667500" cy="15006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#unity3d</a:t>
            </a:r>
            <a:endParaRPr/>
          </a:p>
        </p:txBody>
      </p:sp>
      <p:sp>
        <p:nvSpPr>
          <p:cNvPr id="1035" name="Google Shape;1035;p73"/>
          <p:cNvSpPr txBox="1">
            <a:spLocks noGrp="1"/>
          </p:cNvSpPr>
          <p:nvPr>
            <p:ph type="sldNum" idx="12"/>
          </p:nvPr>
        </p:nvSpPr>
        <p:spPr>
          <a:xfrm>
            <a:off x="2995125" y="4715750"/>
            <a:ext cx="3100800" cy="21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Advances in Real-Time Rendering in Games  course, SIGGRAPH 2021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9"/>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FSR 1.0 Goals</a:t>
            </a:r>
            <a:endParaRPr/>
          </a:p>
        </p:txBody>
      </p:sp>
      <p:sp>
        <p:nvSpPr>
          <p:cNvPr id="409" name="Google Shape;409;p39"/>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410" name="Google Shape;410;p39"/>
          <p:cNvSpPr txBox="1">
            <a:spLocks noGrp="1"/>
          </p:cNvSpPr>
          <p:nvPr>
            <p:ph type="body" idx="1"/>
          </p:nvPr>
        </p:nvSpPr>
        <p:spPr>
          <a:xfrm>
            <a:off x="476125" y="1071775"/>
            <a:ext cx="8183400" cy="34296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b="1"/>
              <a:t>Goal: Provide a Dynamic Resolution Scaling solution</a:t>
            </a:r>
            <a:endParaRPr b="1"/>
          </a:p>
          <a:p>
            <a:pPr marL="914400" lvl="1" indent="-317500" algn="l" rtl="0">
              <a:lnSpc>
                <a:spcPct val="114000"/>
              </a:lnSpc>
              <a:spcBef>
                <a:spcPts val="1000"/>
              </a:spcBef>
              <a:spcAft>
                <a:spcPts val="0"/>
              </a:spcAft>
              <a:buSzPts val="1400"/>
              <a:buChar char="–"/>
            </a:pPr>
            <a:r>
              <a:rPr lang="en"/>
              <a:t>To reduce frame cost by reducing render resolution</a:t>
            </a:r>
            <a:endParaRPr/>
          </a:p>
          <a:p>
            <a:pPr marL="457200" lvl="0" indent="-336550" algn="l" rtl="0">
              <a:lnSpc>
                <a:spcPct val="114000"/>
              </a:lnSpc>
              <a:spcBef>
                <a:spcPts val="1000"/>
              </a:spcBef>
              <a:spcAft>
                <a:spcPts val="0"/>
              </a:spcAft>
              <a:buClr>
                <a:schemeClr val="accent6"/>
              </a:buClr>
              <a:buSzPts val="1700"/>
              <a:buChar char="—"/>
            </a:pPr>
            <a:r>
              <a:rPr lang="en">
                <a:solidFill>
                  <a:schemeClr val="accent6"/>
                </a:solidFill>
              </a:rPr>
              <a:t>Something easy to integrate, easily portable to just about anything</a:t>
            </a:r>
            <a:endParaRPr>
              <a:solidFill>
                <a:schemeClr val="accent6"/>
              </a:solidFill>
            </a:endParaRPr>
          </a:p>
          <a:p>
            <a:pPr marL="914400" lvl="1" indent="-317500" algn="l" rtl="0">
              <a:lnSpc>
                <a:spcPct val="114000"/>
              </a:lnSpc>
              <a:spcBef>
                <a:spcPts val="1000"/>
              </a:spcBef>
              <a:spcAft>
                <a:spcPts val="0"/>
              </a:spcAft>
              <a:buClr>
                <a:schemeClr val="accent6"/>
              </a:buClr>
              <a:buSzPts val="1400"/>
              <a:buChar char="–"/>
            </a:pPr>
            <a:r>
              <a:rPr lang="en" sz="1400">
                <a:solidFill>
                  <a:schemeClr val="accent6"/>
                </a:solidFill>
              </a:rPr>
              <a:t>And something which adds no temporal artifacts to the video signal</a:t>
            </a:r>
            <a:endParaRPr>
              <a:solidFill>
                <a:schemeClr val="accent6"/>
              </a:solidFill>
            </a:endParaRPr>
          </a:p>
          <a:p>
            <a:pPr marL="457200" lvl="0" indent="-336550" algn="l" rtl="0">
              <a:lnSpc>
                <a:spcPct val="114000"/>
              </a:lnSpc>
              <a:spcBef>
                <a:spcPts val="1000"/>
              </a:spcBef>
              <a:spcAft>
                <a:spcPts val="0"/>
              </a:spcAft>
              <a:buSzPts val="1700"/>
              <a:buChar char="—"/>
            </a:pPr>
            <a:r>
              <a:rPr lang="en"/>
              <a:t>Thus FSR 1.0 focuses on a spatial scaling algorithm</a:t>
            </a:r>
            <a:endParaRPr/>
          </a:p>
          <a:p>
            <a:pPr marL="914400" lvl="1" indent="-317500" algn="l" rtl="0">
              <a:lnSpc>
                <a:spcPct val="114000"/>
              </a:lnSpc>
              <a:spcBef>
                <a:spcPts val="1000"/>
              </a:spcBef>
              <a:spcAft>
                <a:spcPts val="0"/>
              </a:spcAft>
              <a:buSzPts val="1400"/>
              <a:buChar char="–"/>
            </a:pPr>
            <a:r>
              <a:rPr lang="en"/>
              <a:t>FSR 1.0 attempts to remove resampling artifacts on existing edges during scaling</a:t>
            </a:r>
            <a:endParaRPr/>
          </a:p>
          <a:p>
            <a:pPr marL="914400" lvl="1" indent="-317500" algn="l" rtl="0">
              <a:lnSpc>
                <a:spcPct val="114000"/>
              </a:lnSpc>
              <a:spcBef>
                <a:spcPts val="1000"/>
              </a:spcBef>
              <a:spcAft>
                <a:spcPts val="0"/>
              </a:spcAft>
              <a:buSzPts val="1400"/>
              <a:buChar char="–"/>
            </a:pPr>
            <a:r>
              <a:rPr lang="en"/>
              <a:t>But does not introduce new edges that didn’t exist in the source image</a:t>
            </a:r>
            <a:endParaRPr/>
          </a:p>
          <a:p>
            <a:pPr marL="457200" lvl="0" indent="0" algn="l" rtl="0">
              <a:lnSpc>
                <a:spcPct val="114000"/>
              </a:lnSpc>
              <a:spcBef>
                <a:spcPts val="1000"/>
              </a:spcBef>
              <a:spcAft>
                <a:spcPts val="0"/>
              </a:spcAft>
              <a:buNone/>
            </a:pPr>
            <a:endParaRPr>
              <a:solidFill>
                <a:schemeClr val="lt1"/>
              </a:solidFill>
            </a:endParaRPr>
          </a:p>
          <a:p>
            <a:pPr marL="0" lvl="0" indent="0" algn="l" rtl="0">
              <a:lnSpc>
                <a:spcPct val="114000"/>
              </a:lnSpc>
              <a:spcBef>
                <a:spcPts val="1000"/>
              </a:spcBef>
              <a:spcAft>
                <a:spcPts val="0"/>
              </a:spcAft>
              <a:buNone/>
            </a:pPr>
            <a:endParaRPr>
              <a:solidFill>
                <a:schemeClr val="lt1"/>
              </a:solidFill>
            </a:endParaRPr>
          </a:p>
          <a:p>
            <a:pPr marL="457200" lvl="0" indent="0" algn="l" rtl="0">
              <a:lnSpc>
                <a:spcPct val="114000"/>
              </a:lnSpc>
              <a:spcBef>
                <a:spcPts val="1000"/>
              </a:spcBef>
              <a:spcAft>
                <a:spcPts val="0"/>
              </a:spcAft>
              <a:buNone/>
            </a:pPr>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1000"/>
              </a:spcAft>
              <a:buNone/>
            </a:pPr>
            <a:endParaRPr/>
          </a:p>
        </p:txBody>
      </p:sp>
      <p:pic>
        <p:nvPicPr>
          <p:cNvPr id="411" name="Google Shape;411;p39"/>
          <p:cNvPicPr preferRelativeResize="0"/>
          <p:nvPr/>
        </p:nvPicPr>
        <p:blipFill>
          <a:blip r:embed="rId3">
            <a:alphaModFix/>
          </a:blip>
          <a:stretch>
            <a:fillRect/>
          </a:stretch>
        </p:blipFill>
        <p:spPr>
          <a:xfrm>
            <a:off x="476250" y="4564300"/>
            <a:ext cx="889025" cy="440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animEffect transition="in" filter="fade">
                                      <p:cBhvr>
                                        <p:cTn id="7" dur="1000"/>
                                        <p:tgtEl>
                                          <p:spTgt spid="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xEl>
                                              <p:pRg st="1" end="1"/>
                                            </p:txEl>
                                          </p:spTgt>
                                        </p:tgtEl>
                                        <p:attrNameLst>
                                          <p:attrName>style.visibility</p:attrName>
                                        </p:attrNameLst>
                                      </p:cBhvr>
                                      <p:to>
                                        <p:strVal val="visible"/>
                                      </p:to>
                                    </p:set>
                                    <p:animEffect transition="in" filter="fade">
                                      <p:cBhvr>
                                        <p:cTn id="12" dur="1000"/>
                                        <p:tgtEl>
                                          <p:spTgt spid="4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
                                            <p:txEl>
                                              <p:pRg st="2" end="2"/>
                                            </p:txEl>
                                          </p:spTgt>
                                        </p:tgtEl>
                                        <p:attrNameLst>
                                          <p:attrName>style.visibility</p:attrName>
                                        </p:attrNameLst>
                                      </p:cBhvr>
                                      <p:to>
                                        <p:strVal val="visible"/>
                                      </p:to>
                                    </p:set>
                                    <p:animEffect transition="in" filter="fade">
                                      <p:cBhvr>
                                        <p:cTn id="17" dur="1000"/>
                                        <p:tgtEl>
                                          <p:spTgt spid="4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
                                            <p:txEl>
                                              <p:pRg st="3" end="3"/>
                                            </p:txEl>
                                          </p:spTgt>
                                        </p:tgtEl>
                                        <p:attrNameLst>
                                          <p:attrName>style.visibility</p:attrName>
                                        </p:attrNameLst>
                                      </p:cBhvr>
                                      <p:to>
                                        <p:strVal val="visible"/>
                                      </p:to>
                                    </p:set>
                                    <p:animEffect transition="in" filter="fade">
                                      <p:cBhvr>
                                        <p:cTn id="22" dur="1000"/>
                                        <p:tgtEl>
                                          <p:spTgt spid="4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
                                            <p:txEl>
                                              <p:pRg st="4" end="4"/>
                                            </p:txEl>
                                          </p:spTgt>
                                        </p:tgtEl>
                                        <p:attrNameLst>
                                          <p:attrName>style.visibility</p:attrName>
                                        </p:attrNameLst>
                                      </p:cBhvr>
                                      <p:to>
                                        <p:strVal val="visible"/>
                                      </p:to>
                                    </p:set>
                                    <p:animEffect transition="in" filter="fade">
                                      <p:cBhvr>
                                        <p:cTn id="27" dur="1000"/>
                                        <p:tgtEl>
                                          <p:spTgt spid="4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
                                            <p:txEl>
                                              <p:pRg st="5" end="5"/>
                                            </p:txEl>
                                          </p:spTgt>
                                        </p:tgtEl>
                                        <p:attrNameLst>
                                          <p:attrName>style.visibility</p:attrName>
                                        </p:attrNameLst>
                                      </p:cBhvr>
                                      <p:to>
                                        <p:strVal val="visible"/>
                                      </p:to>
                                    </p:set>
                                    <p:animEffect transition="in" filter="fade">
                                      <p:cBhvr>
                                        <p:cTn id="32" dur="1000"/>
                                        <p:tgtEl>
                                          <p:spTgt spid="4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
                                            <p:txEl>
                                              <p:pRg st="6" end="6"/>
                                            </p:txEl>
                                          </p:spTgt>
                                        </p:tgtEl>
                                        <p:attrNameLst>
                                          <p:attrName>style.visibility</p:attrName>
                                        </p:attrNameLst>
                                      </p:cBhvr>
                                      <p:to>
                                        <p:strVal val="visible"/>
                                      </p:to>
                                    </p:set>
                                    <p:animEffect transition="in" filter="fade">
                                      <p:cBhvr>
                                        <p:cTn id="37" dur="1000"/>
                                        <p:tgtEl>
                                          <p:spTgt spid="4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0">
                                            <p:txEl>
                                              <p:pRg st="7" end="7"/>
                                            </p:txEl>
                                          </p:spTgt>
                                        </p:tgtEl>
                                        <p:attrNameLst>
                                          <p:attrName>style.visibility</p:attrName>
                                        </p:attrNameLst>
                                      </p:cBhvr>
                                      <p:to>
                                        <p:strVal val="visible"/>
                                      </p:to>
                                    </p:set>
                                    <p:animEffect transition="in" filter="fade">
                                      <p:cBhvr>
                                        <p:cTn id="42" dur="1000"/>
                                        <p:tgtEl>
                                          <p:spTgt spid="4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0">
                                            <p:txEl>
                                              <p:pRg st="8" end="8"/>
                                            </p:txEl>
                                          </p:spTgt>
                                        </p:tgtEl>
                                        <p:attrNameLst>
                                          <p:attrName>style.visibility</p:attrName>
                                        </p:attrNameLst>
                                      </p:cBhvr>
                                      <p:to>
                                        <p:strVal val="visible"/>
                                      </p:to>
                                    </p:set>
                                    <p:animEffect transition="in" filter="fade">
                                      <p:cBhvr>
                                        <p:cTn id="47" dur="1000"/>
                                        <p:tgtEl>
                                          <p:spTgt spid="4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0">
                                            <p:txEl>
                                              <p:pRg st="9" end="9"/>
                                            </p:txEl>
                                          </p:spTgt>
                                        </p:tgtEl>
                                        <p:attrNameLst>
                                          <p:attrName>style.visibility</p:attrName>
                                        </p:attrNameLst>
                                      </p:cBhvr>
                                      <p:to>
                                        <p:strVal val="visible"/>
                                      </p:to>
                                    </p:set>
                                    <p:animEffect transition="in" filter="fade">
                                      <p:cBhvr>
                                        <p:cTn id="52" dur="1000"/>
                                        <p:tgtEl>
                                          <p:spTgt spid="41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0">
                                            <p:txEl>
                                              <p:pRg st="10" end="10"/>
                                            </p:txEl>
                                          </p:spTgt>
                                        </p:tgtEl>
                                        <p:attrNameLst>
                                          <p:attrName>style.visibility</p:attrName>
                                        </p:attrNameLst>
                                      </p:cBhvr>
                                      <p:to>
                                        <p:strVal val="visible"/>
                                      </p:to>
                                    </p:set>
                                    <p:animEffect transition="in" filter="fade">
                                      <p:cBhvr>
                                        <p:cTn id="57" dur="1000"/>
                                        <p:tgtEl>
                                          <p:spTgt spid="41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0">
                                            <p:txEl>
                                              <p:pRg st="11" end="11"/>
                                            </p:txEl>
                                          </p:spTgt>
                                        </p:tgtEl>
                                        <p:attrNameLst>
                                          <p:attrName>style.visibility</p:attrName>
                                        </p:attrNameLst>
                                      </p:cBhvr>
                                      <p:to>
                                        <p:strVal val="visible"/>
                                      </p:to>
                                    </p:set>
                                    <p:animEffect transition="in" filter="fade">
                                      <p:cBhvr>
                                        <p:cTn id="62" dur="1000"/>
                                        <p:tgtEl>
                                          <p:spTgt spid="4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0"/>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FSR 1.0 Source</a:t>
            </a:r>
            <a:endParaRPr/>
          </a:p>
        </p:txBody>
      </p:sp>
      <p:sp>
        <p:nvSpPr>
          <p:cNvPr id="417" name="Google Shape;417;p40"/>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418" name="Google Shape;418;p40"/>
          <p:cNvSpPr txBox="1">
            <a:spLocks noGrp="1"/>
          </p:cNvSpPr>
          <p:nvPr>
            <p:ph type="body" idx="1"/>
          </p:nvPr>
        </p:nvSpPr>
        <p:spPr>
          <a:xfrm>
            <a:off x="476125" y="1071775"/>
            <a:ext cx="8183400" cy="34296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Clr>
                <a:schemeClr val="accent4"/>
              </a:buClr>
              <a:buSzPts val="1700"/>
              <a:buChar char="—"/>
            </a:pPr>
            <a:r>
              <a:rPr lang="en" u="sng">
                <a:solidFill>
                  <a:schemeClr val="accent4"/>
                </a:solidFill>
                <a:hlinkClick r:id="rId3">
                  <a:extLst>
                    <a:ext uri="{A12FA001-AC4F-418D-AE19-62706E023703}">
                      <ahyp:hlinkClr xmlns:ahyp="http://schemas.microsoft.com/office/drawing/2018/hyperlinkcolor" val="tx"/>
                    </a:ext>
                  </a:extLst>
                </a:hlinkClick>
              </a:rPr>
              <a:t>https://gpuopen.com/fidelityfx-superresolution/</a:t>
            </a:r>
            <a:endParaRPr>
              <a:solidFill>
                <a:schemeClr val="accent4"/>
              </a:solidFill>
            </a:endParaRPr>
          </a:p>
          <a:p>
            <a:pPr marL="457200" lvl="0" indent="-336550" algn="l" rtl="0">
              <a:lnSpc>
                <a:spcPct val="114000"/>
              </a:lnSpc>
              <a:spcBef>
                <a:spcPts val="1000"/>
              </a:spcBef>
              <a:spcAft>
                <a:spcPts val="0"/>
              </a:spcAft>
              <a:buSzPts val="1700"/>
              <a:buChar char="—"/>
            </a:pPr>
            <a:r>
              <a:rPr lang="en"/>
              <a:t>ffx_a.h - Portability header</a:t>
            </a:r>
            <a:endParaRPr/>
          </a:p>
          <a:p>
            <a:pPr marL="457200" lvl="0" indent="-336550" algn="l" rtl="0">
              <a:lnSpc>
                <a:spcPct val="114000"/>
              </a:lnSpc>
              <a:spcBef>
                <a:spcPts val="1000"/>
              </a:spcBef>
              <a:spcAft>
                <a:spcPts val="0"/>
              </a:spcAft>
              <a:buSzPts val="1700"/>
              <a:buChar char="—"/>
            </a:pPr>
            <a:r>
              <a:rPr lang="en"/>
              <a:t>ffx_fsr1.h - Collection of a bunch of algorithms</a:t>
            </a:r>
            <a:endParaRPr/>
          </a:p>
          <a:p>
            <a:pPr marL="914400" lvl="1" indent="-317500" algn="l" rtl="0">
              <a:lnSpc>
                <a:spcPct val="114000"/>
              </a:lnSpc>
              <a:spcBef>
                <a:spcPts val="1000"/>
              </a:spcBef>
              <a:spcAft>
                <a:spcPts val="0"/>
              </a:spcAft>
              <a:buClr>
                <a:schemeClr val="lt1"/>
              </a:buClr>
              <a:buSzPts val="1400"/>
              <a:buChar char="–"/>
            </a:pPr>
            <a:r>
              <a:rPr lang="en" b="1">
                <a:solidFill>
                  <a:schemeClr val="lt1"/>
                </a:solidFill>
              </a:rPr>
              <a:t>[EASU] Edge Adaptive Spatial Upsampling (topic of this part of the talk)</a:t>
            </a:r>
            <a:endParaRPr b="1">
              <a:solidFill>
                <a:schemeClr val="lt1"/>
              </a:solidFill>
            </a:endParaRPr>
          </a:p>
          <a:p>
            <a:pPr marL="914400" lvl="1" indent="-317500" algn="l" rtl="0">
              <a:lnSpc>
                <a:spcPct val="114000"/>
              </a:lnSpc>
              <a:spcBef>
                <a:spcPts val="1000"/>
              </a:spcBef>
              <a:spcAft>
                <a:spcPts val="0"/>
              </a:spcAft>
              <a:buClr>
                <a:srgbClr val="666666"/>
              </a:buClr>
              <a:buSzPts val="1400"/>
              <a:buChar char="–"/>
            </a:pPr>
            <a:r>
              <a:rPr lang="en">
                <a:solidFill>
                  <a:srgbClr val="666666"/>
                </a:solidFill>
              </a:rPr>
              <a:t>[RCAS] Robust Contrast Adaptive Sharpening</a:t>
            </a:r>
            <a:endParaRPr>
              <a:solidFill>
                <a:srgbClr val="666666"/>
              </a:solidFill>
            </a:endParaRPr>
          </a:p>
          <a:p>
            <a:pPr marL="914400" lvl="1" indent="-317500" algn="l" rtl="0">
              <a:lnSpc>
                <a:spcPct val="114000"/>
              </a:lnSpc>
              <a:spcBef>
                <a:spcPts val="1000"/>
              </a:spcBef>
              <a:spcAft>
                <a:spcPts val="0"/>
              </a:spcAft>
              <a:buClr>
                <a:srgbClr val="666666"/>
              </a:buClr>
              <a:buSzPts val="1400"/>
              <a:buChar char="–"/>
            </a:pPr>
            <a:r>
              <a:rPr lang="en">
                <a:solidFill>
                  <a:srgbClr val="666666"/>
                </a:solidFill>
              </a:rPr>
              <a:t>[LFGA] Linear Film Grain Applicator</a:t>
            </a:r>
            <a:endParaRPr>
              <a:solidFill>
                <a:srgbClr val="666666"/>
              </a:solidFill>
            </a:endParaRPr>
          </a:p>
          <a:p>
            <a:pPr marL="914400" lvl="1" indent="-317500" algn="l" rtl="0">
              <a:lnSpc>
                <a:spcPct val="114000"/>
              </a:lnSpc>
              <a:spcBef>
                <a:spcPts val="1000"/>
              </a:spcBef>
              <a:spcAft>
                <a:spcPts val="0"/>
              </a:spcAft>
              <a:buClr>
                <a:srgbClr val="666666"/>
              </a:buClr>
              <a:buSzPts val="1400"/>
              <a:buChar char="–"/>
            </a:pPr>
            <a:r>
              <a:rPr lang="en">
                <a:solidFill>
                  <a:srgbClr val="666666"/>
                </a:solidFill>
              </a:rPr>
              <a:t>[SRTM] Simple Reversible Tonemapper</a:t>
            </a:r>
            <a:endParaRPr>
              <a:solidFill>
                <a:srgbClr val="666666"/>
              </a:solidFill>
            </a:endParaRPr>
          </a:p>
          <a:p>
            <a:pPr marL="914400" lvl="1" indent="-317500" algn="l" rtl="0">
              <a:lnSpc>
                <a:spcPct val="114000"/>
              </a:lnSpc>
              <a:spcBef>
                <a:spcPts val="1000"/>
              </a:spcBef>
              <a:spcAft>
                <a:spcPts val="0"/>
              </a:spcAft>
              <a:buClr>
                <a:srgbClr val="666666"/>
              </a:buClr>
              <a:buSzPts val="1400"/>
              <a:buChar char="–"/>
            </a:pPr>
            <a:r>
              <a:rPr lang="en">
                <a:solidFill>
                  <a:srgbClr val="666666"/>
                </a:solidFill>
              </a:rPr>
              <a:t>[TEPD] Temporal Energy Preserving Dither</a:t>
            </a:r>
            <a:endParaRPr>
              <a:solidFill>
                <a:srgbClr val="666666"/>
              </a:solidFill>
            </a:endParaRPr>
          </a:p>
          <a:p>
            <a:pPr marL="0" lvl="0" indent="0" algn="l" rtl="0">
              <a:lnSpc>
                <a:spcPct val="114000"/>
              </a:lnSpc>
              <a:spcBef>
                <a:spcPts val="1000"/>
              </a:spcBef>
              <a:spcAft>
                <a:spcPts val="1000"/>
              </a:spcAft>
              <a:buNone/>
            </a:pPr>
            <a:endParaRPr/>
          </a:p>
        </p:txBody>
      </p:sp>
      <p:pic>
        <p:nvPicPr>
          <p:cNvPr id="419" name="Google Shape;419;p40"/>
          <p:cNvPicPr preferRelativeResize="0"/>
          <p:nvPr/>
        </p:nvPicPr>
        <p:blipFill>
          <a:blip r:embed="rId4">
            <a:alphaModFix/>
          </a:blip>
          <a:stretch>
            <a:fillRect/>
          </a:stretch>
        </p:blipFill>
        <p:spPr>
          <a:xfrm>
            <a:off x="476250" y="4564300"/>
            <a:ext cx="889025" cy="440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Effect transition="in" filter="fade">
                                      <p:cBhvr>
                                        <p:cTn id="7" dur="1000"/>
                                        <p:tgtEl>
                                          <p:spTgt spid="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8">
                                            <p:txEl>
                                              <p:pRg st="1" end="1"/>
                                            </p:txEl>
                                          </p:spTgt>
                                        </p:tgtEl>
                                        <p:attrNameLst>
                                          <p:attrName>style.visibility</p:attrName>
                                        </p:attrNameLst>
                                      </p:cBhvr>
                                      <p:to>
                                        <p:strVal val="visible"/>
                                      </p:to>
                                    </p:set>
                                    <p:animEffect transition="in" filter="fade">
                                      <p:cBhvr>
                                        <p:cTn id="12" dur="1000"/>
                                        <p:tgtEl>
                                          <p:spTgt spid="4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8">
                                            <p:txEl>
                                              <p:pRg st="2" end="2"/>
                                            </p:txEl>
                                          </p:spTgt>
                                        </p:tgtEl>
                                        <p:attrNameLst>
                                          <p:attrName>style.visibility</p:attrName>
                                        </p:attrNameLst>
                                      </p:cBhvr>
                                      <p:to>
                                        <p:strVal val="visible"/>
                                      </p:to>
                                    </p:set>
                                    <p:animEffect transition="in" filter="fade">
                                      <p:cBhvr>
                                        <p:cTn id="17" dur="1000"/>
                                        <p:tgtEl>
                                          <p:spTgt spid="4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8">
                                            <p:txEl>
                                              <p:pRg st="3" end="3"/>
                                            </p:txEl>
                                          </p:spTgt>
                                        </p:tgtEl>
                                        <p:attrNameLst>
                                          <p:attrName>style.visibility</p:attrName>
                                        </p:attrNameLst>
                                      </p:cBhvr>
                                      <p:to>
                                        <p:strVal val="visible"/>
                                      </p:to>
                                    </p:set>
                                    <p:animEffect transition="in" filter="fade">
                                      <p:cBhvr>
                                        <p:cTn id="22" dur="1000"/>
                                        <p:tgtEl>
                                          <p:spTgt spid="4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8">
                                            <p:txEl>
                                              <p:pRg st="4" end="4"/>
                                            </p:txEl>
                                          </p:spTgt>
                                        </p:tgtEl>
                                        <p:attrNameLst>
                                          <p:attrName>style.visibility</p:attrName>
                                        </p:attrNameLst>
                                      </p:cBhvr>
                                      <p:to>
                                        <p:strVal val="visible"/>
                                      </p:to>
                                    </p:set>
                                    <p:animEffect transition="in" filter="fade">
                                      <p:cBhvr>
                                        <p:cTn id="27" dur="1000"/>
                                        <p:tgtEl>
                                          <p:spTgt spid="4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8">
                                            <p:txEl>
                                              <p:pRg st="5" end="5"/>
                                            </p:txEl>
                                          </p:spTgt>
                                        </p:tgtEl>
                                        <p:attrNameLst>
                                          <p:attrName>style.visibility</p:attrName>
                                        </p:attrNameLst>
                                      </p:cBhvr>
                                      <p:to>
                                        <p:strVal val="visible"/>
                                      </p:to>
                                    </p:set>
                                    <p:animEffect transition="in" filter="fade">
                                      <p:cBhvr>
                                        <p:cTn id="32" dur="1000"/>
                                        <p:tgtEl>
                                          <p:spTgt spid="4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8">
                                            <p:txEl>
                                              <p:pRg st="6" end="6"/>
                                            </p:txEl>
                                          </p:spTgt>
                                        </p:tgtEl>
                                        <p:attrNameLst>
                                          <p:attrName>style.visibility</p:attrName>
                                        </p:attrNameLst>
                                      </p:cBhvr>
                                      <p:to>
                                        <p:strVal val="visible"/>
                                      </p:to>
                                    </p:set>
                                    <p:animEffect transition="in" filter="fade">
                                      <p:cBhvr>
                                        <p:cTn id="37" dur="1000"/>
                                        <p:tgtEl>
                                          <p:spTgt spid="4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8">
                                            <p:txEl>
                                              <p:pRg st="7" end="7"/>
                                            </p:txEl>
                                          </p:spTgt>
                                        </p:tgtEl>
                                        <p:attrNameLst>
                                          <p:attrName>style.visibility</p:attrName>
                                        </p:attrNameLst>
                                      </p:cBhvr>
                                      <p:to>
                                        <p:strVal val="visible"/>
                                      </p:to>
                                    </p:set>
                                    <p:animEffect transition="in" filter="fade">
                                      <p:cBhvr>
                                        <p:cTn id="42" dur="1000"/>
                                        <p:tgtEl>
                                          <p:spTgt spid="4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8">
                                            <p:txEl>
                                              <p:pRg st="8" end="8"/>
                                            </p:txEl>
                                          </p:spTgt>
                                        </p:tgtEl>
                                        <p:attrNameLst>
                                          <p:attrName>style.visibility</p:attrName>
                                        </p:attrNameLst>
                                      </p:cBhvr>
                                      <p:to>
                                        <p:strVal val="visible"/>
                                      </p:to>
                                    </p:set>
                                    <p:animEffect transition="in" filter="fade">
                                      <p:cBhvr>
                                        <p:cTn id="47" dur="1000"/>
                                        <p:tgtEl>
                                          <p:spTgt spid="4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1"/>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[EASU] Edge Adaptive Spatial Upsampling</a:t>
            </a:r>
            <a:endParaRPr/>
          </a:p>
        </p:txBody>
      </p:sp>
      <p:sp>
        <p:nvSpPr>
          <p:cNvPr id="425" name="Google Shape;425;p41"/>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426" name="Google Shape;426;p41"/>
          <p:cNvSpPr txBox="1">
            <a:spLocks noGrp="1"/>
          </p:cNvSpPr>
          <p:nvPr>
            <p:ph type="body" idx="1"/>
          </p:nvPr>
        </p:nvSpPr>
        <p:spPr>
          <a:xfrm>
            <a:off x="476125" y="1071775"/>
            <a:ext cx="8183400" cy="9306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b="1"/>
              <a:t>EASU is the upsampling algorithm in FSR 1.0</a:t>
            </a:r>
            <a:endParaRPr b="1"/>
          </a:p>
          <a:p>
            <a:pPr marL="0" lvl="0" indent="0" algn="l" rtl="0">
              <a:lnSpc>
                <a:spcPct val="114000"/>
              </a:lnSpc>
              <a:spcBef>
                <a:spcPts val="1000"/>
              </a:spcBef>
              <a:spcAft>
                <a:spcPts val="1000"/>
              </a:spcAft>
              <a:buNone/>
            </a:pPr>
            <a:endParaRPr/>
          </a:p>
        </p:txBody>
      </p:sp>
      <p:pic>
        <p:nvPicPr>
          <p:cNvPr id="427" name="Google Shape;427;p41"/>
          <p:cNvPicPr preferRelativeResize="0"/>
          <p:nvPr/>
        </p:nvPicPr>
        <p:blipFill>
          <a:blip r:embed="rId3">
            <a:alphaModFix/>
          </a:blip>
          <a:stretch>
            <a:fillRect/>
          </a:stretch>
        </p:blipFill>
        <p:spPr>
          <a:xfrm>
            <a:off x="476250" y="4564300"/>
            <a:ext cx="889025" cy="440300"/>
          </a:xfrm>
          <a:prstGeom prst="rect">
            <a:avLst/>
          </a:prstGeom>
          <a:noFill/>
          <a:ln>
            <a:noFill/>
          </a:ln>
        </p:spPr>
      </p:pic>
      <p:sp>
        <p:nvSpPr>
          <p:cNvPr id="428" name="Google Shape;428;p41"/>
          <p:cNvSpPr txBox="1"/>
          <p:nvPr/>
        </p:nvSpPr>
        <p:spPr>
          <a:xfrm>
            <a:off x="6318250" y="3040175"/>
            <a:ext cx="2546700" cy="554100"/>
          </a:xfrm>
          <a:prstGeom prst="rect">
            <a:avLst/>
          </a:prstGeom>
          <a:solidFill>
            <a:srgbClr val="666666"/>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Roboto"/>
                <a:ea typeface="Roboto"/>
                <a:cs typeface="Roboto"/>
                <a:sym typeface="Roboto"/>
              </a:rPr>
              <a:t>Lanczos Resampling</a:t>
            </a:r>
            <a:endParaRPr sz="800" b="1">
              <a:solidFill>
                <a:schemeClr val="dk1"/>
              </a:solidFill>
              <a:latin typeface="Roboto"/>
              <a:ea typeface="Roboto"/>
              <a:cs typeface="Roboto"/>
              <a:sym typeface="Roboto"/>
            </a:endParaRPr>
          </a:p>
          <a:p>
            <a:pPr marL="0" lvl="0" indent="0" algn="l" rtl="0">
              <a:spcBef>
                <a:spcPts val="0"/>
              </a:spcBef>
              <a:spcAft>
                <a:spcPts val="0"/>
              </a:spcAft>
              <a:buNone/>
            </a:pPr>
            <a:r>
              <a:rPr lang="en" sz="800">
                <a:solidFill>
                  <a:schemeClr val="dk1"/>
                </a:solidFill>
                <a:latin typeface="Roboto"/>
                <a:ea typeface="Roboto"/>
                <a:cs typeface="Roboto"/>
                <a:sym typeface="Roboto"/>
              </a:rPr>
              <a:t>Sinc function windowed by larger sinc function</a:t>
            </a:r>
            <a:endParaRPr sz="800">
              <a:solidFill>
                <a:schemeClr val="dk1"/>
              </a:solidFill>
              <a:latin typeface="Roboto"/>
              <a:ea typeface="Roboto"/>
              <a:cs typeface="Roboto"/>
              <a:sym typeface="Roboto"/>
            </a:endParaRPr>
          </a:p>
          <a:p>
            <a:pPr marL="0" lvl="0" indent="0" algn="l" rtl="0">
              <a:spcBef>
                <a:spcPts val="0"/>
              </a:spcBef>
              <a:spcAft>
                <a:spcPts val="0"/>
              </a:spcAft>
              <a:buNone/>
            </a:pPr>
            <a:r>
              <a:rPr lang="en" sz="800">
                <a:solidFill>
                  <a:schemeClr val="dk1"/>
                </a:solidFill>
                <a:latin typeface="Roboto"/>
                <a:ea typeface="Roboto"/>
                <a:cs typeface="Roboto"/>
                <a:sym typeface="Roboto"/>
              </a:rPr>
              <a:t>Sinc is a “theoretically” optimal reconstruction filter</a:t>
            </a:r>
            <a:endParaRPr sz="800">
              <a:solidFill>
                <a:schemeClr val="dk1"/>
              </a:solidFill>
              <a:latin typeface="Roboto"/>
              <a:ea typeface="Roboto"/>
              <a:cs typeface="Roboto"/>
              <a:sym typeface="Roboto"/>
            </a:endParaRPr>
          </a:p>
        </p:txBody>
      </p:sp>
      <p:sp>
        <p:nvSpPr>
          <p:cNvPr id="429" name="Google Shape;429;p41"/>
          <p:cNvSpPr txBox="1"/>
          <p:nvPr/>
        </p:nvSpPr>
        <p:spPr>
          <a:xfrm>
            <a:off x="5798900" y="1362475"/>
            <a:ext cx="2546700" cy="431100"/>
          </a:xfrm>
          <a:prstGeom prst="rect">
            <a:avLst/>
          </a:prstGeom>
          <a:solidFill>
            <a:srgbClr val="666666"/>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Roboto"/>
                <a:ea typeface="Roboto"/>
                <a:cs typeface="Roboto"/>
                <a:sym typeface="Roboto"/>
              </a:rPr>
              <a:t>CAS (Contrast Adaptive Sharpening)</a:t>
            </a:r>
            <a:endParaRPr sz="800" b="1">
              <a:solidFill>
                <a:schemeClr val="dk1"/>
              </a:solidFill>
              <a:latin typeface="Roboto"/>
              <a:ea typeface="Roboto"/>
              <a:cs typeface="Roboto"/>
              <a:sym typeface="Roboto"/>
            </a:endParaRPr>
          </a:p>
          <a:p>
            <a:pPr marL="0" lvl="0" indent="0" algn="l" rtl="0">
              <a:spcBef>
                <a:spcPts val="0"/>
              </a:spcBef>
              <a:spcAft>
                <a:spcPts val="0"/>
              </a:spcAft>
              <a:buNone/>
            </a:pPr>
            <a:r>
              <a:rPr lang="en" sz="800">
                <a:solidFill>
                  <a:schemeClr val="dk1"/>
                </a:solidFill>
                <a:latin typeface="Roboto"/>
                <a:ea typeface="Roboto"/>
                <a:cs typeface="Roboto"/>
                <a:sym typeface="Roboto"/>
              </a:rPr>
              <a:t>Sharpening varied per output pixel based on signal</a:t>
            </a:r>
            <a:endParaRPr sz="800">
              <a:solidFill>
                <a:schemeClr val="dk1"/>
              </a:solidFill>
              <a:latin typeface="Roboto"/>
              <a:ea typeface="Roboto"/>
              <a:cs typeface="Roboto"/>
              <a:sym typeface="Roboto"/>
            </a:endParaRPr>
          </a:p>
        </p:txBody>
      </p:sp>
      <p:sp>
        <p:nvSpPr>
          <p:cNvPr id="430" name="Google Shape;430;p41"/>
          <p:cNvSpPr txBox="1">
            <a:spLocks noGrp="1"/>
          </p:cNvSpPr>
          <p:nvPr>
            <p:ph type="body" idx="1"/>
          </p:nvPr>
        </p:nvSpPr>
        <p:spPr>
          <a:xfrm>
            <a:off x="426025" y="1534525"/>
            <a:ext cx="8183400" cy="1919400"/>
          </a:xfrm>
          <a:prstGeom prst="rect">
            <a:avLst/>
          </a:prstGeom>
        </p:spPr>
        <p:txBody>
          <a:bodyPr spcFirstLastPara="1" wrap="square" lIns="0" tIns="0" rIns="0" bIns="0" anchor="t" anchorCtr="0">
            <a:noAutofit/>
          </a:bodyPr>
          <a:lstStyle/>
          <a:p>
            <a:pPr marL="457200" lvl="0" indent="0" algn="l" rtl="0">
              <a:lnSpc>
                <a:spcPct val="114000"/>
              </a:lnSpc>
              <a:spcBef>
                <a:spcPts val="0"/>
              </a:spcBef>
              <a:spcAft>
                <a:spcPts val="0"/>
              </a:spcAft>
              <a:buNone/>
            </a:pPr>
            <a:endParaRPr/>
          </a:p>
          <a:p>
            <a:pPr marL="457200" lvl="0" indent="-336550" algn="l" rtl="0">
              <a:lnSpc>
                <a:spcPct val="114000"/>
              </a:lnSpc>
              <a:spcBef>
                <a:spcPts val="1000"/>
              </a:spcBef>
              <a:spcAft>
                <a:spcPts val="0"/>
              </a:spcAft>
              <a:buSzPts val="1700"/>
              <a:buChar char="—"/>
            </a:pPr>
            <a:r>
              <a:rPr lang="en"/>
              <a:t>Aim of EASU was to provide better scaling than </a:t>
            </a:r>
            <a:r>
              <a:rPr lang="en">
                <a:solidFill>
                  <a:schemeClr val="accent4"/>
                </a:solidFill>
              </a:rPr>
              <a:t>CAS [3] + hardware scaling</a:t>
            </a:r>
            <a:endParaRPr>
              <a:solidFill>
                <a:schemeClr val="accent4"/>
              </a:solidFill>
            </a:endParaRPr>
          </a:p>
          <a:p>
            <a:pPr marL="914400" lvl="1" indent="-317500" algn="l" rtl="0">
              <a:lnSpc>
                <a:spcPct val="114000"/>
              </a:lnSpc>
              <a:spcBef>
                <a:spcPts val="1000"/>
              </a:spcBef>
              <a:spcAft>
                <a:spcPts val="0"/>
              </a:spcAft>
              <a:buSzPts val="1400"/>
              <a:buChar char="–"/>
            </a:pPr>
            <a:r>
              <a:rPr lang="en"/>
              <a:t>A quality improvement, which carries higher cost due to scaling in a shader</a:t>
            </a:r>
            <a:endParaRPr/>
          </a:p>
          <a:p>
            <a:pPr marL="914400" lvl="1" indent="-317500" algn="l" rtl="0">
              <a:lnSpc>
                <a:spcPct val="114000"/>
              </a:lnSpc>
              <a:spcBef>
                <a:spcPts val="1000"/>
              </a:spcBef>
              <a:spcAft>
                <a:spcPts val="0"/>
              </a:spcAft>
              <a:buClr>
                <a:schemeClr val="accent4"/>
              </a:buClr>
              <a:buSzPts val="1400"/>
              <a:buChar char="–"/>
            </a:pPr>
            <a:r>
              <a:rPr lang="en">
                <a:solidFill>
                  <a:schemeClr val="accent4"/>
                </a:solidFill>
              </a:rPr>
              <a:t>Hardware scaling on scanout visually matches horizontal and vertical Lanczos</a:t>
            </a:r>
            <a:endParaRPr>
              <a:solidFill>
                <a:schemeClr val="accent4"/>
              </a:solidFill>
            </a:endParaRPr>
          </a:p>
          <a:p>
            <a:pPr marL="914400" lvl="1" indent="-317500" algn="l" rtl="0">
              <a:lnSpc>
                <a:spcPct val="114000"/>
              </a:lnSpc>
              <a:spcBef>
                <a:spcPts val="1000"/>
              </a:spcBef>
              <a:spcAft>
                <a:spcPts val="0"/>
              </a:spcAft>
              <a:buClr>
                <a:schemeClr val="accent6"/>
              </a:buClr>
              <a:buSzPts val="1400"/>
              <a:buChar char="–"/>
            </a:pPr>
            <a:r>
              <a:rPr lang="en">
                <a:solidFill>
                  <a:schemeClr val="accent6"/>
                </a:solidFill>
              </a:rPr>
              <a:t>EASU is a locally adaptive elliptical Lanczos-like filter [1]</a:t>
            </a:r>
            <a:endParaRPr>
              <a:solidFill>
                <a:schemeClr val="accent6"/>
              </a:solidFill>
            </a:endParaRPr>
          </a:p>
          <a:p>
            <a:pPr marL="457200" lvl="0" indent="0" algn="l" rtl="0">
              <a:lnSpc>
                <a:spcPct val="114000"/>
              </a:lnSpc>
              <a:spcBef>
                <a:spcPts val="1000"/>
              </a:spcBef>
              <a:spcAft>
                <a:spcPts val="0"/>
              </a:spcAft>
              <a:buNone/>
            </a:pPr>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1000"/>
              </a:spcAft>
              <a:buNone/>
            </a:pPr>
            <a:endParaRPr/>
          </a:p>
        </p:txBody>
      </p:sp>
      <p:sp>
        <p:nvSpPr>
          <p:cNvPr id="431" name="Google Shape;431;p41"/>
          <p:cNvSpPr txBox="1">
            <a:spLocks noGrp="1"/>
          </p:cNvSpPr>
          <p:nvPr>
            <p:ph type="body" idx="1"/>
          </p:nvPr>
        </p:nvSpPr>
        <p:spPr>
          <a:xfrm>
            <a:off x="453825" y="3359325"/>
            <a:ext cx="8183400" cy="998100"/>
          </a:xfrm>
          <a:prstGeom prst="rect">
            <a:avLst/>
          </a:prstGeom>
        </p:spPr>
        <p:txBody>
          <a:bodyPr spcFirstLastPara="1" wrap="square" lIns="0" tIns="0" rIns="0" bIns="0" anchor="t" anchorCtr="0">
            <a:noAutofit/>
          </a:bodyPr>
          <a:lstStyle/>
          <a:p>
            <a:pPr marL="457200" lvl="0" indent="0" algn="l" rtl="0">
              <a:lnSpc>
                <a:spcPct val="114000"/>
              </a:lnSpc>
              <a:spcBef>
                <a:spcPts val="0"/>
              </a:spcBef>
              <a:spcAft>
                <a:spcPts val="0"/>
              </a:spcAft>
              <a:buNone/>
            </a:pPr>
            <a:endParaRPr/>
          </a:p>
          <a:p>
            <a:pPr marL="457200" lvl="0" indent="-336550" algn="l" rtl="0">
              <a:lnSpc>
                <a:spcPct val="114000"/>
              </a:lnSpc>
              <a:spcBef>
                <a:spcPts val="1000"/>
              </a:spcBef>
              <a:spcAft>
                <a:spcPts val="0"/>
              </a:spcAft>
              <a:buSzPts val="1700"/>
              <a:buChar char="—"/>
            </a:pPr>
            <a:r>
              <a:rPr lang="en"/>
              <a:t>Due to directional adaptability, EASU requires input with good anti-aliasing</a:t>
            </a:r>
            <a:endParaRPr/>
          </a:p>
          <a:p>
            <a:pPr marL="0" lvl="0" indent="0" algn="l" rtl="0">
              <a:lnSpc>
                <a:spcPct val="114000"/>
              </a:lnSpc>
              <a:spcBef>
                <a:spcPts val="1000"/>
              </a:spcBef>
              <a:spcAft>
                <a:spcPts val="10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xEl>
                                              <p:pRg st="0" end="0"/>
                                            </p:txEl>
                                          </p:spTgt>
                                        </p:tgtEl>
                                        <p:attrNameLst>
                                          <p:attrName>style.visibility</p:attrName>
                                        </p:attrNameLst>
                                      </p:cBhvr>
                                      <p:to>
                                        <p:strVal val="visible"/>
                                      </p:to>
                                    </p:set>
                                    <p:animEffect transition="in" filter="fade">
                                      <p:cBhvr>
                                        <p:cTn id="7" dur="1000"/>
                                        <p:tgtEl>
                                          <p:spTgt spid="4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6">
                                            <p:txEl>
                                              <p:pRg st="1" end="1"/>
                                            </p:txEl>
                                          </p:spTgt>
                                        </p:tgtEl>
                                        <p:attrNameLst>
                                          <p:attrName>style.visibility</p:attrName>
                                        </p:attrNameLst>
                                      </p:cBhvr>
                                      <p:to>
                                        <p:strVal val="visible"/>
                                      </p:to>
                                    </p:set>
                                    <p:animEffect transition="in" filter="fade">
                                      <p:cBhvr>
                                        <p:cTn id="12" dur="1000"/>
                                        <p:tgtEl>
                                          <p:spTgt spid="42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29"/>
                                        </p:tgtEl>
                                        <p:attrNameLst>
                                          <p:attrName>style.visibility</p:attrName>
                                        </p:attrNameLst>
                                      </p:cBhvr>
                                      <p:to>
                                        <p:strVal val="visible"/>
                                      </p:to>
                                    </p:set>
                                    <p:animEffect transition="in" filter="fade">
                                      <p:cBhvr>
                                        <p:cTn id="15" dur="1000"/>
                                        <p:tgtEl>
                                          <p:spTgt spid="4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30">
                                            <p:txEl>
                                              <p:pRg st="0" end="0"/>
                                            </p:txEl>
                                          </p:spTgt>
                                        </p:tgtEl>
                                        <p:attrNameLst>
                                          <p:attrName>style.visibility</p:attrName>
                                        </p:attrNameLst>
                                      </p:cBhvr>
                                      <p:to>
                                        <p:strVal val="visible"/>
                                      </p:to>
                                    </p:set>
                                    <p:animEffect transition="in" filter="fade">
                                      <p:cBhvr>
                                        <p:cTn id="20" dur="1000"/>
                                        <p:tgtEl>
                                          <p:spTgt spid="43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30">
                                            <p:txEl>
                                              <p:pRg st="1" end="1"/>
                                            </p:txEl>
                                          </p:spTgt>
                                        </p:tgtEl>
                                        <p:attrNameLst>
                                          <p:attrName>style.visibility</p:attrName>
                                        </p:attrNameLst>
                                      </p:cBhvr>
                                      <p:to>
                                        <p:strVal val="visible"/>
                                      </p:to>
                                    </p:set>
                                    <p:animEffect transition="in" filter="fade">
                                      <p:cBhvr>
                                        <p:cTn id="25" dur="1000"/>
                                        <p:tgtEl>
                                          <p:spTgt spid="43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30">
                                            <p:txEl>
                                              <p:pRg st="2" end="2"/>
                                            </p:txEl>
                                          </p:spTgt>
                                        </p:tgtEl>
                                        <p:attrNameLst>
                                          <p:attrName>style.visibility</p:attrName>
                                        </p:attrNameLst>
                                      </p:cBhvr>
                                      <p:to>
                                        <p:strVal val="visible"/>
                                      </p:to>
                                    </p:set>
                                    <p:animEffect transition="in" filter="fade">
                                      <p:cBhvr>
                                        <p:cTn id="30" dur="1000"/>
                                        <p:tgtEl>
                                          <p:spTgt spid="43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0">
                                            <p:txEl>
                                              <p:pRg st="3" end="3"/>
                                            </p:txEl>
                                          </p:spTgt>
                                        </p:tgtEl>
                                        <p:attrNameLst>
                                          <p:attrName>style.visibility</p:attrName>
                                        </p:attrNameLst>
                                      </p:cBhvr>
                                      <p:to>
                                        <p:strVal val="visible"/>
                                      </p:to>
                                    </p:set>
                                    <p:animEffect transition="in" filter="fade">
                                      <p:cBhvr>
                                        <p:cTn id="35" dur="1000"/>
                                        <p:tgtEl>
                                          <p:spTgt spid="43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30">
                                            <p:txEl>
                                              <p:pRg st="4" end="4"/>
                                            </p:txEl>
                                          </p:spTgt>
                                        </p:tgtEl>
                                        <p:attrNameLst>
                                          <p:attrName>style.visibility</p:attrName>
                                        </p:attrNameLst>
                                      </p:cBhvr>
                                      <p:to>
                                        <p:strVal val="visible"/>
                                      </p:to>
                                    </p:set>
                                    <p:animEffect transition="in" filter="fade">
                                      <p:cBhvr>
                                        <p:cTn id="40" dur="1000"/>
                                        <p:tgtEl>
                                          <p:spTgt spid="430">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30">
                                            <p:txEl>
                                              <p:pRg st="5" end="5"/>
                                            </p:txEl>
                                          </p:spTgt>
                                        </p:tgtEl>
                                        <p:attrNameLst>
                                          <p:attrName>style.visibility</p:attrName>
                                        </p:attrNameLst>
                                      </p:cBhvr>
                                      <p:to>
                                        <p:strVal val="visible"/>
                                      </p:to>
                                    </p:set>
                                    <p:animEffect transition="in" filter="fade">
                                      <p:cBhvr>
                                        <p:cTn id="45" dur="1000"/>
                                        <p:tgtEl>
                                          <p:spTgt spid="430">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0">
                                            <p:txEl>
                                              <p:pRg st="6" end="6"/>
                                            </p:txEl>
                                          </p:spTgt>
                                        </p:tgtEl>
                                        <p:attrNameLst>
                                          <p:attrName>style.visibility</p:attrName>
                                        </p:attrNameLst>
                                      </p:cBhvr>
                                      <p:to>
                                        <p:strVal val="visible"/>
                                      </p:to>
                                    </p:set>
                                    <p:animEffect transition="in" filter="fade">
                                      <p:cBhvr>
                                        <p:cTn id="50" dur="1000"/>
                                        <p:tgtEl>
                                          <p:spTgt spid="430">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30">
                                            <p:txEl>
                                              <p:pRg st="7" end="7"/>
                                            </p:txEl>
                                          </p:spTgt>
                                        </p:tgtEl>
                                        <p:attrNameLst>
                                          <p:attrName>style.visibility</p:attrName>
                                        </p:attrNameLst>
                                      </p:cBhvr>
                                      <p:to>
                                        <p:strVal val="visible"/>
                                      </p:to>
                                    </p:set>
                                    <p:animEffect transition="in" filter="fade">
                                      <p:cBhvr>
                                        <p:cTn id="55" dur="1000"/>
                                        <p:tgtEl>
                                          <p:spTgt spid="430">
                                            <p:txEl>
                                              <p:pRg st="7" end="7"/>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28"/>
                                        </p:tgtEl>
                                        <p:attrNameLst>
                                          <p:attrName>style.visibility</p:attrName>
                                        </p:attrNameLst>
                                      </p:cBhvr>
                                      <p:to>
                                        <p:strVal val="visible"/>
                                      </p:to>
                                    </p:set>
                                    <p:animEffect transition="in" filter="fade">
                                      <p:cBhvr>
                                        <p:cTn id="58" dur="1000"/>
                                        <p:tgtEl>
                                          <p:spTgt spid="4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31">
                                            <p:txEl>
                                              <p:pRg st="0" end="0"/>
                                            </p:txEl>
                                          </p:spTgt>
                                        </p:tgtEl>
                                        <p:attrNameLst>
                                          <p:attrName>style.visibility</p:attrName>
                                        </p:attrNameLst>
                                      </p:cBhvr>
                                      <p:to>
                                        <p:strVal val="visible"/>
                                      </p:to>
                                    </p:set>
                                    <p:animEffect transition="in" filter="fade">
                                      <p:cBhvr>
                                        <p:cTn id="63" dur="1000"/>
                                        <p:tgtEl>
                                          <p:spTgt spid="43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31">
                                            <p:txEl>
                                              <p:pRg st="1" end="1"/>
                                            </p:txEl>
                                          </p:spTgt>
                                        </p:tgtEl>
                                        <p:attrNameLst>
                                          <p:attrName>style.visibility</p:attrName>
                                        </p:attrNameLst>
                                      </p:cBhvr>
                                      <p:to>
                                        <p:strVal val="visible"/>
                                      </p:to>
                                    </p:set>
                                    <p:animEffect transition="in" filter="fade">
                                      <p:cBhvr>
                                        <p:cTn id="68" dur="1000"/>
                                        <p:tgtEl>
                                          <p:spTgt spid="431">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31">
                                            <p:txEl>
                                              <p:pRg st="2" end="2"/>
                                            </p:txEl>
                                          </p:spTgt>
                                        </p:tgtEl>
                                        <p:attrNameLst>
                                          <p:attrName>style.visibility</p:attrName>
                                        </p:attrNameLst>
                                      </p:cBhvr>
                                      <p:to>
                                        <p:strVal val="visible"/>
                                      </p:to>
                                    </p:set>
                                    <p:animEffect transition="in" filter="fade">
                                      <p:cBhvr>
                                        <p:cTn id="73" dur="1000"/>
                                        <p:tgtEl>
                                          <p:spTgt spid="4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2"/>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EASU Algorithm</a:t>
            </a:r>
            <a:endParaRPr/>
          </a:p>
          <a:p>
            <a:pPr marL="0" lvl="0" indent="0" algn="l" rtl="0">
              <a:spcBef>
                <a:spcPts val="0"/>
              </a:spcBef>
              <a:spcAft>
                <a:spcPts val="0"/>
              </a:spcAft>
              <a:buNone/>
            </a:pPr>
            <a:endParaRPr/>
          </a:p>
        </p:txBody>
      </p:sp>
      <p:sp>
        <p:nvSpPr>
          <p:cNvPr id="437" name="Google Shape;437;p42"/>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438" name="Google Shape;438;p42"/>
          <p:cNvSpPr txBox="1">
            <a:spLocks noGrp="1"/>
          </p:cNvSpPr>
          <p:nvPr>
            <p:ph type="body" idx="1"/>
          </p:nvPr>
        </p:nvSpPr>
        <p:spPr>
          <a:xfrm>
            <a:off x="476125" y="1071775"/>
            <a:ext cx="8183400" cy="3048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Uses a fixed 12-tap kernel window</a:t>
            </a:r>
            <a:endParaRPr b="1"/>
          </a:p>
          <a:p>
            <a:pPr marL="0" lvl="0" indent="0" algn="l" rtl="0">
              <a:lnSpc>
                <a:spcPct val="114000"/>
              </a:lnSpc>
              <a:spcBef>
                <a:spcPts val="1000"/>
              </a:spcBef>
              <a:spcAft>
                <a:spcPts val="0"/>
              </a:spcAft>
              <a:buNone/>
            </a:pPr>
            <a:endParaRPr b="1"/>
          </a:p>
          <a:p>
            <a:pPr marL="0" lvl="0" indent="0" algn="l" rtl="0">
              <a:lnSpc>
                <a:spcPct val="114000"/>
              </a:lnSpc>
              <a:spcBef>
                <a:spcPts val="1000"/>
              </a:spcBef>
              <a:spcAft>
                <a:spcPts val="1000"/>
              </a:spcAft>
              <a:buNone/>
            </a:pPr>
            <a:endParaRPr/>
          </a:p>
        </p:txBody>
      </p:sp>
      <p:grpSp>
        <p:nvGrpSpPr>
          <p:cNvPr id="439" name="Google Shape;439;p42"/>
          <p:cNvGrpSpPr/>
          <p:nvPr/>
        </p:nvGrpSpPr>
        <p:grpSpPr>
          <a:xfrm>
            <a:off x="1446600" y="2481775"/>
            <a:ext cx="609600" cy="609600"/>
            <a:chOff x="5105400" y="1143000"/>
            <a:chExt cx="609600" cy="609600"/>
          </a:xfrm>
        </p:grpSpPr>
        <p:sp>
          <p:nvSpPr>
            <p:cNvPr id="440" name="Google Shape;440;p42"/>
            <p:cNvSpPr/>
            <p:nvPr/>
          </p:nvSpPr>
          <p:spPr>
            <a:xfrm>
              <a:off x="5257800" y="11430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2"/>
            <p:cNvSpPr/>
            <p:nvPr/>
          </p:nvSpPr>
          <p:spPr>
            <a:xfrm>
              <a:off x="54102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2"/>
            <p:cNvSpPr/>
            <p:nvPr/>
          </p:nvSpPr>
          <p:spPr>
            <a:xfrm>
              <a:off x="5105400" y="12954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2"/>
            <p:cNvSpPr/>
            <p:nvPr/>
          </p:nvSpPr>
          <p:spPr>
            <a:xfrm>
              <a:off x="5257800" y="12954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2"/>
            <p:cNvSpPr/>
            <p:nvPr/>
          </p:nvSpPr>
          <p:spPr>
            <a:xfrm>
              <a:off x="5410200" y="12954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2"/>
            <p:cNvSpPr/>
            <p:nvPr/>
          </p:nvSpPr>
          <p:spPr>
            <a:xfrm>
              <a:off x="55626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2"/>
            <p:cNvSpPr/>
            <p:nvPr/>
          </p:nvSpPr>
          <p:spPr>
            <a:xfrm>
              <a:off x="51054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2"/>
            <p:cNvSpPr/>
            <p:nvPr/>
          </p:nvSpPr>
          <p:spPr>
            <a:xfrm>
              <a:off x="5257800" y="14478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2"/>
            <p:cNvSpPr/>
            <p:nvPr/>
          </p:nvSpPr>
          <p:spPr>
            <a:xfrm>
              <a:off x="54102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2"/>
            <p:cNvSpPr/>
            <p:nvPr/>
          </p:nvSpPr>
          <p:spPr>
            <a:xfrm>
              <a:off x="55626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2"/>
            <p:cNvSpPr/>
            <p:nvPr/>
          </p:nvSpPr>
          <p:spPr>
            <a:xfrm>
              <a:off x="52578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2"/>
            <p:cNvSpPr/>
            <p:nvPr/>
          </p:nvSpPr>
          <p:spPr>
            <a:xfrm>
              <a:off x="54102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2"/>
          <p:cNvGrpSpPr/>
          <p:nvPr/>
        </p:nvGrpSpPr>
        <p:grpSpPr>
          <a:xfrm>
            <a:off x="2208600" y="2481775"/>
            <a:ext cx="609600" cy="609600"/>
            <a:chOff x="5105400" y="1143000"/>
            <a:chExt cx="609600" cy="609600"/>
          </a:xfrm>
        </p:grpSpPr>
        <p:sp>
          <p:nvSpPr>
            <p:cNvPr id="453" name="Google Shape;453;p42"/>
            <p:cNvSpPr/>
            <p:nvPr/>
          </p:nvSpPr>
          <p:spPr>
            <a:xfrm>
              <a:off x="52578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2"/>
            <p:cNvSpPr/>
            <p:nvPr/>
          </p:nvSpPr>
          <p:spPr>
            <a:xfrm>
              <a:off x="5410200" y="11430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2"/>
            <p:cNvSpPr/>
            <p:nvPr/>
          </p:nvSpPr>
          <p:spPr>
            <a:xfrm>
              <a:off x="51054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2"/>
            <p:cNvSpPr/>
            <p:nvPr/>
          </p:nvSpPr>
          <p:spPr>
            <a:xfrm>
              <a:off x="5257800" y="12954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2"/>
            <p:cNvSpPr/>
            <p:nvPr/>
          </p:nvSpPr>
          <p:spPr>
            <a:xfrm>
              <a:off x="5410200" y="12954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2"/>
            <p:cNvSpPr/>
            <p:nvPr/>
          </p:nvSpPr>
          <p:spPr>
            <a:xfrm>
              <a:off x="5562600" y="12954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2"/>
            <p:cNvSpPr/>
            <p:nvPr/>
          </p:nvSpPr>
          <p:spPr>
            <a:xfrm>
              <a:off x="51054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2"/>
            <p:cNvSpPr/>
            <p:nvPr/>
          </p:nvSpPr>
          <p:spPr>
            <a:xfrm>
              <a:off x="52578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2"/>
            <p:cNvSpPr/>
            <p:nvPr/>
          </p:nvSpPr>
          <p:spPr>
            <a:xfrm>
              <a:off x="5410200" y="14478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55626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52578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54102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42"/>
          <p:cNvGrpSpPr/>
          <p:nvPr/>
        </p:nvGrpSpPr>
        <p:grpSpPr>
          <a:xfrm>
            <a:off x="2970600" y="2481775"/>
            <a:ext cx="609600" cy="609600"/>
            <a:chOff x="5105400" y="1143000"/>
            <a:chExt cx="609600" cy="609600"/>
          </a:xfrm>
        </p:grpSpPr>
        <p:sp>
          <p:nvSpPr>
            <p:cNvPr id="466" name="Google Shape;466;p42"/>
            <p:cNvSpPr/>
            <p:nvPr/>
          </p:nvSpPr>
          <p:spPr>
            <a:xfrm>
              <a:off x="52578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54102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51054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52578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2"/>
            <p:cNvSpPr/>
            <p:nvPr/>
          </p:nvSpPr>
          <p:spPr>
            <a:xfrm>
              <a:off x="5410200" y="1295400"/>
              <a:ext cx="152400" cy="1524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2"/>
            <p:cNvSpPr/>
            <p:nvPr/>
          </p:nvSpPr>
          <p:spPr>
            <a:xfrm>
              <a:off x="55626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51054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5257800" y="1447800"/>
              <a:ext cx="152400" cy="1524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5410200" y="1447800"/>
              <a:ext cx="152400" cy="1524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2"/>
            <p:cNvSpPr/>
            <p:nvPr/>
          </p:nvSpPr>
          <p:spPr>
            <a:xfrm>
              <a:off x="5562600" y="1447800"/>
              <a:ext cx="152400" cy="1524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2"/>
            <p:cNvSpPr/>
            <p:nvPr/>
          </p:nvSpPr>
          <p:spPr>
            <a:xfrm>
              <a:off x="52578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2"/>
            <p:cNvSpPr/>
            <p:nvPr/>
          </p:nvSpPr>
          <p:spPr>
            <a:xfrm>
              <a:off x="5410200" y="1600200"/>
              <a:ext cx="152400" cy="1524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42"/>
          <p:cNvGrpSpPr/>
          <p:nvPr/>
        </p:nvGrpSpPr>
        <p:grpSpPr>
          <a:xfrm>
            <a:off x="3732600" y="2481775"/>
            <a:ext cx="609600" cy="609600"/>
            <a:chOff x="5105400" y="1143000"/>
            <a:chExt cx="609600" cy="609600"/>
          </a:xfrm>
        </p:grpSpPr>
        <p:sp>
          <p:nvSpPr>
            <p:cNvPr id="479" name="Google Shape;479;p42"/>
            <p:cNvSpPr/>
            <p:nvPr/>
          </p:nvSpPr>
          <p:spPr>
            <a:xfrm>
              <a:off x="52578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2"/>
            <p:cNvSpPr/>
            <p:nvPr/>
          </p:nvSpPr>
          <p:spPr>
            <a:xfrm>
              <a:off x="54102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2"/>
            <p:cNvSpPr/>
            <p:nvPr/>
          </p:nvSpPr>
          <p:spPr>
            <a:xfrm>
              <a:off x="51054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2"/>
            <p:cNvSpPr/>
            <p:nvPr/>
          </p:nvSpPr>
          <p:spPr>
            <a:xfrm>
              <a:off x="5257800" y="1295400"/>
              <a:ext cx="152400" cy="1524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2"/>
            <p:cNvSpPr/>
            <p:nvPr/>
          </p:nvSpPr>
          <p:spPr>
            <a:xfrm>
              <a:off x="54102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2"/>
            <p:cNvSpPr/>
            <p:nvPr/>
          </p:nvSpPr>
          <p:spPr>
            <a:xfrm>
              <a:off x="55626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2"/>
            <p:cNvSpPr/>
            <p:nvPr/>
          </p:nvSpPr>
          <p:spPr>
            <a:xfrm>
              <a:off x="5105400" y="1447800"/>
              <a:ext cx="152400" cy="1524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2"/>
            <p:cNvSpPr/>
            <p:nvPr/>
          </p:nvSpPr>
          <p:spPr>
            <a:xfrm>
              <a:off x="5257800" y="1447800"/>
              <a:ext cx="152400" cy="1524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p:nvPr/>
          </p:nvSpPr>
          <p:spPr>
            <a:xfrm>
              <a:off x="5410200" y="1447800"/>
              <a:ext cx="152400" cy="1524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2"/>
            <p:cNvSpPr/>
            <p:nvPr/>
          </p:nvSpPr>
          <p:spPr>
            <a:xfrm>
              <a:off x="55626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p:nvPr/>
          </p:nvSpPr>
          <p:spPr>
            <a:xfrm>
              <a:off x="5257800" y="1600200"/>
              <a:ext cx="152400" cy="1524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54102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42"/>
          <p:cNvGrpSpPr/>
          <p:nvPr/>
        </p:nvGrpSpPr>
        <p:grpSpPr>
          <a:xfrm>
            <a:off x="4572025" y="954275"/>
            <a:ext cx="609600" cy="609600"/>
            <a:chOff x="4572000" y="1066800"/>
            <a:chExt cx="609600" cy="609600"/>
          </a:xfrm>
        </p:grpSpPr>
        <p:grpSp>
          <p:nvGrpSpPr>
            <p:cNvPr id="492" name="Google Shape;492;p42"/>
            <p:cNvGrpSpPr/>
            <p:nvPr/>
          </p:nvGrpSpPr>
          <p:grpSpPr>
            <a:xfrm>
              <a:off x="4572000" y="1066800"/>
              <a:ext cx="609600" cy="609600"/>
              <a:chOff x="5105400" y="1143000"/>
              <a:chExt cx="609600" cy="609600"/>
            </a:xfrm>
          </p:grpSpPr>
          <p:sp>
            <p:nvSpPr>
              <p:cNvPr id="493" name="Google Shape;493;p42"/>
              <p:cNvSpPr/>
              <p:nvPr/>
            </p:nvSpPr>
            <p:spPr>
              <a:xfrm>
                <a:off x="52578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2"/>
              <p:cNvSpPr/>
              <p:nvPr/>
            </p:nvSpPr>
            <p:spPr>
              <a:xfrm>
                <a:off x="54102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p:nvPr/>
            </p:nvSpPr>
            <p:spPr>
              <a:xfrm>
                <a:off x="51054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2"/>
              <p:cNvSpPr/>
              <p:nvPr/>
            </p:nvSpPr>
            <p:spPr>
              <a:xfrm>
                <a:off x="52578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2"/>
              <p:cNvSpPr/>
              <p:nvPr/>
            </p:nvSpPr>
            <p:spPr>
              <a:xfrm>
                <a:off x="54102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2"/>
              <p:cNvSpPr/>
              <p:nvPr/>
            </p:nvSpPr>
            <p:spPr>
              <a:xfrm>
                <a:off x="55626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2"/>
              <p:cNvSpPr/>
              <p:nvPr/>
            </p:nvSpPr>
            <p:spPr>
              <a:xfrm>
                <a:off x="51054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2"/>
              <p:cNvSpPr/>
              <p:nvPr/>
            </p:nvSpPr>
            <p:spPr>
              <a:xfrm>
                <a:off x="52578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2"/>
              <p:cNvSpPr/>
              <p:nvPr/>
            </p:nvSpPr>
            <p:spPr>
              <a:xfrm>
                <a:off x="54102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2"/>
              <p:cNvSpPr/>
              <p:nvPr/>
            </p:nvSpPr>
            <p:spPr>
              <a:xfrm>
                <a:off x="55626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2"/>
              <p:cNvSpPr/>
              <p:nvPr/>
            </p:nvSpPr>
            <p:spPr>
              <a:xfrm>
                <a:off x="52578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2"/>
              <p:cNvSpPr/>
              <p:nvPr/>
            </p:nvSpPr>
            <p:spPr>
              <a:xfrm>
                <a:off x="54102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Google Shape;505;p42"/>
            <p:cNvSpPr/>
            <p:nvPr/>
          </p:nvSpPr>
          <p:spPr>
            <a:xfrm>
              <a:off x="4724400" y="1219200"/>
              <a:ext cx="228600" cy="2286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42"/>
          <p:cNvSpPr txBox="1"/>
          <p:nvPr/>
        </p:nvSpPr>
        <p:spPr>
          <a:xfrm>
            <a:off x="5638800" y="799200"/>
            <a:ext cx="3048000" cy="877200"/>
          </a:xfrm>
          <a:prstGeom prst="rect">
            <a:avLst/>
          </a:prstGeom>
          <a:solidFill>
            <a:srgbClr val="666666"/>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12 Taps = Good Upper Limit</a:t>
            </a:r>
            <a:endParaRPr sz="900" b="1">
              <a:solidFill>
                <a:schemeClr val="dk1"/>
              </a:solidFill>
              <a:latin typeface="Roboto"/>
              <a:ea typeface="Roboto"/>
              <a:cs typeface="Roboto"/>
              <a:sym typeface="Roboto"/>
            </a:endParaRPr>
          </a:p>
          <a:p>
            <a:pPr marL="0" lvl="0" indent="0" algn="l" rtl="0">
              <a:spcBef>
                <a:spcPts val="0"/>
              </a:spcBef>
              <a:spcAft>
                <a:spcPts val="0"/>
              </a:spcAft>
              <a:buNone/>
            </a:pPr>
            <a:r>
              <a:rPr lang="en" sz="900">
                <a:solidFill>
                  <a:schemeClr val="dk1"/>
                </a:solidFill>
                <a:latin typeface="Roboto"/>
                <a:ea typeface="Roboto"/>
                <a:cs typeface="Roboto"/>
                <a:sym typeface="Roboto"/>
              </a:rPr>
              <a:t>Single pass algorithm (radial/elliptical filtering)</a:t>
            </a:r>
            <a:endParaRPr sz="900">
              <a:solidFill>
                <a:schemeClr val="dk1"/>
              </a:solidFill>
              <a:latin typeface="Roboto"/>
              <a:ea typeface="Roboto"/>
              <a:cs typeface="Roboto"/>
              <a:sym typeface="Roboto"/>
            </a:endParaRPr>
          </a:p>
          <a:p>
            <a:pPr marL="0" lvl="0" indent="0" algn="l" rtl="0">
              <a:spcBef>
                <a:spcPts val="0"/>
              </a:spcBef>
              <a:spcAft>
                <a:spcPts val="0"/>
              </a:spcAft>
              <a:buNone/>
            </a:pPr>
            <a:r>
              <a:rPr lang="en" sz="900">
                <a:solidFill>
                  <a:schemeClr val="dk1"/>
                </a:solidFill>
                <a:latin typeface="Roboto"/>
                <a:ea typeface="Roboto"/>
                <a:cs typeface="Roboto"/>
                <a:sym typeface="Roboto"/>
              </a:rPr>
              <a:t>12 taps * 3 channels = 36 VGPRs (FP32)</a:t>
            </a:r>
            <a:endParaRPr sz="900">
              <a:solidFill>
                <a:schemeClr val="dk1"/>
              </a:solidFill>
              <a:latin typeface="Roboto"/>
              <a:ea typeface="Roboto"/>
              <a:cs typeface="Roboto"/>
              <a:sym typeface="Roboto"/>
            </a:endParaRPr>
          </a:p>
          <a:p>
            <a:pPr marL="0" lvl="0" indent="0" algn="l" rtl="0">
              <a:spcBef>
                <a:spcPts val="0"/>
              </a:spcBef>
              <a:spcAft>
                <a:spcPts val="0"/>
              </a:spcAft>
              <a:buNone/>
            </a:pPr>
            <a:r>
              <a:rPr lang="en" sz="900">
                <a:solidFill>
                  <a:schemeClr val="dk1"/>
                </a:solidFill>
                <a:latin typeface="Roboto"/>
                <a:ea typeface="Roboto"/>
                <a:cs typeface="Roboto"/>
                <a:sym typeface="Roboto"/>
              </a:rPr>
              <a:t>64 VGPRs (good upper limit) - 36 = 28 VGPRs for logic</a:t>
            </a:r>
            <a:endParaRPr sz="900">
              <a:solidFill>
                <a:schemeClr val="dk1"/>
              </a:solidFill>
              <a:latin typeface="Roboto"/>
              <a:ea typeface="Roboto"/>
              <a:cs typeface="Roboto"/>
              <a:sym typeface="Roboto"/>
            </a:endParaRPr>
          </a:p>
          <a:p>
            <a:pPr marL="0" lvl="0" indent="0" algn="l" rtl="0">
              <a:spcBef>
                <a:spcPts val="0"/>
              </a:spcBef>
              <a:spcAft>
                <a:spcPts val="0"/>
              </a:spcAft>
              <a:buNone/>
            </a:pPr>
            <a:r>
              <a:rPr lang="en" sz="900">
                <a:solidFill>
                  <a:schemeClr val="dk1"/>
                </a:solidFill>
                <a:latin typeface="Roboto"/>
                <a:ea typeface="Roboto"/>
                <a:cs typeface="Roboto"/>
                <a:sym typeface="Roboto"/>
              </a:rPr>
              <a:t>Algorithm needs all 12 taps for analysis then filtering</a:t>
            </a:r>
            <a:endParaRPr sz="900">
              <a:solidFill>
                <a:schemeClr val="dk1"/>
              </a:solidFill>
              <a:latin typeface="Roboto"/>
              <a:ea typeface="Roboto"/>
              <a:cs typeface="Roboto"/>
              <a:sym typeface="Roboto"/>
            </a:endParaRPr>
          </a:p>
        </p:txBody>
      </p:sp>
      <p:sp>
        <p:nvSpPr>
          <p:cNvPr id="507" name="Google Shape;507;p42"/>
          <p:cNvSpPr txBox="1"/>
          <p:nvPr/>
        </p:nvSpPr>
        <p:spPr>
          <a:xfrm>
            <a:off x="5638800" y="2347975"/>
            <a:ext cx="3048000" cy="877200"/>
          </a:xfrm>
          <a:prstGeom prst="rect">
            <a:avLst/>
          </a:prstGeom>
          <a:solidFill>
            <a:srgbClr val="666666"/>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Roboto"/>
                <a:ea typeface="Roboto"/>
                <a:cs typeface="Roboto"/>
                <a:sym typeface="Roboto"/>
              </a:rPr>
              <a:t>Example of “Pass Merging”</a:t>
            </a:r>
            <a:endParaRPr sz="900" b="1">
              <a:solidFill>
                <a:schemeClr val="dk1"/>
              </a:solidFill>
              <a:latin typeface="Roboto"/>
              <a:ea typeface="Roboto"/>
              <a:cs typeface="Roboto"/>
              <a:sym typeface="Roboto"/>
            </a:endParaRPr>
          </a:p>
          <a:p>
            <a:pPr marL="0" lvl="0" indent="0" algn="l" rtl="0">
              <a:spcBef>
                <a:spcPts val="0"/>
              </a:spcBef>
              <a:spcAft>
                <a:spcPts val="0"/>
              </a:spcAft>
              <a:buNone/>
            </a:pPr>
            <a:r>
              <a:rPr lang="en" sz="900">
                <a:solidFill>
                  <a:schemeClr val="dk1"/>
                </a:solidFill>
                <a:latin typeface="Roboto"/>
                <a:ea typeface="Roboto"/>
                <a:cs typeface="Roboto"/>
                <a:sym typeface="Roboto"/>
              </a:rPr>
              <a:t>Analysis could be done as a separate pass</a:t>
            </a:r>
            <a:endParaRPr sz="900">
              <a:solidFill>
                <a:schemeClr val="dk1"/>
              </a:solidFill>
              <a:latin typeface="Roboto"/>
              <a:ea typeface="Roboto"/>
              <a:cs typeface="Roboto"/>
              <a:sym typeface="Roboto"/>
            </a:endParaRPr>
          </a:p>
          <a:p>
            <a:pPr marL="0" lvl="0" indent="0" algn="l" rtl="0">
              <a:spcBef>
                <a:spcPts val="0"/>
              </a:spcBef>
              <a:spcAft>
                <a:spcPts val="0"/>
              </a:spcAft>
              <a:buNone/>
            </a:pPr>
            <a:r>
              <a:rPr lang="en" sz="900">
                <a:solidFill>
                  <a:schemeClr val="dk1"/>
                </a:solidFill>
                <a:latin typeface="Roboto"/>
                <a:ea typeface="Roboto"/>
                <a:cs typeface="Roboto"/>
                <a:sym typeface="Roboto"/>
              </a:rPr>
              <a:t>But that would require extra round trip through memory</a:t>
            </a:r>
            <a:br>
              <a:rPr lang="en" sz="900">
                <a:solidFill>
                  <a:schemeClr val="dk1"/>
                </a:solidFill>
                <a:latin typeface="Roboto"/>
                <a:ea typeface="Roboto"/>
                <a:cs typeface="Roboto"/>
                <a:sym typeface="Roboto"/>
              </a:rPr>
            </a:br>
            <a:r>
              <a:rPr lang="en" sz="900">
                <a:solidFill>
                  <a:schemeClr val="dk1"/>
                </a:solidFill>
                <a:latin typeface="Roboto"/>
                <a:ea typeface="Roboto"/>
                <a:cs typeface="Roboto"/>
                <a:sym typeface="Roboto"/>
              </a:rPr>
              <a:t>Using even more data</a:t>
            </a:r>
            <a:endParaRPr sz="900">
              <a:solidFill>
                <a:schemeClr val="dk1"/>
              </a:solidFill>
              <a:latin typeface="Roboto"/>
              <a:ea typeface="Roboto"/>
              <a:cs typeface="Roboto"/>
              <a:sym typeface="Roboto"/>
            </a:endParaRPr>
          </a:p>
          <a:p>
            <a:pPr marL="0" lvl="0" indent="0" algn="l" rtl="0">
              <a:spcBef>
                <a:spcPts val="0"/>
              </a:spcBef>
              <a:spcAft>
                <a:spcPts val="0"/>
              </a:spcAft>
              <a:buNone/>
            </a:pPr>
            <a:r>
              <a:rPr lang="en" sz="900">
                <a:solidFill>
                  <a:schemeClr val="dk1"/>
                </a:solidFill>
                <a:latin typeface="Roboto"/>
                <a:ea typeface="Roboto"/>
                <a:cs typeface="Roboto"/>
                <a:sym typeface="Roboto"/>
              </a:rPr>
              <a:t>Instead ALU logic gets duplicated 4 times / output pixel</a:t>
            </a:r>
            <a:endParaRPr sz="900">
              <a:solidFill>
                <a:schemeClr val="dk1"/>
              </a:solidFill>
              <a:latin typeface="Roboto"/>
              <a:ea typeface="Roboto"/>
              <a:cs typeface="Roboto"/>
              <a:sym typeface="Roboto"/>
            </a:endParaRPr>
          </a:p>
        </p:txBody>
      </p:sp>
      <p:grpSp>
        <p:nvGrpSpPr>
          <p:cNvPr id="508" name="Google Shape;508;p42"/>
          <p:cNvGrpSpPr/>
          <p:nvPr/>
        </p:nvGrpSpPr>
        <p:grpSpPr>
          <a:xfrm>
            <a:off x="1446600" y="4077275"/>
            <a:ext cx="609600" cy="609600"/>
            <a:chOff x="1600200" y="4114800"/>
            <a:chExt cx="609600" cy="609600"/>
          </a:xfrm>
        </p:grpSpPr>
        <p:grpSp>
          <p:nvGrpSpPr>
            <p:cNvPr id="509" name="Google Shape;509;p42"/>
            <p:cNvGrpSpPr/>
            <p:nvPr/>
          </p:nvGrpSpPr>
          <p:grpSpPr>
            <a:xfrm>
              <a:off x="1600200" y="4114800"/>
              <a:ext cx="609600" cy="609600"/>
              <a:chOff x="5105400" y="1143000"/>
              <a:chExt cx="609600" cy="609600"/>
            </a:xfrm>
          </p:grpSpPr>
          <p:sp>
            <p:nvSpPr>
              <p:cNvPr id="510" name="Google Shape;510;p42"/>
              <p:cNvSpPr/>
              <p:nvPr/>
            </p:nvSpPr>
            <p:spPr>
              <a:xfrm>
                <a:off x="52578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2"/>
              <p:cNvSpPr/>
              <p:nvPr/>
            </p:nvSpPr>
            <p:spPr>
              <a:xfrm>
                <a:off x="5410200" y="11430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2"/>
              <p:cNvSpPr/>
              <p:nvPr/>
            </p:nvSpPr>
            <p:spPr>
              <a:xfrm>
                <a:off x="51054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2"/>
              <p:cNvSpPr/>
              <p:nvPr/>
            </p:nvSpPr>
            <p:spPr>
              <a:xfrm>
                <a:off x="5257800" y="12954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2"/>
              <p:cNvSpPr/>
              <p:nvPr/>
            </p:nvSpPr>
            <p:spPr>
              <a:xfrm>
                <a:off x="5410200" y="12954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2"/>
              <p:cNvSpPr/>
              <p:nvPr/>
            </p:nvSpPr>
            <p:spPr>
              <a:xfrm>
                <a:off x="55626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2"/>
              <p:cNvSpPr/>
              <p:nvPr/>
            </p:nvSpPr>
            <p:spPr>
              <a:xfrm>
                <a:off x="51054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2"/>
              <p:cNvSpPr/>
              <p:nvPr/>
            </p:nvSpPr>
            <p:spPr>
              <a:xfrm>
                <a:off x="5257800" y="1447800"/>
                <a:ext cx="152400" cy="1524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2"/>
              <p:cNvSpPr/>
              <p:nvPr/>
            </p:nvSpPr>
            <p:spPr>
              <a:xfrm>
                <a:off x="5410200" y="1447800"/>
                <a:ext cx="152400" cy="1524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2"/>
              <p:cNvSpPr/>
              <p:nvPr/>
            </p:nvSpPr>
            <p:spPr>
              <a:xfrm>
                <a:off x="55626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2"/>
              <p:cNvSpPr/>
              <p:nvPr/>
            </p:nvSpPr>
            <p:spPr>
              <a:xfrm>
                <a:off x="52578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2"/>
              <p:cNvSpPr/>
              <p:nvPr/>
            </p:nvSpPr>
            <p:spPr>
              <a:xfrm>
                <a:off x="54102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42"/>
            <p:cNvSpPr/>
            <p:nvPr/>
          </p:nvSpPr>
          <p:spPr>
            <a:xfrm>
              <a:off x="1752600" y="4267201"/>
              <a:ext cx="228600" cy="2286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3" name="Google Shape;523;p42"/>
          <p:cNvPicPr preferRelativeResize="0"/>
          <p:nvPr/>
        </p:nvPicPr>
        <p:blipFill>
          <a:blip r:embed="rId3">
            <a:alphaModFix/>
          </a:blip>
          <a:stretch>
            <a:fillRect/>
          </a:stretch>
        </p:blipFill>
        <p:spPr>
          <a:xfrm>
            <a:off x="476250" y="4564300"/>
            <a:ext cx="889025" cy="440300"/>
          </a:xfrm>
          <a:prstGeom prst="rect">
            <a:avLst/>
          </a:prstGeom>
          <a:noFill/>
          <a:ln>
            <a:noFill/>
          </a:ln>
        </p:spPr>
      </p:pic>
      <p:sp>
        <p:nvSpPr>
          <p:cNvPr id="524" name="Google Shape;524;p42"/>
          <p:cNvSpPr txBox="1">
            <a:spLocks noGrp="1"/>
          </p:cNvSpPr>
          <p:nvPr>
            <p:ph type="body" idx="1"/>
          </p:nvPr>
        </p:nvSpPr>
        <p:spPr>
          <a:xfrm>
            <a:off x="399375" y="1907575"/>
            <a:ext cx="8183400" cy="4404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1000"/>
              </a:spcAft>
              <a:buSzPts val="1700"/>
              <a:buChar char="—"/>
            </a:pPr>
            <a:r>
              <a:rPr lang="en"/>
              <a:t>Does analysis on each ‘+’ pattern of the inner 2x2 quad in luma (r+2g+b)</a:t>
            </a:r>
            <a:endParaRPr/>
          </a:p>
        </p:txBody>
      </p:sp>
      <p:sp>
        <p:nvSpPr>
          <p:cNvPr id="525" name="Google Shape;525;p42"/>
          <p:cNvSpPr txBox="1">
            <a:spLocks noGrp="1"/>
          </p:cNvSpPr>
          <p:nvPr>
            <p:ph type="body" idx="1"/>
          </p:nvPr>
        </p:nvSpPr>
        <p:spPr>
          <a:xfrm>
            <a:off x="429450" y="3502113"/>
            <a:ext cx="8183400" cy="5052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1000"/>
              </a:spcAft>
              <a:buSzPts val="1700"/>
              <a:buChar char="—"/>
            </a:pPr>
            <a:r>
              <a:rPr lang="en"/>
              <a:t>Analysis is bilinearly interpolated and used to shape final filter kernel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animEffect transition="in" filter="fade">
                                      <p:cBhvr>
                                        <p:cTn id="7" dur="1000"/>
                                        <p:tgtEl>
                                          <p:spTgt spid="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8">
                                            <p:txEl>
                                              <p:pRg st="1" end="1"/>
                                            </p:txEl>
                                          </p:spTgt>
                                        </p:tgtEl>
                                        <p:attrNameLst>
                                          <p:attrName>style.visibility</p:attrName>
                                        </p:attrNameLst>
                                      </p:cBhvr>
                                      <p:to>
                                        <p:strVal val="visible"/>
                                      </p:to>
                                    </p:set>
                                    <p:animEffect transition="in" filter="fade">
                                      <p:cBhvr>
                                        <p:cTn id="12" dur="1000"/>
                                        <p:tgtEl>
                                          <p:spTgt spid="4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xEl>
                                              <p:pRg st="2" end="2"/>
                                            </p:txEl>
                                          </p:spTgt>
                                        </p:tgtEl>
                                        <p:attrNameLst>
                                          <p:attrName>style.visibility</p:attrName>
                                        </p:attrNameLst>
                                      </p:cBhvr>
                                      <p:to>
                                        <p:strVal val="visible"/>
                                      </p:to>
                                    </p:set>
                                    <p:animEffect transition="in" filter="fade">
                                      <p:cBhvr>
                                        <p:cTn id="17" dur="1000"/>
                                        <p:tgtEl>
                                          <p:spTgt spid="43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06"/>
                                        </p:tgtEl>
                                        <p:attrNameLst>
                                          <p:attrName>style.visibility</p:attrName>
                                        </p:attrNameLst>
                                      </p:cBhvr>
                                      <p:to>
                                        <p:strVal val="visible"/>
                                      </p:to>
                                    </p:set>
                                    <p:animEffect transition="in" filter="fade">
                                      <p:cBhvr>
                                        <p:cTn id="20" dur="1000"/>
                                        <p:tgtEl>
                                          <p:spTgt spid="506"/>
                                        </p:tgtEl>
                                      </p:cBhvr>
                                    </p:animEffect>
                                  </p:childTnLst>
                                </p:cTn>
                              </p:par>
                              <p:par>
                                <p:cTn id="21" presetID="10" presetClass="entr" presetSubtype="0" fill="hold" nodeType="withEffect">
                                  <p:stCondLst>
                                    <p:cond delay="0"/>
                                  </p:stCondLst>
                                  <p:childTnLst>
                                    <p:set>
                                      <p:cBhvr>
                                        <p:cTn id="22" dur="1" fill="hold">
                                          <p:stCondLst>
                                            <p:cond delay="0"/>
                                          </p:stCondLst>
                                        </p:cTn>
                                        <p:tgtEl>
                                          <p:spTgt spid="491"/>
                                        </p:tgtEl>
                                        <p:attrNameLst>
                                          <p:attrName>style.visibility</p:attrName>
                                        </p:attrNameLst>
                                      </p:cBhvr>
                                      <p:to>
                                        <p:strVal val="visible"/>
                                      </p:to>
                                    </p:set>
                                    <p:animEffect transition="in" filter="fade">
                                      <p:cBhvr>
                                        <p:cTn id="23" dur="1000"/>
                                        <p:tgtEl>
                                          <p:spTgt spid="4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4"/>
                                        </p:tgtEl>
                                        <p:attrNameLst>
                                          <p:attrName>style.visibility</p:attrName>
                                        </p:attrNameLst>
                                      </p:cBhvr>
                                      <p:to>
                                        <p:strVal val="visible"/>
                                      </p:to>
                                    </p:set>
                                    <p:animEffect transition="in" filter="fade">
                                      <p:cBhvr>
                                        <p:cTn id="28" dur="1000"/>
                                        <p:tgtEl>
                                          <p:spTgt spid="524"/>
                                        </p:tgtEl>
                                      </p:cBhvr>
                                    </p:animEffect>
                                  </p:childTnLst>
                                </p:cTn>
                              </p:par>
                              <p:par>
                                <p:cTn id="29" presetID="10" presetClass="entr" presetSubtype="0" fill="hold" nodeType="withEffect">
                                  <p:stCondLst>
                                    <p:cond delay="0"/>
                                  </p:stCondLst>
                                  <p:childTnLst>
                                    <p:set>
                                      <p:cBhvr>
                                        <p:cTn id="30" dur="1" fill="hold">
                                          <p:stCondLst>
                                            <p:cond delay="0"/>
                                          </p:stCondLst>
                                        </p:cTn>
                                        <p:tgtEl>
                                          <p:spTgt spid="452"/>
                                        </p:tgtEl>
                                        <p:attrNameLst>
                                          <p:attrName>style.visibility</p:attrName>
                                        </p:attrNameLst>
                                      </p:cBhvr>
                                      <p:to>
                                        <p:strVal val="visible"/>
                                      </p:to>
                                    </p:set>
                                    <p:animEffect transition="in" filter="fade">
                                      <p:cBhvr>
                                        <p:cTn id="31" dur="1000"/>
                                        <p:tgtEl>
                                          <p:spTgt spid="452"/>
                                        </p:tgtEl>
                                      </p:cBhvr>
                                    </p:animEffect>
                                  </p:childTnLst>
                                </p:cTn>
                              </p:par>
                              <p:par>
                                <p:cTn id="32" presetID="10" presetClass="entr" presetSubtype="0" fill="hold" nodeType="withEffect">
                                  <p:stCondLst>
                                    <p:cond delay="0"/>
                                  </p:stCondLst>
                                  <p:childTnLst>
                                    <p:set>
                                      <p:cBhvr>
                                        <p:cTn id="33" dur="1" fill="hold">
                                          <p:stCondLst>
                                            <p:cond delay="0"/>
                                          </p:stCondLst>
                                        </p:cTn>
                                        <p:tgtEl>
                                          <p:spTgt spid="465"/>
                                        </p:tgtEl>
                                        <p:attrNameLst>
                                          <p:attrName>style.visibility</p:attrName>
                                        </p:attrNameLst>
                                      </p:cBhvr>
                                      <p:to>
                                        <p:strVal val="visible"/>
                                      </p:to>
                                    </p:set>
                                    <p:animEffect transition="in" filter="fade">
                                      <p:cBhvr>
                                        <p:cTn id="34" dur="1000"/>
                                        <p:tgtEl>
                                          <p:spTgt spid="465"/>
                                        </p:tgtEl>
                                      </p:cBhvr>
                                    </p:animEffect>
                                  </p:childTnLst>
                                </p:cTn>
                              </p:par>
                              <p:par>
                                <p:cTn id="35" presetID="10" presetClass="entr" presetSubtype="0" fill="hold" nodeType="withEffect">
                                  <p:stCondLst>
                                    <p:cond delay="0"/>
                                  </p:stCondLst>
                                  <p:childTnLst>
                                    <p:set>
                                      <p:cBhvr>
                                        <p:cTn id="36" dur="1" fill="hold">
                                          <p:stCondLst>
                                            <p:cond delay="0"/>
                                          </p:stCondLst>
                                        </p:cTn>
                                        <p:tgtEl>
                                          <p:spTgt spid="478"/>
                                        </p:tgtEl>
                                        <p:attrNameLst>
                                          <p:attrName>style.visibility</p:attrName>
                                        </p:attrNameLst>
                                      </p:cBhvr>
                                      <p:to>
                                        <p:strVal val="visible"/>
                                      </p:to>
                                    </p:set>
                                    <p:animEffect transition="in" filter="fade">
                                      <p:cBhvr>
                                        <p:cTn id="37" dur="1000"/>
                                        <p:tgtEl>
                                          <p:spTgt spid="478"/>
                                        </p:tgtEl>
                                      </p:cBhvr>
                                    </p:animEffect>
                                  </p:childTnLst>
                                </p:cTn>
                              </p:par>
                              <p:par>
                                <p:cTn id="38" presetID="10" presetClass="entr" presetSubtype="0" fill="hold" nodeType="withEffect">
                                  <p:stCondLst>
                                    <p:cond delay="0"/>
                                  </p:stCondLst>
                                  <p:childTnLst>
                                    <p:set>
                                      <p:cBhvr>
                                        <p:cTn id="39" dur="1" fill="hold">
                                          <p:stCondLst>
                                            <p:cond delay="0"/>
                                          </p:stCondLst>
                                        </p:cTn>
                                        <p:tgtEl>
                                          <p:spTgt spid="439"/>
                                        </p:tgtEl>
                                        <p:attrNameLst>
                                          <p:attrName>style.visibility</p:attrName>
                                        </p:attrNameLst>
                                      </p:cBhvr>
                                      <p:to>
                                        <p:strVal val="visible"/>
                                      </p:to>
                                    </p:set>
                                    <p:animEffect transition="in" filter="fade">
                                      <p:cBhvr>
                                        <p:cTn id="40" dur="1000"/>
                                        <p:tgtEl>
                                          <p:spTgt spid="439"/>
                                        </p:tgtEl>
                                      </p:cBhvr>
                                    </p:animEffect>
                                  </p:childTnLst>
                                </p:cTn>
                              </p:par>
                              <p:par>
                                <p:cTn id="41" presetID="10" presetClass="entr" presetSubtype="0" fill="hold" nodeType="withEffect">
                                  <p:stCondLst>
                                    <p:cond delay="0"/>
                                  </p:stCondLst>
                                  <p:childTnLst>
                                    <p:set>
                                      <p:cBhvr>
                                        <p:cTn id="42" dur="1" fill="hold">
                                          <p:stCondLst>
                                            <p:cond delay="0"/>
                                          </p:stCondLst>
                                        </p:cTn>
                                        <p:tgtEl>
                                          <p:spTgt spid="507"/>
                                        </p:tgtEl>
                                        <p:attrNameLst>
                                          <p:attrName>style.visibility</p:attrName>
                                        </p:attrNameLst>
                                      </p:cBhvr>
                                      <p:to>
                                        <p:strVal val="visible"/>
                                      </p:to>
                                    </p:set>
                                    <p:animEffect transition="in" filter="fade">
                                      <p:cBhvr>
                                        <p:cTn id="43" dur="1000"/>
                                        <p:tgtEl>
                                          <p:spTgt spid="50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25"/>
                                        </p:tgtEl>
                                        <p:attrNameLst>
                                          <p:attrName>style.visibility</p:attrName>
                                        </p:attrNameLst>
                                      </p:cBhvr>
                                      <p:to>
                                        <p:strVal val="visible"/>
                                      </p:to>
                                    </p:set>
                                    <p:animEffect transition="in" filter="fade">
                                      <p:cBhvr>
                                        <p:cTn id="48" dur="1000"/>
                                        <p:tgtEl>
                                          <p:spTgt spid="525"/>
                                        </p:tgtEl>
                                      </p:cBhvr>
                                    </p:animEffect>
                                  </p:childTnLst>
                                </p:cTn>
                              </p:par>
                              <p:par>
                                <p:cTn id="49" presetID="10" presetClass="entr" presetSubtype="0" fill="hold" nodeType="withEffect">
                                  <p:stCondLst>
                                    <p:cond delay="0"/>
                                  </p:stCondLst>
                                  <p:childTnLst>
                                    <p:set>
                                      <p:cBhvr>
                                        <p:cTn id="50" dur="1" fill="hold">
                                          <p:stCondLst>
                                            <p:cond delay="0"/>
                                          </p:stCondLst>
                                        </p:cTn>
                                        <p:tgtEl>
                                          <p:spTgt spid="508"/>
                                        </p:tgtEl>
                                        <p:attrNameLst>
                                          <p:attrName>style.visibility</p:attrName>
                                        </p:attrNameLst>
                                      </p:cBhvr>
                                      <p:to>
                                        <p:strVal val="visible"/>
                                      </p:to>
                                    </p:set>
                                    <p:animEffect transition="in" filter="fade">
                                      <p:cBhvr>
                                        <p:cTn id="51" dur="100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3"/>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EASU Sampling</a:t>
            </a:r>
            <a:endParaRPr/>
          </a:p>
        </p:txBody>
      </p:sp>
      <p:sp>
        <p:nvSpPr>
          <p:cNvPr id="531" name="Google Shape;531;p43"/>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532" name="Google Shape;532;p43"/>
          <p:cNvSpPr txBox="1">
            <a:spLocks noGrp="1"/>
          </p:cNvSpPr>
          <p:nvPr>
            <p:ph type="body" idx="1"/>
          </p:nvPr>
        </p:nvSpPr>
        <p:spPr>
          <a:xfrm>
            <a:off x="476125" y="1071775"/>
            <a:ext cx="8183400" cy="11805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Vega/Navi/ Xbox Series S|X / PS4Pro/PS5/etc hardware supports packed 16-bit ops </a:t>
            </a:r>
            <a:endParaRPr/>
          </a:p>
          <a:p>
            <a:pPr marL="914400" lvl="1" indent="-317500" algn="l" rtl="0">
              <a:lnSpc>
                <a:spcPct val="114000"/>
              </a:lnSpc>
              <a:spcBef>
                <a:spcPts val="1000"/>
              </a:spcBef>
              <a:spcAft>
                <a:spcPts val="0"/>
              </a:spcAft>
              <a:buSzPts val="1400"/>
              <a:buChar char="–"/>
            </a:pPr>
            <a:r>
              <a:rPr lang="en"/>
              <a:t>2 ops per cost of 1 op, and VGPR savings</a:t>
            </a:r>
            <a:endParaRPr/>
          </a:p>
          <a:p>
            <a:pPr marL="914400" lvl="1" indent="-317500" algn="l" rtl="0">
              <a:lnSpc>
                <a:spcPct val="114000"/>
              </a:lnSpc>
              <a:spcBef>
                <a:spcPts val="1000"/>
              </a:spcBef>
              <a:spcAft>
                <a:spcPts val="1000"/>
              </a:spcAft>
              <a:buSzPts val="1400"/>
              <a:buChar char="–"/>
            </a:pPr>
            <a:r>
              <a:rPr lang="en"/>
              <a:t>Also supports “A16” packed arguments to VMEM ops, and “D16” packed returns</a:t>
            </a:r>
            <a:endParaRPr/>
          </a:p>
        </p:txBody>
      </p:sp>
      <p:grpSp>
        <p:nvGrpSpPr>
          <p:cNvPr id="533" name="Google Shape;533;p43"/>
          <p:cNvGrpSpPr/>
          <p:nvPr/>
        </p:nvGrpSpPr>
        <p:grpSpPr>
          <a:xfrm>
            <a:off x="7216550" y="2515250"/>
            <a:ext cx="1219200" cy="1828800"/>
            <a:chOff x="5791200" y="2743200"/>
            <a:chExt cx="1219200" cy="1828800"/>
          </a:xfrm>
        </p:grpSpPr>
        <p:grpSp>
          <p:nvGrpSpPr>
            <p:cNvPr id="534" name="Google Shape;534;p43"/>
            <p:cNvGrpSpPr/>
            <p:nvPr/>
          </p:nvGrpSpPr>
          <p:grpSpPr>
            <a:xfrm>
              <a:off x="6096000" y="2743200"/>
              <a:ext cx="609600" cy="609600"/>
              <a:chOff x="6096000" y="2743200"/>
              <a:chExt cx="609600" cy="609600"/>
            </a:xfrm>
          </p:grpSpPr>
          <p:sp>
            <p:nvSpPr>
              <p:cNvPr id="535" name="Google Shape;535;p43"/>
              <p:cNvSpPr txBox="1"/>
              <p:nvPr/>
            </p:nvSpPr>
            <p:spPr>
              <a:xfrm>
                <a:off x="6096000" y="3048000"/>
                <a:ext cx="304800" cy="3048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X</a:t>
                </a:r>
                <a:endParaRPr sz="1000" b="1">
                  <a:latin typeface="Roboto"/>
                  <a:ea typeface="Roboto"/>
                  <a:cs typeface="Roboto"/>
                  <a:sym typeface="Roboto"/>
                </a:endParaRPr>
              </a:p>
            </p:txBody>
          </p:sp>
          <p:sp>
            <p:nvSpPr>
              <p:cNvPr id="536" name="Google Shape;536;p43"/>
              <p:cNvSpPr txBox="1"/>
              <p:nvPr/>
            </p:nvSpPr>
            <p:spPr>
              <a:xfrm>
                <a:off x="6400800" y="3048000"/>
                <a:ext cx="304800" cy="3048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Y</a:t>
                </a:r>
                <a:endParaRPr sz="1000" b="1">
                  <a:latin typeface="Roboto"/>
                  <a:ea typeface="Roboto"/>
                  <a:cs typeface="Roboto"/>
                  <a:sym typeface="Roboto"/>
                </a:endParaRPr>
              </a:p>
            </p:txBody>
          </p:sp>
          <p:sp>
            <p:nvSpPr>
              <p:cNvPr id="537" name="Google Shape;537;p43"/>
              <p:cNvSpPr txBox="1"/>
              <p:nvPr/>
            </p:nvSpPr>
            <p:spPr>
              <a:xfrm>
                <a:off x="6400800" y="2743200"/>
                <a:ext cx="304800" cy="304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Z</a:t>
                </a:r>
                <a:endParaRPr sz="1000" b="1">
                  <a:latin typeface="Roboto"/>
                  <a:ea typeface="Roboto"/>
                  <a:cs typeface="Roboto"/>
                  <a:sym typeface="Roboto"/>
                </a:endParaRPr>
              </a:p>
            </p:txBody>
          </p:sp>
          <p:sp>
            <p:nvSpPr>
              <p:cNvPr id="538" name="Google Shape;538;p43"/>
              <p:cNvSpPr txBox="1"/>
              <p:nvPr/>
            </p:nvSpPr>
            <p:spPr>
              <a:xfrm>
                <a:off x="6096000" y="2743200"/>
                <a:ext cx="304800" cy="304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W</a:t>
                </a:r>
                <a:endParaRPr sz="1000" b="1">
                  <a:latin typeface="Roboto"/>
                  <a:ea typeface="Roboto"/>
                  <a:cs typeface="Roboto"/>
                  <a:sym typeface="Roboto"/>
                </a:endParaRPr>
              </a:p>
            </p:txBody>
          </p:sp>
        </p:grpSp>
        <p:grpSp>
          <p:nvGrpSpPr>
            <p:cNvPr id="539" name="Google Shape;539;p43"/>
            <p:cNvGrpSpPr/>
            <p:nvPr/>
          </p:nvGrpSpPr>
          <p:grpSpPr>
            <a:xfrm>
              <a:off x="5791200" y="3352800"/>
              <a:ext cx="609600" cy="609600"/>
              <a:chOff x="6096000" y="2743200"/>
              <a:chExt cx="609600" cy="609600"/>
            </a:xfrm>
          </p:grpSpPr>
          <p:sp>
            <p:nvSpPr>
              <p:cNvPr id="540" name="Google Shape;540;p43"/>
              <p:cNvSpPr txBox="1"/>
              <p:nvPr/>
            </p:nvSpPr>
            <p:spPr>
              <a:xfrm>
                <a:off x="6096000" y="3048000"/>
                <a:ext cx="304800" cy="304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X</a:t>
                </a:r>
                <a:endParaRPr sz="1000" b="1">
                  <a:latin typeface="Roboto"/>
                  <a:ea typeface="Roboto"/>
                  <a:cs typeface="Roboto"/>
                  <a:sym typeface="Roboto"/>
                </a:endParaRPr>
              </a:p>
            </p:txBody>
          </p:sp>
          <p:sp>
            <p:nvSpPr>
              <p:cNvPr id="541" name="Google Shape;541;p43"/>
              <p:cNvSpPr txBox="1"/>
              <p:nvPr/>
            </p:nvSpPr>
            <p:spPr>
              <a:xfrm>
                <a:off x="6400800" y="3048000"/>
                <a:ext cx="304800" cy="304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Y</a:t>
                </a:r>
                <a:endParaRPr sz="1000" b="1">
                  <a:latin typeface="Roboto"/>
                  <a:ea typeface="Roboto"/>
                  <a:cs typeface="Roboto"/>
                  <a:sym typeface="Roboto"/>
                </a:endParaRPr>
              </a:p>
            </p:txBody>
          </p:sp>
          <p:sp>
            <p:nvSpPr>
              <p:cNvPr id="542" name="Google Shape;542;p43"/>
              <p:cNvSpPr txBox="1"/>
              <p:nvPr/>
            </p:nvSpPr>
            <p:spPr>
              <a:xfrm>
                <a:off x="6400800" y="2743200"/>
                <a:ext cx="304800" cy="304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Z</a:t>
                </a:r>
                <a:endParaRPr sz="1000" b="1">
                  <a:latin typeface="Roboto"/>
                  <a:ea typeface="Roboto"/>
                  <a:cs typeface="Roboto"/>
                  <a:sym typeface="Roboto"/>
                </a:endParaRPr>
              </a:p>
            </p:txBody>
          </p:sp>
          <p:sp>
            <p:nvSpPr>
              <p:cNvPr id="543" name="Google Shape;543;p43"/>
              <p:cNvSpPr txBox="1"/>
              <p:nvPr/>
            </p:nvSpPr>
            <p:spPr>
              <a:xfrm>
                <a:off x="6096000" y="2743200"/>
                <a:ext cx="304800" cy="304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W</a:t>
                </a:r>
                <a:endParaRPr sz="1000" b="1">
                  <a:latin typeface="Roboto"/>
                  <a:ea typeface="Roboto"/>
                  <a:cs typeface="Roboto"/>
                  <a:sym typeface="Roboto"/>
                </a:endParaRPr>
              </a:p>
            </p:txBody>
          </p:sp>
        </p:grpSp>
        <p:grpSp>
          <p:nvGrpSpPr>
            <p:cNvPr id="544" name="Google Shape;544;p43"/>
            <p:cNvGrpSpPr/>
            <p:nvPr/>
          </p:nvGrpSpPr>
          <p:grpSpPr>
            <a:xfrm>
              <a:off x="6400800" y="3352800"/>
              <a:ext cx="609600" cy="609600"/>
              <a:chOff x="6096000" y="2743200"/>
              <a:chExt cx="609600" cy="609600"/>
            </a:xfrm>
          </p:grpSpPr>
          <p:sp>
            <p:nvSpPr>
              <p:cNvPr id="545" name="Google Shape;545;p43"/>
              <p:cNvSpPr txBox="1"/>
              <p:nvPr/>
            </p:nvSpPr>
            <p:spPr>
              <a:xfrm>
                <a:off x="6096000" y="3048000"/>
                <a:ext cx="304800" cy="3048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X</a:t>
                </a:r>
                <a:endParaRPr sz="1000" b="1">
                  <a:latin typeface="Roboto"/>
                  <a:ea typeface="Roboto"/>
                  <a:cs typeface="Roboto"/>
                  <a:sym typeface="Roboto"/>
                </a:endParaRPr>
              </a:p>
            </p:txBody>
          </p:sp>
          <p:sp>
            <p:nvSpPr>
              <p:cNvPr id="546" name="Google Shape;546;p43"/>
              <p:cNvSpPr txBox="1"/>
              <p:nvPr/>
            </p:nvSpPr>
            <p:spPr>
              <a:xfrm>
                <a:off x="6400800" y="3048000"/>
                <a:ext cx="304800" cy="3048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Y</a:t>
                </a:r>
                <a:endParaRPr sz="1000" b="1">
                  <a:latin typeface="Roboto"/>
                  <a:ea typeface="Roboto"/>
                  <a:cs typeface="Roboto"/>
                  <a:sym typeface="Roboto"/>
                </a:endParaRPr>
              </a:p>
            </p:txBody>
          </p:sp>
          <p:sp>
            <p:nvSpPr>
              <p:cNvPr id="547" name="Google Shape;547;p43"/>
              <p:cNvSpPr txBox="1"/>
              <p:nvPr/>
            </p:nvSpPr>
            <p:spPr>
              <a:xfrm>
                <a:off x="6400800" y="2743200"/>
                <a:ext cx="304800" cy="3048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Z</a:t>
                </a:r>
                <a:endParaRPr sz="1000" b="1">
                  <a:latin typeface="Roboto"/>
                  <a:ea typeface="Roboto"/>
                  <a:cs typeface="Roboto"/>
                  <a:sym typeface="Roboto"/>
                </a:endParaRPr>
              </a:p>
            </p:txBody>
          </p:sp>
          <p:sp>
            <p:nvSpPr>
              <p:cNvPr id="548" name="Google Shape;548;p43"/>
              <p:cNvSpPr txBox="1"/>
              <p:nvPr/>
            </p:nvSpPr>
            <p:spPr>
              <a:xfrm>
                <a:off x="6096000" y="2743200"/>
                <a:ext cx="304800" cy="3048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W</a:t>
                </a:r>
                <a:endParaRPr sz="1000" b="1">
                  <a:latin typeface="Roboto"/>
                  <a:ea typeface="Roboto"/>
                  <a:cs typeface="Roboto"/>
                  <a:sym typeface="Roboto"/>
                </a:endParaRPr>
              </a:p>
            </p:txBody>
          </p:sp>
        </p:grpSp>
        <p:grpSp>
          <p:nvGrpSpPr>
            <p:cNvPr id="549" name="Google Shape;549;p43"/>
            <p:cNvGrpSpPr/>
            <p:nvPr/>
          </p:nvGrpSpPr>
          <p:grpSpPr>
            <a:xfrm>
              <a:off x="6096000" y="3962400"/>
              <a:ext cx="609600" cy="609600"/>
              <a:chOff x="6096000" y="2743200"/>
              <a:chExt cx="609600" cy="609600"/>
            </a:xfrm>
          </p:grpSpPr>
          <p:sp>
            <p:nvSpPr>
              <p:cNvPr id="550" name="Google Shape;550;p43"/>
              <p:cNvSpPr txBox="1"/>
              <p:nvPr/>
            </p:nvSpPr>
            <p:spPr>
              <a:xfrm>
                <a:off x="6096000" y="3048000"/>
                <a:ext cx="304800" cy="304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X</a:t>
                </a:r>
                <a:endParaRPr sz="1000" b="1">
                  <a:latin typeface="Roboto"/>
                  <a:ea typeface="Roboto"/>
                  <a:cs typeface="Roboto"/>
                  <a:sym typeface="Roboto"/>
                </a:endParaRPr>
              </a:p>
            </p:txBody>
          </p:sp>
          <p:sp>
            <p:nvSpPr>
              <p:cNvPr id="551" name="Google Shape;551;p43"/>
              <p:cNvSpPr txBox="1"/>
              <p:nvPr/>
            </p:nvSpPr>
            <p:spPr>
              <a:xfrm>
                <a:off x="6400800" y="3048000"/>
                <a:ext cx="304800" cy="3048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Y</a:t>
                </a:r>
                <a:endParaRPr sz="1000" b="1">
                  <a:latin typeface="Roboto"/>
                  <a:ea typeface="Roboto"/>
                  <a:cs typeface="Roboto"/>
                  <a:sym typeface="Roboto"/>
                </a:endParaRPr>
              </a:p>
            </p:txBody>
          </p:sp>
          <p:sp>
            <p:nvSpPr>
              <p:cNvPr id="552" name="Google Shape;552;p43"/>
              <p:cNvSpPr txBox="1"/>
              <p:nvPr/>
            </p:nvSpPr>
            <p:spPr>
              <a:xfrm>
                <a:off x="6400800" y="2743200"/>
                <a:ext cx="304800" cy="3048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Z</a:t>
                </a:r>
                <a:endParaRPr sz="1000" b="1">
                  <a:latin typeface="Roboto"/>
                  <a:ea typeface="Roboto"/>
                  <a:cs typeface="Roboto"/>
                  <a:sym typeface="Roboto"/>
                </a:endParaRPr>
              </a:p>
            </p:txBody>
          </p:sp>
          <p:sp>
            <p:nvSpPr>
              <p:cNvPr id="553" name="Google Shape;553;p43"/>
              <p:cNvSpPr txBox="1"/>
              <p:nvPr/>
            </p:nvSpPr>
            <p:spPr>
              <a:xfrm>
                <a:off x="6096000" y="2743200"/>
                <a:ext cx="304800" cy="304800"/>
              </a:xfrm>
              <a:prstGeom prst="rect">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Roboto"/>
                    <a:ea typeface="Roboto"/>
                    <a:cs typeface="Roboto"/>
                    <a:sym typeface="Roboto"/>
                  </a:rPr>
                  <a:t>W</a:t>
                </a:r>
                <a:endParaRPr sz="1000" b="1">
                  <a:latin typeface="Roboto"/>
                  <a:ea typeface="Roboto"/>
                  <a:cs typeface="Roboto"/>
                  <a:sym typeface="Roboto"/>
                </a:endParaRPr>
              </a:p>
            </p:txBody>
          </p:sp>
        </p:grpSp>
        <p:sp>
          <p:nvSpPr>
            <p:cNvPr id="554" name="Google Shape;554;p43"/>
            <p:cNvSpPr/>
            <p:nvPr/>
          </p:nvSpPr>
          <p:spPr>
            <a:xfrm>
              <a:off x="6324600" y="2971800"/>
              <a:ext cx="152400" cy="1524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55" name="Google Shape;555;p43"/>
            <p:cNvSpPr/>
            <p:nvPr/>
          </p:nvSpPr>
          <p:spPr>
            <a:xfrm>
              <a:off x="6019800" y="3581400"/>
              <a:ext cx="152400" cy="1524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56" name="Google Shape;556;p43"/>
            <p:cNvSpPr/>
            <p:nvPr/>
          </p:nvSpPr>
          <p:spPr>
            <a:xfrm>
              <a:off x="6629400" y="3581400"/>
              <a:ext cx="152400" cy="1524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57" name="Google Shape;557;p43"/>
            <p:cNvSpPr/>
            <p:nvPr/>
          </p:nvSpPr>
          <p:spPr>
            <a:xfrm>
              <a:off x="6324600" y="4191000"/>
              <a:ext cx="152400" cy="152400"/>
            </a:xfrm>
            <a:prstGeom prst="star5">
              <a:avLst>
                <a:gd name="adj" fmla="val 19098"/>
                <a:gd name="hf" fmla="val 105146"/>
                <a:gd name="vf" fmla="val 110557"/>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grpSp>
      <p:sp>
        <p:nvSpPr>
          <p:cNvPr id="558" name="Google Shape;558;p43"/>
          <p:cNvSpPr/>
          <p:nvPr/>
        </p:nvSpPr>
        <p:spPr>
          <a:xfrm>
            <a:off x="7153400" y="2756900"/>
            <a:ext cx="1345500" cy="1345500"/>
          </a:xfrm>
          <a:prstGeom prst="ellipse">
            <a:avLst/>
          </a:prstGeom>
          <a:noFill/>
          <a:ln w="38100" cap="flat" cmpd="sng">
            <a:solidFill>
              <a:schemeClr val="lt1"/>
            </a:solidFill>
            <a:prstDash val="dash"/>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9" name="Google Shape;559;p43"/>
          <p:cNvPicPr preferRelativeResize="0"/>
          <p:nvPr/>
        </p:nvPicPr>
        <p:blipFill>
          <a:blip r:embed="rId3">
            <a:alphaModFix/>
          </a:blip>
          <a:stretch>
            <a:fillRect/>
          </a:stretch>
        </p:blipFill>
        <p:spPr>
          <a:xfrm>
            <a:off x="476250" y="4564300"/>
            <a:ext cx="889025" cy="440300"/>
          </a:xfrm>
          <a:prstGeom prst="rect">
            <a:avLst/>
          </a:prstGeom>
          <a:noFill/>
          <a:ln>
            <a:noFill/>
          </a:ln>
        </p:spPr>
      </p:pic>
      <p:sp>
        <p:nvSpPr>
          <p:cNvPr id="560" name="Google Shape;560;p43"/>
          <p:cNvSpPr txBox="1">
            <a:spLocks noGrp="1"/>
          </p:cNvSpPr>
          <p:nvPr>
            <p:ph type="body" idx="1"/>
          </p:nvPr>
        </p:nvSpPr>
        <p:spPr>
          <a:xfrm>
            <a:off x="435375" y="2394250"/>
            <a:ext cx="6826800" cy="23592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Uses gather4 for both FP32 and packed FP16 paths</a:t>
            </a:r>
            <a:endParaRPr/>
          </a:p>
          <a:p>
            <a:pPr marL="914400" lvl="1" indent="-317500" algn="l" rtl="0">
              <a:lnSpc>
                <a:spcPct val="114000"/>
              </a:lnSpc>
              <a:spcBef>
                <a:spcPts val="1000"/>
              </a:spcBef>
              <a:spcAft>
                <a:spcPts val="0"/>
              </a:spcAft>
              <a:buSzPts val="1400"/>
              <a:buChar char="–"/>
            </a:pPr>
            <a:r>
              <a:rPr lang="en"/>
              <a:t>Gather4 gets data into {r0,r1},{r2,r3} SoA form for good packed math</a:t>
            </a:r>
            <a:endParaRPr/>
          </a:p>
          <a:p>
            <a:pPr marL="914400" lvl="1" indent="-317500" algn="l" rtl="0">
              <a:lnSpc>
                <a:spcPct val="114000"/>
              </a:lnSpc>
              <a:spcBef>
                <a:spcPts val="1000"/>
              </a:spcBef>
              <a:spcAft>
                <a:spcPts val="0"/>
              </a:spcAft>
              <a:buSzPts val="1400"/>
              <a:buChar char="–"/>
            </a:pPr>
            <a:r>
              <a:rPr lang="en"/>
              <a:t>Same code path = easy source portability</a:t>
            </a:r>
            <a:endParaRPr/>
          </a:p>
          <a:p>
            <a:pPr marL="457200" lvl="0" indent="-336550" algn="l" rtl="0">
              <a:lnSpc>
                <a:spcPct val="114000"/>
              </a:lnSpc>
              <a:spcBef>
                <a:spcPts val="1000"/>
              </a:spcBef>
              <a:spcAft>
                <a:spcPts val="0"/>
              </a:spcAft>
              <a:buSzPts val="1700"/>
              <a:buChar char="—"/>
            </a:pPr>
            <a:r>
              <a:rPr lang="en"/>
              <a:t>The 12 tap pattern is done via 4 positions</a:t>
            </a:r>
            <a:endParaRPr/>
          </a:p>
          <a:p>
            <a:pPr marL="914400" lvl="1" indent="-317500" algn="l" rtl="0">
              <a:lnSpc>
                <a:spcPct val="114000"/>
              </a:lnSpc>
              <a:spcBef>
                <a:spcPts val="1000"/>
              </a:spcBef>
              <a:spcAft>
                <a:spcPts val="0"/>
              </a:spcAft>
              <a:buSzPts val="1400"/>
              <a:buChar char="–"/>
            </a:pPr>
            <a:r>
              <a:rPr lang="en"/>
              <a:t>Setup so {X,Y} and {Z,W} pairs have necessary data</a:t>
            </a:r>
            <a:endParaRPr/>
          </a:p>
          <a:p>
            <a:pPr marL="914400" lvl="1" indent="-317500" algn="l" rtl="0">
              <a:lnSpc>
                <a:spcPct val="114000"/>
              </a:lnSpc>
              <a:spcBef>
                <a:spcPts val="1000"/>
              </a:spcBef>
              <a:spcAft>
                <a:spcPts val="0"/>
              </a:spcAft>
              <a:buSzPts val="1400"/>
              <a:buChar char="–"/>
            </a:pPr>
            <a:r>
              <a:rPr lang="en"/>
              <a:t>Otherwise would have to shuffle data around</a:t>
            </a:r>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10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
                                            <p:txEl>
                                              <p:pRg st="0" end="0"/>
                                            </p:txEl>
                                          </p:spTgt>
                                        </p:tgtEl>
                                        <p:attrNameLst>
                                          <p:attrName>style.visibility</p:attrName>
                                        </p:attrNameLst>
                                      </p:cBhvr>
                                      <p:to>
                                        <p:strVal val="visible"/>
                                      </p:to>
                                    </p:set>
                                    <p:animEffect transition="in" filter="fade">
                                      <p:cBhvr>
                                        <p:cTn id="7" dur="1000"/>
                                        <p:tgtEl>
                                          <p:spTgt spid="5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
                                            <p:txEl>
                                              <p:pRg st="1" end="1"/>
                                            </p:txEl>
                                          </p:spTgt>
                                        </p:tgtEl>
                                        <p:attrNameLst>
                                          <p:attrName>style.visibility</p:attrName>
                                        </p:attrNameLst>
                                      </p:cBhvr>
                                      <p:to>
                                        <p:strVal val="visible"/>
                                      </p:to>
                                    </p:set>
                                    <p:animEffect transition="in" filter="fade">
                                      <p:cBhvr>
                                        <p:cTn id="12" dur="1000"/>
                                        <p:tgtEl>
                                          <p:spTgt spid="5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2">
                                            <p:txEl>
                                              <p:pRg st="2" end="2"/>
                                            </p:txEl>
                                          </p:spTgt>
                                        </p:tgtEl>
                                        <p:attrNameLst>
                                          <p:attrName>style.visibility</p:attrName>
                                        </p:attrNameLst>
                                      </p:cBhvr>
                                      <p:to>
                                        <p:strVal val="visible"/>
                                      </p:to>
                                    </p:set>
                                    <p:animEffect transition="in" filter="fade">
                                      <p:cBhvr>
                                        <p:cTn id="17" dur="1000"/>
                                        <p:tgtEl>
                                          <p:spTgt spid="53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33"/>
                                        </p:tgtEl>
                                        <p:attrNameLst>
                                          <p:attrName>style.visibility</p:attrName>
                                        </p:attrNameLst>
                                      </p:cBhvr>
                                      <p:to>
                                        <p:strVal val="visible"/>
                                      </p:to>
                                    </p:set>
                                    <p:animEffect transition="in" filter="fade">
                                      <p:cBhvr>
                                        <p:cTn id="20" dur="1000"/>
                                        <p:tgtEl>
                                          <p:spTgt spid="533"/>
                                        </p:tgtEl>
                                      </p:cBhvr>
                                    </p:animEffect>
                                  </p:childTnLst>
                                </p:cTn>
                              </p:par>
                              <p:par>
                                <p:cTn id="21" presetID="10" presetClass="entr" presetSubtype="0" fill="hold" nodeType="withEffect">
                                  <p:stCondLst>
                                    <p:cond delay="0"/>
                                  </p:stCondLst>
                                  <p:childTnLst>
                                    <p:set>
                                      <p:cBhvr>
                                        <p:cTn id="22" dur="1" fill="hold">
                                          <p:stCondLst>
                                            <p:cond delay="0"/>
                                          </p:stCondLst>
                                        </p:cTn>
                                        <p:tgtEl>
                                          <p:spTgt spid="558"/>
                                        </p:tgtEl>
                                        <p:attrNameLst>
                                          <p:attrName>style.visibility</p:attrName>
                                        </p:attrNameLst>
                                      </p:cBhvr>
                                      <p:to>
                                        <p:strVal val="visible"/>
                                      </p:to>
                                    </p:set>
                                    <p:animEffect transition="in" filter="fade">
                                      <p:cBhvr>
                                        <p:cTn id="23" dur="1000"/>
                                        <p:tgtEl>
                                          <p:spTgt spid="5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60">
                                            <p:txEl>
                                              <p:pRg st="0" end="0"/>
                                            </p:txEl>
                                          </p:spTgt>
                                        </p:tgtEl>
                                        <p:attrNameLst>
                                          <p:attrName>style.visibility</p:attrName>
                                        </p:attrNameLst>
                                      </p:cBhvr>
                                      <p:to>
                                        <p:strVal val="visible"/>
                                      </p:to>
                                    </p:set>
                                    <p:animEffect transition="in" filter="fade">
                                      <p:cBhvr>
                                        <p:cTn id="28" dur="1000"/>
                                        <p:tgtEl>
                                          <p:spTgt spid="56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60">
                                            <p:txEl>
                                              <p:pRg st="1" end="1"/>
                                            </p:txEl>
                                          </p:spTgt>
                                        </p:tgtEl>
                                        <p:attrNameLst>
                                          <p:attrName>style.visibility</p:attrName>
                                        </p:attrNameLst>
                                      </p:cBhvr>
                                      <p:to>
                                        <p:strVal val="visible"/>
                                      </p:to>
                                    </p:set>
                                    <p:animEffect transition="in" filter="fade">
                                      <p:cBhvr>
                                        <p:cTn id="33" dur="1000"/>
                                        <p:tgtEl>
                                          <p:spTgt spid="56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60">
                                            <p:txEl>
                                              <p:pRg st="2" end="2"/>
                                            </p:txEl>
                                          </p:spTgt>
                                        </p:tgtEl>
                                        <p:attrNameLst>
                                          <p:attrName>style.visibility</p:attrName>
                                        </p:attrNameLst>
                                      </p:cBhvr>
                                      <p:to>
                                        <p:strVal val="visible"/>
                                      </p:to>
                                    </p:set>
                                    <p:animEffect transition="in" filter="fade">
                                      <p:cBhvr>
                                        <p:cTn id="38" dur="1000"/>
                                        <p:tgtEl>
                                          <p:spTgt spid="56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60">
                                            <p:txEl>
                                              <p:pRg st="3" end="3"/>
                                            </p:txEl>
                                          </p:spTgt>
                                        </p:tgtEl>
                                        <p:attrNameLst>
                                          <p:attrName>style.visibility</p:attrName>
                                        </p:attrNameLst>
                                      </p:cBhvr>
                                      <p:to>
                                        <p:strVal val="visible"/>
                                      </p:to>
                                    </p:set>
                                    <p:animEffect transition="in" filter="fade">
                                      <p:cBhvr>
                                        <p:cTn id="43" dur="1000"/>
                                        <p:tgtEl>
                                          <p:spTgt spid="560">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60">
                                            <p:txEl>
                                              <p:pRg st="4" end="4"/>
                                            </p:txEl>
                                          </p:spTgt>
                                        </p:tgtEl>
                                        <p:attrNameLst>
                                          <p:attrName>style.visibility</p:attrName>
                                        </p:attrNameLst>
                                      </p:cBhvr>
                                      <p:to>
                                        <p:strVal val="visible"/>
                                      </p:to>
                                    </p:set>
                                    <p:animEffect transition="in" filter="fade">
                                      <p:cBhvr>
                                        <p:cTn id="48" dur="1000"/>
                                        <p:tgtEl>
                                          <p:spTgt spid="560">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60">
                                            <p:txEl>
                                              <p:pRg st="5" end="5"/>
                                            </p:txEl>
                                          </p:spTgt>
                                        </p:tgtEl>
                                        <p:attrNameLst>
                                          <p:attrName>style.visibility</p:attrName>
                                        </p:attrNameLst>
                                      </p:cBhvr>
                                      <p:to>
                                        <p:strVal val="visible"/>
                                      </p:to>
                                    </p:set>
                                    <p:animEffect transition="in" filter="fade">
                                      <p:cBhvr>
                                        <p:cTn id="53" dur="1000"/>
                                        <p:tgtEl>
                                          <p:spTgt spid="560">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60">
                                            <p:txEl>
                                              <p:pRg st="6" end="6"/>
                                            </p:txEl>
                                          </p:spTgt>
                                        </p:tgtEl>
                                        <p:attrNameLst>
                                          <p:attrName>style.visibility</p:attrName>
                                        </p:attrNameLst>
                                      </p:cBhvr>
                                      <p:to>
                                        <p:strVal val="visible"/>
                                      </p:to>
                                    </p:set>
                                    <p:animEffect transition="in" filter="fade">
                                      <p:cBhvr>
                                        <p:cTn id="58" dur="1000"/>
                                        <p:tgtEl>
                                          <p:spTgt spid="560">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60">
                                            <p:txEl>
                                              <p:pRg st="7" end="7"/>
                                            </p:txEl>
                                          </p:spTgt>
                                        </p:tgtEl>
                                        <p:attrNameLst>
                                          <p:attrName>style.visibility</p:attrName>
                                        </p:attrNameLst>
                                      </p:cBhvr>
                                      <p:to>
                                        <p:strVal val="visible"/>
                                      </p:to>
                                    </p:set>
                                    <p:animEffect transition="in" filter="fade">
                                      <p:cBhvr>
                                        <p:cTn id="63" dur="1000"/>
                                        <p:tgtEl>
                                          <p:spTgt spid="56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4"/>
          <p:cNvSpPr txBox="1">
            <a:spLocks noGrp="1"/>
          </p:cNvSpPr>
          <p:nvPr>
            <p:ph type="title"/>
          </p:nvPr>
        </p:nvSpPr>
        <p:spPr>
          <a:xfrm>
            <a:off x="476250" y="321300"/>
            <a:ext cx="8183400" cy="96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EASU Analysis</a:t>
            </a:r>
            <a:endParaRPr/>
          </a:p>
        </p:txBody>
      </p:sp>
      <p:sp>
        <p:nvSpPr>
          <p:cNvPr id="566" name="Google Shape;566;p44"/>
          <p:cNvSpPr txBox="1">
            <a:spLocks noGrp="1"/>
          </p:cNvSpPr>
          <p:nvPr>
            <p:ph type="sldNum" idx="12"/>
          </p:nvPr>
        </p:nvSpPr>
        <p:spPr>
          <a:xfrm>
            <a:off x="2995125" y="4715750"/>
            <a:ext cx="3100800" cy="21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Advances in Real-Time Rendering in Games </a:t>
            </a:r>
            <a:r>
              <a:rPr lang="en" i="0"/>
              <a:t> course, SIGGRAPH 2021</a:t>
            </a:r>
            <a:endParaRPr i="0"/>
          </a:p>
        </p:txBody>
      </p:sp>
      <p:sp>
        <p:nvSpPr>
          <p:cNvPr id="567" name="Google Shape;567;p44"/>
          <p:cNvSpPr txBox="1">
            <a:spLocks noGrp="1"/>
          </p:cNvSpPr>
          <p:nvPr>
            <p:ph type="body" idx="1"/>
          </p:nvPr>
        </p:nvSpPr>
        <p:spPr>
          <a:xfrm>
            <a:off x="476125" y="1071775"/>
            <a:ext cx="8183400" cy="13143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0"/>
              </a:spcAft>
              <a:buSzPts val="1700"/>
              <a:buChar char="—"/>
            </a:pPr>
            <a:r>
              <a:rPr lang="en"/>
              <a:t>Edge direction is estimated from central difference</a:t>
            </a:r>
            <a:endParaRPr/>
          </a:p>
          <a:p>
            <a:pPr marL="914400" lvl="1" indent="-317500" algn="l" rtl="0">
              <a:lnSpc>
                <a:spcPct val="114000"/>
              </a:lnSpc>
              <a:spcBef>
                <a:spcPts val="1000"/>
              </a:spcBef>
              <a:spcAft>
                <a:spcPts val="0"/>
              </a:spcAft>
              <a:buSzPts val="1400"/>
              <a:buChar char="–"/>
            </a:pPr>
            <a:r>
              <a:rPr lang="en"/>
              <a:t>Diagonal diff would have been more expensive and have 0.5 texel offset</a:t>
            </a:r>
            <a:endParaRPr/>
          </a:p>
          <a:p>
            <a:pPr marL="914400" lvl="1" indent="-317500" algn="l" rtl="0">
              <a:lnSpc>
                <a:spcPct val="114000"/>
              </a:lnSpc>
              <a:spcBef>
                <a:spcPts val="1000"/>
              </a:spcBef>
              <a:spcAft>
                <a:spcPts val="0"/>
              </a:spcAft>
              <a:buSzPts val="1400"/>
              <a:buChar char="–"/>
            </a:pPr>
            <a:r>
              <a:rPr lang="en"/>
              <a:t>Ok to miss single pixel features </a:t>
            </a:r>
            <a:br>
              <a:rPr lang="en"/>
            </a:br>
            <a:r>
              <a:rPr lang="en"/>
              <a:t>(feature length forces a symmetric non-directional filter in those cases anyway)</a:t>
            </a:r>
            <a:endParaRPr/>
          </a:p>
          <a:p>
            <a:pPr marL="457200" lvl="0" indent="0" algn="l" rtl="0">
              <a:lnSpc>
                <a:spcPct val="114000"/>
              </a:lnSpc>
              <a:spcBef>
                <a:spcPts val="1000"/>
              </a:spcBef>
              <a:spcAft>
                <a:spcPts val="0"/>
              </a:spcAft>
              <a:buNone/>
            </a:pPr>
            <a:endParaRPr/>
          </a:p>
          <a:p>
            <a:pPr marL="0" lvl="0" indent="0" algn="l" rtl="0">
              <a:lnSpc>
                <a:spcPct val="114000"/>
              </a:lnSpc>
              <a:spcBef>
                <a:spcPts val="1000"/>
              </a:spcBef>
              <a:spcAft>
                <a:spcPts val="0"/>
              </a:spcAft>
              <a:buNone/>
            </a:pPr>
            <a:endParaRPr/>
          </a:p>
          <a:p>
            <a:pPr marL="0" lvl="0" indent="0" algn="l" rtl="0">
              <a:lnSpc>
                <a:spcPct val="114000"/>
              </a:lnSpc>
              <a:spcBef>
                <a:spcPts val="1000"/>
              </a:spcBef>
              <a:spcAft>
                <a:spcPts val="1000"/>
              </a:spcAft>
              <a:buNone/>
            </a:pPr>
            <a:endParaRPr/>
          </a:p>
        </p:txBody>
      </p:sp>
      <p:grpSp>
        <p:nvGrpSpPr>
          <p:cNvPr id="568" name="Google Shape;568;p44"/>
          <p:cNvGrpSpPr/>
          <p:nvPr/>
        </p:nvGrpSpPr>
        <p:grpSpPr>
          <a:xfrm>
            <a:off x="6254375" y="828900"/>
            <a:ext cx="457200" cy="457200"/>
            <a:chOff x="5715000" y="1066800"/>
            <a:chExt cx="457200" cy="457200"/>
          </a:xfrm>
        </p:grpSpPr>
        <p:grpSp>
          <p:nvGrpSpPr>
            <p:cNvPr id="569" name="Google Shape;569;p44"/>
            <p:cNvGrpSpPr/>
            <p:nvPr/>
          </p:nvGrpSpPr>
          <p:grpSpPr>
            <a:xfrm>
              <a:off x="5715000" y="1066800"/>
              <a:ext cx="457200" cy="457200"/>
              <a:chOff x="5257800" y="1295400"/>
              <a:chExt cx="457200" cy="457200"/>
            </a:xfrm>
          </p:grpSpPr>
          <p:sp>
            <p:nvSpPr>
              <p:cNvPr id="570" name="Google Shape;570;p44"/>
              <p:cNvSpPr/>
              <p:nvPr/>
            </p:nvSpPr>
            <p:spPr>
              <a:xfrm>
                <a:off x="5410200" y="12954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4"/>
              <p:cNvSpPr/>
              <p:nvPr/>
            </p:nvSpPr>
            <p:spPr>
              <a:xfrm>
                <a:off x="5257800" y="14478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4"/>
              <p:cNvSpPr/>
              <p:nvPr/>
            </p:nvSpPr>
            <p:spPr>
              <a:xfrm>
                <a:off x="5410200" y="14478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4"/>
              <p:cNvSpPr/>
              <p:nvPr/>
            </p:nvSpPr>
            <p:spPr>
              <a:xfrm>
                <a:off x="5562600" y="14478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4"/>
              <p:cNvSpPr/>
              <p:nvPr/>
            </p:nvSpPr>
            <p:spPr>
              <a:xfrm>
                <a:off x="5410200" y="16002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75" name="Google Shape;575;p44"/>
            <p:cNvCxnSpPr>
              <a:stCxn id="573" idx="3"/>
              <a:endCxn id="571" idx="1"/>
            </p:cNvCxnSpPr>
            <p:nvPr/>
          </p:nvCxnSpPr>
          <p:spPr>
            <a:xfrm rot="10800000">
              <a:off x="5715000" y="1295400"/>
              <a:ext cx="457200" cy="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76" name="Google Shape;576;p44"/>
            <p:cNvCxnSpPr>
              <a:endCxn id="570" idx="0"/>
            </p:cNvCxnSpPr>
            <p:nvPr/>
          </p:nvCxnSpPr>
          <p:spPr>
            <a:xfrm rot="10800000">
              <a:off x="5943600" y="1066800"/>
              <a:ext cx="0" cy="45720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grpSp>
        <p:nvGrpSpPr>
          <p:cNvPr id="577" name="Google Shape;577;p44"/>
          <p:cNvGrpSpPr/>
          <p:nvPr/>
        </p:nvGrpSpPr>
        <p:grpSpPr>
          <a:xfrm>
            <a:off x="1470150" y="3320475"/>
            <a:ext cx="5181600" cy="1075800"/>
            <a:chOff x="1295400" y="3195900"/>
            <a:chExt cx="5181600" cy="1075800"/>
          </a:xfrm>
        </p:grpSpPr>
        <p:grpSp>
          <p:nvGrpSpPr>
            <p:cNvPr id="578" name="Google Shape;578;p44"/>
            <p:cNvGrpSpPr/>
            <p:nvPr/>
          </p:nvGrpSpPr>
          <p:grpSpPr>
            <a:xfrm>
              <a:off x="1295400" y="3276600"/>
              <a:ext cx="457200" cy="457200"/>
              <a:chOff x="5715000" y="1066800"/>
              <a:chExt cx="457200" cy="457200"/>
            </a:xfrm>
          </p:grpSpPr>
          <p:grpSp>
            <p:nvGrpSpPr>
              <p:cNvPr id="579" name="Google Shape;579;p44"/>
              <p:cNvGrpSpPr/>
              <p:nvPr/>
            </p:nvGrpSpPr>
            <p:grpSpPr>
              <a:xfrm>
                <a:off x="5715000" y="1066800"/>
                <a:ext cx="457200" cy="457200"/>
                <a:chOff x="5257800" y="1295400"/>
                <a:chExt cx="457200" cy="457200"/>
              </a:xfrm>
            </p:grpSpPr>
            <p:sp>
              <p:nvSpPr>
                <p:cNvPr id="580" name="Google Shape;580;p44"/>
                <p:cNvSpPr/>
                <p:nvPr/>
              </p:nvSpPr>
              <p:spPr>
                <a:xfrm>
                  <a:off x="5410200" y="12954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4"/>
                <p:cNvSpPr/>
                <p:nvPr/>
              </p:nvSpPr>
              <p:spPr>
                <a:xfrm>
                  <a:off x="5257800" y="1447800"/>
                  <a:ext cx="152400" cy="1524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4"/>
                <p:cNvSpPr/>
                <p:nvPr/>
              </p:nvSpPr>
              <p:spPr>
                <a:xfrm>
                  <a:off x="5410200" y="1447800"/>
                  <a:ext cx="152400" cy="1524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4"/>
                <p:cNvSpPr/>
                <p:nvPr/>
              </p:nvSpPr>
              <p:spPr>
                <a:xfrm>
                  <a:off x="5562600" y="1447800"/>
                  <a:ext cx="152400" cy="1524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4"/>
                <p:cNvSpPr/>
                <p:nvPr/>
              </p:nvSpPr>
              <p:spPr>
                <a:xfrm>
                  <a:off x="5410200" y="1600200"/>
                  <a:ext cx="152400" cy="15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85" name="Google Shape;585;p44"/>
              <p:cNvCxnSpPr>
                <a:stCxn id="583" idx="3"/>
                <a:endCxn id="581" idx="1"/>
              </p:cNvCxnSpPr>
              <p:nvPr/>
            </p:nvCxnSpPr>
            <p:spPr>
              <a:xfrm rot="10800000">
                <a:off x="5715000" y="1295400"/>
                <a:ext cx="457200" cy="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grpSp>
          <p:nvGrpSpPr>
            <p:cNvPr id="586" name="Google Shape;586;p44"/>
            <p:cNvGrpSpPr/>
            <p:nvPr/>
          </p:nvGrpSpPr>
          <p:grpSpPr>
            <a:xfrm>
              <a:off x="2209800" y="3200400"/>
              <a:ext cx="1066800" cy="1071300"/>
              <a:chOff x="2209800" y="3200400"/>
              <a:chExt cx="1066800" cy="1071300"/>
            </a:xfrm>
          </p:grpSpPr>
          <p:grpSp>
            <p:nvGrpSpPr>
              <p:cNvPr id="587" name="Google Shape;587;p44"/>
              <p:cNvGrpSpPr/>
              <p:nvPr/>
            </p:nvGrpSpPr>
            <p:grpSpPr>
              <a:xfrm>
                <a:off x="2514600" y="3200400"/>
                <a:ext cx="457200" cy="533400"/>
                <a:chOff x="2514600" y="3200400"/>
                <a:chExt cx="457200" cy="533400"/>
              </a:xfrm>
            </p:grpSpPr>
            <p:sp>
              <p:nvSpPr>
                <p:cNvPr id="588" name="Google Shape;588;p44"/>
                <p:cNvSpPr/>
                <p:nvPr/>
              </p:nvSpPr>
              <p:spPr>
                <a:xfrm>
                  <a:off x="2514600" y="3581400"/>
                  <a:ext cx="152400" cy="152400"/>
                </a:xfrm>
                <a:prstGeom prst="ellipse">
                  <a:avLst/>
                </a:prstGeom>
                <a:solidFill>
                  <a:srgbClr val="FFFF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4"/>
                <p:cNvSpPr/>
                <p:nvPr/>
              </p:nvSpPr>
              <p:spPr>
                <a:xfrm>
                  <a:off x="2667000" y="3200400"/>
                  <a:ext cx="152400" cy="152400"/>
                </a:xfrm>
                <a:prstGeom prst="ellipse">
                  <a:avLst/>
                </a:prstGeom>
                <a:solidFill>
                  <a:srgbClr val="FF99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4"/>
                <p:cNvSpPr/>
                <p:nvPr/>
              </p:nvSpPr>
              <p:spPr>
                <a:xfrm>
                  <a:off x="2819400" y="3581400"/>
                  <a:ext cx="152400" cy="152400"/>
                </a:xfrm>
                <a:prstGeom prst="ellipse">
                  <a:avLst/>
                </a:prstGeom>
                <a:solidFill>
                  <a:srgbClr val="FF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1" name="Google Shape;591;p44"/>
                <p:cNvCxnSpPr/>
                <p:nvPr/>
              </p:nvCxnSpPr>
              <p:spPr>
                <a:xfrm rot="10800000">
                  <a:off x="2743200" y="3276600"/>
                  <a:ext cx="152400" cy="38100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92" name="Google Shape;592;p44"/>
                <p:cNvCxnSpPr/>
                <p:nvPr/>
              </p:nvCxnSpPr>
              <p:spPr>
                <a:xfrm flipH="1">
                  <a:off x="2590800" y="3276600"/>
                  <a:ext cx="152400" cy="38100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sp>
            <p:nvSpPr>
              <p:cNvPr id="593" name="Google Shape;593;p44"/>
              <p:cNvSpPr txBox="1"/>
              <p:nvPr/>
            </p:nvSpPr>
            <p:spPr>
              <a:xfrm>
                <a:off x="2209800" y="3810000"/>
                <a:ext cx="1066800" cy="461700"/>
              </a:xfrm>
              <a:prstGeom prst="rect">
                <a:avLst/>
              </a:prstGeom>
              <a:solidFill>
                <a:srgbClr val="434343"/>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rgbClr val="FFFFFF"/>
                    </a:solidFill>
                    <a:latin typeface="Roboto"/>
                    <a:ea typeface="Roboto"/>
                    <a:cs typeface="Roboto"/>
                    <a:sym typeface="Roboto"/>
                  </a:rPr>
                  <a:t>Full Reversal</a:t>
                </a:r>
                <a:endParaRPr sz="900" b="1">
                  <a:solidFill>
                    <a:srgbClr val="FFFFFF"/>
                  </a:solidFill>
                  <a:latin typeface="Roboto"/>
                  <a:ea typeface="Roboto"/>
                  <a:cs typeface="Roboto"/>
                  <a:sym typeface="Roboto"/>
                </a:endParaRPr>
              </a:p>
              <a:p>
                <a:pPr marL="0" lvl="0" indent="0" algn="ctr" rtl="0">
                  <a:spcBef>
                    <a:spcPts val="0"/>
                  </a:spcBef>
                  <a:spcAft>
                    <a:spcPts val="0"/>
                  </a:spcAft>
                  <a:buNone/>
                </a:pPr>
                <a:r>
                  <a:rPr lang="en" sz="900" b="1">
                    <a:solidFill>
                      <a:srgbClr val="FFFFFF"/>
                    </a:solidFill>
                    <a:latin typeface="Roboto"/>
                    <a:ea typeface="Roboto"/>
                    <a:cs typeface="Roboto"/>
                    <a:sym typeface="Roboto"/>
                  </a:rPr>
                  <a:t>(Thin Feature)</a:t>
                </a:r>
                <a:endParaRPr sz="900" b="1">
                  <a:solidFill>
                    <a:srgbClr val="FFFFFF"/>
                  </a:solidFill>
                  <a:latin typeface="Roboto"/>
                  <a:ea typeface="Roboto"/>
                  <a:cs typeface="Roboto"/>
                  <a:sym typeface="Roboto"/>
                </a:endParaRPr>
              </a:p>
            </p:txBody>
          </p:sp>
        </p:grpSp>
        <p:grpSp>
          <p:nvGrpSpPr>
            <p:cNvPr id="594" name="Google Shape;594;p44"/>
            <p:cNvGrpSpPr/>
            <p:nvPr/>
          </p:nvGrpSpPr>
          <p:grpSpPr>
            <a:xfrm>
              <a:off x="3657600" y="3200400"/>
              <a:ext cx="1219200" cy="1071300"/>
              <a:chOff x="2133600" y="3200400"/>
              <a:chExt cx="1219200" cy="1071300"/>
            </a:xfrm>
          </p:grpSpPr>
          <p:grpSp>
            <p:nvGrpSpPr>
              <p:cNvPr id="595" name="Google Shape;595;p44"/>
              <p:cNvGrpSpPr/>
              <p:nvPr/>
            </p:nvGrpSpPr>
            <p:grpSpPr>
              <a:xfrm>
                <a:off x="2514600" y="3200400"/>
                <a:ext cx="457200" cy="533400"/>
                <a:chOff x="2514600" y="3200400"/>
                <a:chExt cx="457200" cy="533400"/>
              </a:xfrm>
            </p:grpSpPr>
            <p:sp>
              <p:nvSpPr>
                <p:cNvPr id="596" name="Google Shape;596;p44"/>
                <p:cNvSpPr/>
                <p:nvPr/>
              </p:nvSpPr>
              <p:spPr>
                <a:xfrm>
                  <a:off x="2514600" y="3429000"/>
                  <a:ext cx="152400" cy="152400"/>
                </a:xfrm>
                <a:prstGeom prst="ellipse">
                  <a:avLst/>
                </a:prstGeom>
                <a:solidFill>
                  <a:srgbClr val="FFFF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4"/>
                <p:cNvSpPr/>
                <p:nvPr/>
              </p:nvSpPr>
              <p:spPr>
                <a:xfrm>
                  <a:off x="2667000" y="3200400"/>
                  <a:ext cx="152400" cy="152400"/>
                </a:xfrm>
                <a:prstGeom prst="ellipse">
                  <a:avLst/>
                </a:prstGeom>
                <a:solidFill>
                  <a:srgbClr val="FF99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4"/>
                <p:cNvSpPr/>
                <p:nvPr/>
              </p:nvSpPr>
              <p:spPr>
                <a:xfrm>
                  <a:off x="2819400" y="3581400"/>
                  <a:ext cx="152400" cy="152400"/>
                </a:xfrm>
                <a:prstGeom prst="ellipse">
                  <a:avLst/>
                </a:prstGeom>
                <a:solidFill>
                  <a:srgbClr val="FF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9" name="Google Shape;599;p44"/>
                <p:cNvCxnSpPr/>
                <p:nvPr/>
              </p:nvCxnSpPr>
              <p:spPr>
                <a:xfrm rot="10800000">
                  <a:off x="2743200" y="3276600"/>
                  <a:ext cx="152400" cy="38100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600" name="Google Shape;600;p44"/>
                <p:cNvCxnSpPr/>
                <p:nvPr/>
              </p:nvCxnSpPr>
              <p:spPr>
                <a:xfrm flipH="1">
                  <a:off x="2590800" y="3276600"/>
                  <a:ext cx="152400" cy="22860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sp>
            <p:nvSpPr>
              <p:cNvPr id="601" name="Google Shape;601;p44"/>
              <p:cNvSpPr txBox="1"/>
              <p:nvPr/>
            </p:nvSpPr>
            <p:spPr>
              <a:xfrm>
                <a:off x="2133600" y="3810000"/>
                <a:ext cx="1219200" cy="461700"/>
              </a:xfrm>
              <a:prstGeom prst="rect">
                <a:avLst/>
              </a:prstGeom>
              <a:solidFill>
                <a:srgbClr val="434343"/>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rgbClr val="FFFFFF"/>
                    </a:solidFill>
                    <a:latin typeface="Roboto"/>
                    <a:ea typeface="Roboto"/>
                    <a:cs typeface="Roboto"/>
                    <a:sym typeface="Roboto"/>
                  </a:rPr>
                  <a:t>Part Reversal</a:t>
                </a:r>
                <a:endParaRPr sz="900" b="1">
                  <a:solidFill>
                    <a:srgbClr val="FFFFFF"/>
                  </a:solidFill>
                  <a:latin typeface="Roboto"/>
                  <a:ea typeface="Roboto"/>
                  <a:cs typeface="Roboto"/>
                  <a:sym typeface="Roboto"/>
                </a:endParaRPr>
              </a:p>
              <a:p>
                <a:pPr marL="0" lvl="0" indent="0" algn="ctr" rtl="0">
                  <a:spcBef>
                    <a:spcPts val="0"/>
                  </a:spcBef>
                  <a:spcAft>
                    <a:spcPts val="0"/>
                  </a:spcAft>
                  <a:buNone/>
                </a:pPr>
                <a:r>
                  <a:rPr lang="en" sz="900" b="1">
                    <a:solidFill>
                      <a:srgbClr val="FFFFFF"/>
                    </a:solidFill>
                    <a:latin typeface="Roboto"/>
                    <a:ea typeface="Roboto"/>
                    <a:cs typeface="Roboto"/>
                    <a:sym typeface="Roboto"/>
                  </a:rPr>
                  <a:t>(Medium Feature)</a:t>
                </a:r>
                <a:endParaRPr sz="900" b="1">
                  <a:solidFill>
                    <a:srgbClr val="FFFFFF"/>
                  </a:solidFill>
                  <a:latin typeface="Roboto"/>
                  <a:ea typeface="Roboto"/>
                  <a:cs typeface="Roboto"/>
                  <a:sym typeface="Roboto"/>
                </a:endParaRPr>
              </a:p>
            </p:txBody>
          </p:sp>
        </p:grpSp>
        <p:grpSp>
          <p:nvGrpSpPr>
            <p:cNvPr id="602" name="Google Shape;602;p44"/>
            <p:cNvGrpSpPr/>
            <p:nvPr/>
          </p:nvGrpSpPr>
          <p:grpSpPr>
            <a:xfrm>
              <a:off x="5257800" y="3195900"/>
              <a:ext cx="1219200" cy="1071300"/>
              <a:chOff x="2133600" y="3200400"/>
              <a:chExt cx="1219200" cy="1071300"/>
            </a:xfrm>
          </p:grpSpPr>
          <p:grpSp>
            <p:nvGrpSpPr>
              <p:cNvPr id="603" name="Google Shape;603;p44"/>
              <p:cNvGrpSpPr/>
              <p:nvPr/>
            </p:nvGrpSpPr>
            <p:grpSpPr>
              <a:xfrm>
                <a:off x="2514600" y="3200400"/>
                <a:ext cx="457200" cy="533400"/>
                <a:chOff x="2514600" y="3200400"/>
                <a:chExt cx="457200" cy="533400"/>
              </a:xfrm>
            </p:grpSpPr>
            <p:sp>
              <p:nvSpPr>
                <p:cNvPr id="604" name="Google Shape;604;p44"/>
                <p:cNvSpPr/>
                <p:nvPr/>
              </p:nvSpPr>
              <p:spPr>
                <a:xfrm>
                  <a:off x="2514600" y="3204900"/>
                  <a:ext cx="152400" cy="152400"/>
                </a:xfrm>
                <a:prstGeom prst="ellipse">
                  <a:avLst/>
                </a:prstGeom>
                <a:solidFill>
                  <a:srgbClr val="FFFF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4"/>
                <p:cNvSpPr/>
                <p:nvPr/>
              </p:nvSpPr>
              <p:spPr>
                <a:xfrm>
                  <a:off x="2667000" y="3200400"/>
                  <a:ext cx="152400" cy="152400"/>
                </a:xfrm>
                <a:prstGeom prst="ellipse">
                  <a:avLst/>
                </a:prstGeom>
                <a:solidFill>
                  <a:srgbClr val="FF99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4"/>
                <p:cNvSpPr/>
                <p:nvPr/>
              </p:nvSpPr>
              <p:spPr>
                <a:xfrm>
                  <a:off x="2819400" y="3581400"/>
                  <a:ext cx="152400" cy="152400"/>
                </a:xfrm>
                <a:prstGeom prst="ellipse">
                  <a:avLst/>
                </a:prstGeom>
                <a:solidFill>
                  <a:srgbClr val="FF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7" name="Google Shape;607;p44"/>
                <p:cNvCxnSpPr/>
                <p:nvPr/>
              </p:nvCxnSpPr>
              <p:spPr>
                <a:xfrm rot="10800000">
                  <a:off x="2743200" y="3276600"/>
                  <a:ext cx="152400" cy="38100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608" name="Google Shape;608;p44"/>
                <p:cNvCxnSpPr/>
                <p:nvPr/>
              </p:nvCxnSpPr>
              <p:spPr>
                <a:xfrm flipH="1">
                  <a:off x="2590800" y="3281100"/>
                  <a:ext cx="152400" cy="4500"/>
                </a:xfrm>
                <a:prstGeom prst="straightConnector1">
                  <a:avLst/>
                </a:prstGeom>
                <a:noFill/>
                <a:ln w="1905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sp>
            <p:nvSpPr>
              <p:cNvPr id="609" name="Google Shape;609;p44"/>
              <p:cNvSpPr txBox="1"/>
              <p:nvPr/>
            </p:nvSpPr>
            <p:spPr>
              <a:xfrm>
                <a:off x="2133600" y="3810000"/>
                <a:ext cx="1219200" cy="461700"/>
              </a:xfrm>
              <a:prstGeom prst="rect">
                <a:avLst/>
              </a:prstGeom>
              <a:solidFill>
                <a:srgbClr val="434343"/>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rgbClr val="FFFFFF"/>
                    </a:solidFill>
                    <a:latin typeface="Roboto"/>
                    <a:ea typeface="Roboto"/>
                    <a:cs typeface="Roboto"/>
                    <a:sym typeface="Roboto"/>
                  </a:rPr>
                  <a:t>No Reversal</a:t>
                </a:r>
                <a:endParaRPr sz="900" b="1">
                  <a:solidFill>
                    <a:srgbClr val="FFFFFF"/>
                  </a:solidFill>
                  <a:latin typeface="Roboto"/>
                  <a:ea typeface="Roboto"/>
                  <a:cs typeface="Roboto"/>
                  <a:sym typeface="Roboto"/>
                </a:endParaRPr>
              </a:p>
              <a:p>
                <a:pPr marL="0" lvl="0" indent="0" algn="ctr" rtl="0">
                  <a:spcBef>
                    <a:spcPts val="0"/>
                  </a:spcBef>
                  <a:spcAft>
                    <a:spcPts val="0"/>
                  </a:spcAft>
                  <a:buNone/>
                </a:pPr>
                <a:r>
                  <a:rPr lang="en" sz="900" b="1">
                    <a:solidFill>
                      <a:srgbClr val="FFFFFF"/>
                    </a:solidFill>
                    <a:latin typeface="Roboto"/>
                    <a:ea typeface="Roboto"/>
                    <a:cs typeface="Roboto"/>
                    <a:sym typeface="Roboto"/>
                  </a:rPr>
                  <a:t>(Larger Feature)</a:t>
                </a:r>
                <a:endParaRPr sz="900" b="1">
                  <a:solidFill>
                    <a:srgbClr val="FFFFFF"/>
                  </a:solidFill>
                  <a:latin typeface="Roboto"/>
                  <a:ea typeface="Roboto"/>
                  <a:cs typeface="Roboto"/>
                  <a:sym typeface="Roboto"/>
                </a:endParaRPr>
              </a:p>
            </p:txBody>
          </p:sp>
        </p:grpSp>
      </p:grpSp>
      <p:pic>
        <p:nvPicPr>
          <p:cNvPr id="610" name="Google Shape;610;p44"/>
          <p:cNvPicPr preferRelativeResize="0"/>
          <p:nvPr/>
        </p:nvPicPr>
        <p:blipFill>
          <a:blip r:embed="rId3">
            <a:alphaModFix/>
          </a:blip>
          <a:stretch>
            <a:fillRect/>
          </a:stretch>
        </p:blipFill>
        <p:spPr>
          <a:xfrm>
            <a:off x="476250" y="4564300"/>
            <a:ext cx="889025" cy="440300"/>
          </a:xfrm>
          <a:prstGeom prst="rect">
            <a:avLst/>
          </a:prstGeom>
          <a:noFill/>
          <a:ln>
            <a:noFill/>
          </a:ln>
        </p:spPr>
      </p:pic>
      <p:sp>
        <p:nvSpPr>
          <p:cNvPr id="611" name="Google Shape;611;p44"/>
          <p:cNvSpPr txBox="1">
            <a:spLocks noGrp="1"/>
          </p:cNvSpPr>
          <p:nvPr>
            <p:ph type="body" idx="1"/>
          </p:nvPr>
        </p:nvSpPr>
        <p:spPr>
          <a:xfrm>
            <a:off x="476125" y="2633075"/>
            <a:ext cx="8183400" cy="440400"/>
          </a:xfrm>
          <a:prstGeom prst="rect">
            <a:avLst/>
          </a:prstGeom>
        </p:spPr>
        <p:txBody>
          <a:bodyPr spcFirstLastPara="1" wrap="square" lIns="0" tIns="0" rIns="0" bIns="0" anchor="t" anchorCtr="0">
            <a:noAutofit/>
          </a:bodyPr>
          <a:lstStyle/>
          <a:p>
            <a:pPr marL="457200" lvl="0" indent="-336550" algn="l" rtl="0">
              <a:lnSpc>
                <a:spcPct val="114000"/>
              </a:lnSpc>
              <a:spcBef>
                <a:spcPts val="0"/>
              </a:spcBef>
              <a:spcAft>
                <a:spcPts val="1000"/>
              </a:spcAft>
              <a:buSzPts val="1700"/>
              <a:buChar char="—"/>
            </a:pPr>
            <a:r>
              <a:rPr lang="en"/>
              <a:t>Feature length is estimated by scoring the amount of gradient reversal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67"/>
                                        </p:tgtEl>
                                        <p:attrNameLst>
                                          <p:attrName>style.visibility</p:attrName>
                                        </p:attrNameLst>
                                      </p:cBhvr>
                                      <p:to>
                                        <p:strVal val="visible"/>
                                      </p:to>
                                    </p:set>
                                    <p:animEffect transition="in" filter="fade">
                                      <p:cBhvr>
                                        <p:cTn id="11" dur="1000"/>
                                        <p:tgtEl>
                                          <p:spTgt spid="56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11"/>
                                        </p:tgtEl>
                                        <p:attrNameLst>
                                          <p:attrName>style.visibility</p:attrName>
                                        </p:attrNameLst>
                                      </p:cBhvr>
                                      <p:to>
                                        <p:strVal val="visible"/>
                                      </p:to>
                                    </p:set>
                                    <p:animEffect transition="in" filter="fade">
                                      <p:cBhvr>
                                        <p:cTn id="16" dur="1000"/>
                                        <p:tgtEl>
                                          <p:spTgt spid="611"/>
                                        </p:tgtEl>
                                      </p:cBhvr>
                                    </p:animEffect>
                                  </p:childTnLst>
                                </p:cTn>
                              </p:par>
                              <p:par>
                                <p:cTn id="17" presetID="10" presetClass="entr" presetSubtype="0" fill="hold" nodeType="withEffect">
                                  <p:stCondLst>
                                    <p:cond delay="0"/>
                                  </p:stCondLst>
                                  <p:childTnLst>
                                    <p:set>
                                      <p:cBhvr>
                                        <p:cTn id="18" dur="1" fill="hold">
                                          <p:stCondLst>
                                            <p:cond delay="0"/>
                                          </p:stCondLst>
                                        </p:cTn>
                                        <p:tgtEl>
                                          <p:spTgt spid="577"/>
                                        </p:tgtEl>
                                        <p:attrNameLst>
                                          <p:attrName>style.visibility</p:attrName>
                                        </p:attrNameLst>
                                      </p:cBhvr>
                                      <p:to>
                                        <p:strVal val="visible"/>
                                      </p:to>
                                    </p:set>
                                    <p:animEffect transition="in" filter="fade">
                                      <p:cBhvr>
                                        <p:cTn id="19" dur="10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20 Theme">
  <a:themeElements>
    <a:clrScheme name="Brugerdefineret 4">
      <a:dk1>
        <a:srgbClr val="000000"/>
      </a:dk1>
      <a:lt1>
        <a:srgbClr val="FFFFFF"/>
      </a:lt1>
      <a:dk2>
        <a:srgbClr val="3297F0"/>
      </a:dk2>
      <a:lt2>
        <a:srgbClr val="20978A"/>
      </a:lt2>
      <a:accent1>
        <a:srgbClr val="CBDB2A"/>
      </a:accent1>
      <a:accent2>
        <a:srgbClr val="F7931E"/>
      </a:accent2>
      <a:accent3>
        <a:srgbClr val="904098"/>
      </a:accent3>
      <a:accent4>
        <a:srgbClr val="ED1847"/>
      </a:accent4>
      <a:accent5>
        <a:srgbClr val="00BCD3"/>
      </a:accent5>
      <a:accent6>
        <a:srgbClr val="81BF41"/>
      </a:accent6>
      <a:hlink>
        <a:srgbClr val="205E9E"/>
      </a:hlink>
      <a:folHlink>
        <a:srgbClr val="205E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5858</Words>
  <Application>Microsoft Office PowerPoint</Application>
  <PresentationFormat>On-screen Show (16:9)</PresentationFormat>
  <Paragraphs>498</Paragraphs>
  <Slides>38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Roboto Light</vt:lpstr>
      <vt:lpstr>Calibri</vt:lpstr>
      <vt:lpstr>Arial</vt:lpstr>
      <vt:lpstr>Roboto Black</vt:lpstr>
      <vt:lpstr>Inter-Regular</vt:lpstr>
      <vt:lpstr>Inter</vt:lpstr>
      <vt:lpstr>Roboto</vt:lpstr>
      <vt:lpstr>Roboto Thin</vt:lpstr>
      <vt:lpstr>2020 Theme</vt:lpstr>
      <vt:lpstr>FidelityFX Super Resolution (FSR) </vt:lpstr>
      <vt:lpstr>Introductions</vt:lpstr>
      <vt:lpstr>FSR 1.0 Algorithm</vt:lpstr>
      <vt:lpstr>FSR 1.0 Goals</vt:lpstr>
      <vt:lpstr>FSR 1.0 Source</vt:lpstr>
      <vt:lpstr>[EASU] Edge Adaptive Spatial Upsampling</vt:lpstr>
      <vt:lpstr>EASU Algorithm </vt:lpstr>
      <vt:lpstr>EASU Sampling</vt:lpstr>
      <vt:lpstr>EASU Analysis</vt:lpstr>
      <vt:lpstr>EASU and Color Spaces</vt:lpstr>
      <vt:lpstr>EASU Kernel Shaping</vt:lpstr>
      <vt:lpstr>EASU Kernel</vt:lpstr>
      <vt:lpstr>EASU Deringing</vt:lpstr>
      <vt:lpstr>Case Study:  FSR 1.0 Game Engine Integration (Unity)</vt:lpstr>
      <vt:lpstr>High Definition Render Pipeline (HDRP)</vt:lpstr>
      <vt:lpstr>HDRP Post Process Pipeline Overview</vt:lpstr>
      <vt:lpstr>HDRP Post Process Pipeline Overview </vt:lpstr>
      <vt:lpstr>Dynamic Resolution Scaling (DRS)  Injection Points</vt:lpstr>
      <vt:lpstr>PowerPoint Presentation</vt:lpstr>
      <vt:lpstr>PowerPoint Presentation</vt:lpstr>
      <vt:lpstr>DRS Aliasing Techniques</vt:lpstr>
      <vt:lpstr>DRS Aliasing Techniques: Software  </vt:lpstr>
      <vt:lpstr>DRS Aliasing Techniques: Software </vt:lpstr>
      <vt:lpstr>DRS Aliasing Techniques: Hardware </vt:lpstr>
      <vt:lpstr>FSR Chain</vt:lpstr>
      <vt:lpstr>PowerPoint Presentation</vt:lpstr>
      <vt:lpstr>PowerPoint Presentation</vt:lpstr>
      <vt:lpstr>PowerPoint Presentation</vt:lpstr>
      <vt:lpstr>PowerPoint Presentation</vt:lpstr>
      <vt:lpstr>PowerPoint Presentation</vt:lpstr>
      <vt:lpstr>PowerPoint Presentation</vt:lpstr>
      <vt:lpstr>Mip Bias - For Detailed Reconstruction</vt:lpstr>
      <vt:lpstr>Particles / Transparent Low Res </vt:lpstr>
      <vt:lpstr>EASU Runtime Cost</vt:lpstr>
      <vt:lpstr>References </vt:lpstr>
      <vt:lpstr>Special Thanks!</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Tatarchuk</dc:creator>
  <cp:lastModifiedBy>Natasha Tatarchuk</cp:lastModifiedBy>
  <cp:revision>2</cp:revision>
  <dcterms:modified xsi:type="dcterms:W3CDTF">2021-08-10T17:21:44Z</dcterms:modified>
</cp:coreProperties>
</file>